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9" r:id="rId2"/>
    <p:sldId id="340" r:id="rId3"/>
  </p:sldIdLst>
  <p:sldSz cx="12801600" cy="9601200" type="A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FA2"/>
    <a:srgbClr val="FEF09C"/>
    <a:srgbClr val="F8C4C4"/>
    <a:srgbClr val="FDD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6" autoAdjust="0"/>
    <p:restoredTop sz="88747" autoAdjust="0"/>
  </p:normalViewPr>
  <p:slideViewPr>
    <p:cSldViewPr snapToGrid="0">
      <p:cViewPr varScale="1">
        <p:scale>
          <a:sx n="69" d="100"/>
          <a:sy n="69" d="100"/>
        </p:scale>
        <p:origin x="127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90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901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B25F077-8F9E-4C7C-A1F9-5F2D13D735CB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43013"/>
            <a:ext cx="44735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E4FA46-7052-4AA2-A7AC-3F2B2598E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1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2F4FA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475888" y="836407"/>
            <a:ext cx="11849825" cy="3826800"/>
            <a:chOff x="467712" y="449318"/>
            <a:chExt cx="11849825" cy="8702565"/>
          </a:xfrm>
        </p:grpSpPr>
        <p:sp>
          <p:nvSpPr>
            <p:cNvPr id="8" name="Rectangle 7"/>
            <p:cNvSpPr/>
            <p:nvPr userDrawn="1"/>
          </p:nvSpPr>
          <p:spPr>
            <a:xfrm>
              <a:off x="6524297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67712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475888" y="4937993"/>
            <a:ext cx="11849825" cy="3826800"/>
            <a:chOff x="467712" y="449318"/>
            <a:chExt cx="11849825" cy="8702565"/>
          </a:xfrm>
        </p:grpSpPr>
        <p:sp>
          <p:nvSpPr>
            <p:cNvPr id="26" name="Rectangle 25"/>
            <p:cNvSpPr/>
            <p:nvPr userDrawn="1"/>
          </p:nvSpPr>
          <p:spPr>
            <a:xfrm>
              <a:off x="6524297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467712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 userDrawn="1"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29" name="Oval 28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31" name="TextBox 30"/>
          <p:cNvSpPr txBox="1"/>
          <p:nvPr userDrawn="1"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33" name="TextBox 32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FEF09C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433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FEF09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5" name="Oval 14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475889" y="836407"/>
            <a:ext cx="11849824" cy="3826800"/>
            <a:chOff x="475889" y="836407"/>
            <a:chExt cx="11849824" cy="3826800"/>
          </a:xfrm>
        </p:grpSpPr>
        <p:sp>
          <p:nvSpPr>
            <p:cNvPr id="9" name="Rectangle 8"/>
            <p:cNvSpPr/>
            <p:nvPr userDrawn="1"/>
          </p:nvSpPr>
          <p:spPr>
            <a:xfrm>
              <a:off x="475889" y="836407"/>
              <a:ext cx="3762000" cy="382680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519801" y="836407"/>
              <a:ext cx="3762000" cy="382680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8563713" y="836407"/>
              <a:ext cx="3762000" cy="382680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 userDrawn="1"/>
        </p:nvGrpSpPr>
        <p:grpSpPr>
          <a:xfrm>
            <a:off x="475888" y="4937993"/>
            <a:ext cx="11849824" cy="3826800"/>
            <a:chOff x="475889" y="836407"/>
            <a:chExt cx="11849824" cy="3826800"/>
          </a:xfrm>
        </p:grpSpPr>
        <p:sp>
          <p:nvSpPr>
            <p:cNvPr id="33" name="Rectangle 32"/>
            <p:cNvSpPr/>
            <p:nvPr userDrawn="1"/>
          </p:nvSpPr>
          <p:spPr>
            <a:xfrm>
              <a:off x="475889" y="836407"/>
              <a:ext cx="3762000" cy="382680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4519801" y="836407"/>
              <a:ext cx="3762000" cy="382680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8563713" y="836407"/>
              <a:ext cx="3762000" cy="3826800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09899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FEF09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5" name="Oval 14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475887" y="836407"/>
            <a:ext cx="11849825" cy="792838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37506786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FEF09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82" y="335776"/>
            <a:ext cx="438589" cy="438589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5" name="Oval 14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45650" y="335776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MU MARCH RESEARCH CENTER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</p:spTree>
    <p:extLst>
      <p:ext uri="{BB962C8B-B14F-4D97-AF65-F5344CB8AC3E}">
        <p14:creationId xmlns:p14="http://schemas.microsoft.com/office/powerpoint/2010/main" val="13325590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436380" y="5290368"/>
            <a:ext cx="11928840" cy="147966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4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4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4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4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4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4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4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4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94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11861441" y="8704673"/>
            <a:ext cx="768180" cy="7345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7491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2F4FA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475888" y="836407"/>
            <a:ext cx="11849825" cy="7928386"/>
            <a:chOff x="467712" y="449318"/>
            <a:chExt cx="11849825" cy="8702565"/>
          </a:xfrm>
        </p:grpSpPr>
        <p:sp>
          <p:nvSpPr>
            <p:cNvPr id="8" name="Rectangle 7"/>
            <p:cNvSpPr/>
            <p:nvPr userDrawn="1"/>
          </p:nvSpPr>
          <p:spPr>
            <a:xfrm>
              <a:off x="6524297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67712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2" name="Oval 11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 userDrawn="1"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sp>
        <p:nvSpPr>
          <p:cNvPr id="17" name="Oval 16"/>
          <p:cNvSpPr/>
          <p:nvPr/>
        </p:nvSpPr>
        <p:spPr>
          <a:xfrm>
            <a:off x="10960848" y="8847026"/>
            <a:ext cx="460785" cy="4607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FEF09C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8860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2F4FA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75887" y="836407"/>
            <a:ext cx="11849825" cy="792838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2" name="Oval 11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 userDrawn="1"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sp>
        <p:nvSpPr>
          <p:cNvPr id="17" name="Oval 16"/>
          <p:cNvSpPr/>
          <p:nvPr/>
        </p:nvSpPr>
        <p:spPr>
          <a:xfrm>
            <a:off x="10960848" y="8847026"/>
            <a:ext cx="460785" cy="4607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FEF09C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304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2F4FA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75887" y="836407"/>
            <a:ext cx="11849825" cy="792838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2" name="Oval 11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 userDrawn="1"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sp>
        <p:nvSpPr>
          <p:cNvPr id="17" name="Oval 16"/>
          <p:cNvSpPr/>
          <p:nvPr/>
        </p:nvSpPr>
        <p:spPr>
          <a:xfrm>
            <a:off x="10960848" y="8847026"/>
            <a:ext cx="460785" cy="4607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FEF09C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12821" y="8814706"/>
            <a:ext cx="12139863" cy="530834"/>
          </a:xfrm>
          <a:prstGeom prst="rect">
            <a:avLst/>
          </a:prstGeom>
          <a:solidFill>
            <a:srgbClr val="2F4FA2"/>
          </a:solidFill>
          <a:ln>
            <a:solidFill>
              <a:srgbClr val="2F4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552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2F4FA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2" name="Oval 11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 userDrawn="1"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sp>
        <p:nvSpPr>
          <p:cNvPr id="17" name="Oval 16"/>
          <p:cNvSpPr/>
          <p:nvPr/>
        </p:nvSpPr>
        <p:spPr>
          <a:xfrm>
            <a:off x="10960848" y="8847026"/>
            <a:ext cx="460785" cy="46078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FEF09C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183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FEF09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475888" y="836407"/>
            <a:ext cx="11849825" cy="7928386"/>
            <a:chOff x="467712" y="449318"/>
            <a:chExt cx="11849825" cy="8702565"/>
          </a:xfrm>
        </p:grpSpPr>
        <p:sp>
          <p:nvSpPr>
            <p:cNvPr id="8" name="Rectangle 7"/>
            <p:cNvSpPr/>
            <p:nvPr userDrawn="1"/>
          </p:nvSpPr>
          <p:spPr>
            <a:xfrm>
              <a:off x="6524297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67712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5" name="Oval 14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587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FEF09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475888" y="836407"/>
            <a:ext cx="11849825" cy="3826800"/>
            <a:chOff x="467712" y="449318"/>
            <a:chExt cx="11849825" cy="8702565"/>
          </a:xfrm>
        </p:grpSpPr>
        <p:sp>
          <p:nvSpPr>
            <p:cNvPr id="8" name="Rectangle 7"/>
            <p:cNvSpPr/>
            <p:nvPr userDrawn="1"/>
          </p:nvSpPr>
          <p:spPr>
            <a:xfrm>
              <a:off x="6524297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467712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5" name="Oval 14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475888" y="4937993"/>
            <a:ext cx="11849825" cy="3826800"/>
            <a:chOff x="467712" y="449318"/>
            <a:chExt cx="11849825" cy="8702565"/>
          </a:xfrm>
        </p:grpSpPr>
        <p:sp>
          <p:nvSpPr>
            <p:cNvPr id="26" name="Rectangle 25"/>
            <p:cNvSpPr/>
            <p:nvPr userDrawn="1"/>
          </p:nvSpPr>
          <p:spPr>
            <a:xfrm>
              <a:off x="6524297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467712" y="449318"/>
              <a:ext cx="5793240" cy="87025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69675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FEF09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5" name="Oval 14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475888" y="4937993"/>
            <a:ext cx="11849824" cy="38268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75887" y="836407"/>
            <a:ext cx="11849825" cy="38268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15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220717" y="223345"/>
            <a:ext cx="12360166" cy="9154510"/>
          </a:xfrm>
          <a:prstGeom prst="rect">
            <a:avLst/>
          </a:prstGeom>
          <a:solidFill>
            <a:srgbClr val="FEF09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35382" y="8814706"/>
            <a:ext cx="500556" cy="530834"/>
            <a:chOff x="1075919" y="8702708"/>
            <a:chExt cx="621187" cy="658762"/>
          </a:xfrm>
        </p:grpSpPr>
        <p:sp>
          <p:nvSpPr>
            <p:cNvPr id="15" name="Oval 14"/>
            <p:cNvSpPr/>
            <p:nvPr/>
          </p:nvSpPr>
          <p:spPr>
            <a:xfrm>
              <a:off x="1123237" y="8763000"/>
              <a:ext cx="531469" cy="5314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919" y="8702708"/>
              <a:ext cx="621187" cy="65876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861588" y="8846587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TIGRAY REGIONAL HEALTH BUREAU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694" y="8878963"/>
            <a:ext cx="412588" cy="412588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11390006" y="8856318"/>
            <a:ext cx="148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MEKELLE</a:t>
            </a:r>
          </a:p>
          <a:p>
            <a:r>
              <a:rPr lang="en-US" sz="1200" dirty="0">
                <a:solidFill>
                  <a:srgbClr val="2F4FA2"/>
                </a:solidFill>
                <a:latin typeface="Myriad Pro Light" panose="020B0603030403020204" pitchFamily="34" charset="0"/>
              </a:rPr>
              <a:t>UNIVERSITY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219075" y="8900801"/>
            <a:ext cx="1236345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sz="24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TIGRAY KMC QUALITY CARE</a:t>
            </a:r>
            <a:r>
              <a:rPr lang="en-US" sz="280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ts val="1500"/>
              </a:lnSpc>
            </a:pPr>
            <a:r>
              <a:rPr lang="en-US" sz="1270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EQUIPPING KMC FACILITIES TOWARDS EXCELLENCE </a:t>
            </a:r>
            <a:endParaRPr lang="en-US" sz="1270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475888" y="4937993"/>
            <a:ext cx="11849824" cy="38268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75887" y="836407"/>
            <a:ext cx="11849825" cy="38268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627798" y="949323"/>
            <a:ext cx="5540633" cy="390305"/>
          </a:xfrm>
          <a:prstGeom prst="rect">
            <a:avLst/>
          </a:prstGeom>
          <a:solidFill>
            <a:srgbClr val="FEF0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19075" y="268903"/>
            <a:ext cx="12363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2F4FA2"/>
                </a:solidFill>
                <a:latin typeface="Myriad Pro Light" panose="020B0603030403020204" pitchFamily="34" charset="0"/>
              </a:rPr>
              <a:t>KMC ROOM GUIDE</a:t>
            </a:r>
            <a:endParaRPr lang="en-US" sz="2800" dirty="0">
              <a:latin typeface="Myriad Pro Light" panose="020B0603030403020204" pitchFamily="34" charset="0"/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638627" y="5050970"/>
            <a:ext cx="5540400" cy="3600000"/>
          </a:xfrm>
          <a:prstGeom prst="rect">
            <a:avLst/>
          </a:prstGeom>
          <a:noFill/>
          <a:ln w="76200">
            <a:solidFill>
              <a:srgbClr val="2F4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638627" y="949323"/>
            <a:ext cx="5540400" cy="3600000"/>
          </a:xfrm>
          <a:prstGeom prst="rect">
            <a:avLst/>
          </a:prstGeom>
          <a:noFill/>
          <a:ln w="76200">
            <a:solidFill>
              <a:srgbClr val="2F4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6400800" y="949323"/>
            <a:ext cx="0" cy="3600000"/>
          </a:xfrm>
          <a:prstGeom prst="line">
            <a:avLst/>
          </a:prstGeom>
          <a:ln w="28575">
            <a:solidFill>
              <a:srgbClr val="2F4FA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6400800" y="5063611"/>
            <a:ext cx="0" cy="3600000"/>
          </a:xfrm>
          <a:prstGeom prst="line">
            <a:avLst/>
          </a:prstGeom>
          <a:ln w="28575">
            <a:solidFill>
              <a:srgbClr val="2F4FA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 userDrawn="1"/>
        </p:nvSpPr>
        <p:spPr>
          <a:xfrm>
            <a:off x="6627565" y="1336115"/>
            <a:ext cx="5540633" cy="261545"/>
          </a:xfrm>
          <a:prstGeom prst="rect">
            <a:avLst/>
          </a:prstGeom>
          <a:solidFill>
            <a:srgbClr val="2F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 userDrawn="1"/>
        </p:nvSpPr>
        <p:spPr>
          <a:xfrm>
            <a:off x="6627565" y="1323987"/>
            <a:ext cx="2737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REQUIREMENTS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9397764" y="1323987"/>
            <a:ext cx="2737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BENEFITS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6627798" y="949323"/>
            <a:ext cx="5540400" cy="3600000"/>
          </a:xfrm>
          <a:prstGeom prst="rect">
            <a:avLst/>
          </a:prstGeom>
          <a:noFill/>
          <a:ln w="76200">
            <a:solidFill>
              <a:srgbClr val="2F4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 userDrawn="1"/>
        </p:nvSpPr>
        <p:spPr>
          <a:xfrm>
            <a:off x="6627797" y="5063611"/>
            <a:ext cx="5540633" cy="390305"/>
          </a:xfrm>
          <a:prstGeom prst="rect">
            <a:avLst/>
          </a:prstGeom>
          <a:solidFill>
            <a:srgbClr val="FEF0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 userDrawn="1"/>
        </p:nvSpPr>
        <p:spPr>
          <a:xfrm>
            <a:off x="6627564" y="5450403"/>
            <a:ext cx="5540633" cy="261545"/>
          </a:xfrm>
          <a:prstGeom prst="rect">
            <a:avLst/>
          </a:prstGeom>
          <a:solidFill>
            <a:srgbClr val="2F4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 userDrawn="1"/>
        </p:nvSpPr>
        <p:spPr>
          <a:xfrm>
            <a:off x="6627564" y="5438275"/>
            <a:ext cx="2737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REQUIREMENTS</a:t>
            </a:r>
          </a:p>
        </p:txBody>
      </p:sp>
      <p:sp>
        <p:nvSpPr>
          <p:cNvPr id="53" name="Rectangle 52"/>
          <p:cNvSpPr/>
          <p:nvPr userDrawn="1"/>
        </p:nvSpPr>
        <p:spPr>
          <a:xfrm>
            <a:off x="9397763" y="5438275"/>
            <a:ext cx="27378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FEF09C"/>
                </a:solidFill>
                <a:latin typeface="Myriad Pro Light" panose="020B0603030403020204" pitchFamily="34" charset="0"/>
              </a:rPr>
              <a:t>BENEFITS</a:t>
            </a:r>
          </a:p>
        </p:txBody>
      </p:sp>
      <p:sp>
        <p:nvSpPr>
          <p:cNvPr id="59" name="Rectangle 58"/>
          <p:cNvSpPr/>
          <p:nvPr userDrawn="1"/>
        </p:nvSpPr>
        <p:spPr>
          <a:xfrm>
            <a:off x="6627797" y="5063611"/>
            <a:ext cx="5540400" cy="3600000"/>
          </a:xfrm>
          <a:prstGeom prst="rect">
            <a:avLst/>
          </a:prstGeom>
          <a:noFill/>
          <a:ln w="76200">
            <a:solidFill>
              <a:srgbClr val="2F4F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551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24">
          <p15:clr>
            <a:srgbClr val="FBAE40"/>
          </p15:clr>
        </p15:guide>
        <p15:guide id="2" pos="40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7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2" r:id="rId2"/>
    <p:sldLayoutId id="2147483681" r:id="rId3"/>
    <p:sldLayoutId id="2147483687" r:id="rId4"/>
    <p:sldLayoutId id="2147483683" r:id="rId5"/>
    <p:sldLayoutId id="2147483675" r:id="rId6"/>
    <p:sldLayoutId id="2147483678" r:id="rId7"/>
    <p:sldLayoutId id="2147483684" r:id="rId8"/>
    <p:sldLayoutId id="2147483685" r:id="rId9"/>
    <p:sldLayoutId id="2147483679" r:id="rId10"/>
    <p:sldLayoutId id="2147483676" r:id="rId11"/>
    <p:sldLayoutId id="2147483677" r:id="rId12"/>
    <p:sldLayoutId id="2147483686" r:id="rId13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463957" y="6128542"/>
            <a:ext cx="11871238" cy="2636251"/>
          </a:xfrm>
          <a:prstGeom prst="rect">
            <a:avLst/>
          </a:prstGeom>
          <a:solidFill>
            <a:srgbClr val="FDDB07">
              <a:alpha val="40000"/>
            </a:srgbClr>
          </a:solidFill>
          <a:ln w="3175">
            <a:solidFill>
              <a:srgbClr val="FDDB07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63957" y="3482475"/>
            <a:ext cx="11871238" cy="2636251"/>
          </a:xfrm>
          <a:prstGeom prst="rect">
            <a:avLst/>
          </a:prstGeom>
          <a:solidFill>
            <a:srgbClr val="FDDB07">
              <a:alpha val="25098"/>
            </a:srgbClr>
          </a:solidFill>
          <a:ln w="3175">
            <a:solidFill>
              <a:srgbClr val="FDDB07">
                <a:alpha val="2509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63957" y="836407"/>
            <a:ext cx="11871238" cy="2636251"/>
          </a:xfrm>
          <a:prstGeom prst="rect">
            <a:avLst/>
          </a:prstGeom>
          <a:solidFill>
            <a:srgbClr val="FDDB07">
              <a:alpha val="10196"/>
            </a:srgbClr>
          </a:solidFill>
          <a:ln w="3175">
            <a:solidFill>
              <a:srgbClr val="FDDB07">
                <a:alpha val="1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13475" y="831662"/>
            <a:ext cx="4816297" cy="2862322"/>
          </a:xfrm>
          <a:prstGeom prst="rect">
            <a:avLst/>
          </a:prstGeom>
          <a:ln>
            <a:noFill/>
          </a:ln>
        </p:spPr>
        <p:txBody>
          <a:bodyPr wrap="square" anchor="t">
            <a:spAutoFit/>
          </a:bodyPr>
          <a:lstStyle/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Infrastructure &amp; Equipment  </a:t>
            </a:r>
          </a:p>
          <a:p>
            <a:pPr defTabSz="266700"/>
            <a:endParaRPr lang="en-US" b="1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Dedicated room/space for KMC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Bed and chair for each mother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Tap and basin for washing clothes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Digital Weighing Scale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Dedicated KMC hand washing station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Nearby functioning bath &amp; toilet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Small storage locker for mother (50cm³ +)</a:t>
            </a:r>
          </a:p>
          <a:p>
            <a:pPr defTabSz="266700"/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3475" y="4010234"/>
            <a:ext cx="4816297" cy="1754326"/>
          </a:xfrm>
          <a:prstGeom prst="rect">
            <a:avLst/>
          </a:prstGeom>
          <a:ln>
            <a:noFill/>
          </a:ln>
        </p:spPr>
        <p:txBody>
          <a:bodyPr wrap="square" anchor="t">
            <a:spAutoFit/>
          </a:bodyPr>
          <a:lstStyle/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Wall Thermometer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	Dining space for mothers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Communal TV screen/radio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Dedicated functioning bath &amp; toilet 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Large storage locker for mothers (100cm³ +)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13475" y="6646485"/>
            <a:ext cx="4816297" cy="1754326"/>
          </a:xfrm>
          <a:prstGeom prst="rect">
            <a:avLst/>
          </a:prstGeom>
          <a:ln>
            <a:noFill/>
          </a:ln>
        </p:spPr>
        <p:txBody>
          <a:bodyPr wrap="square" anchor="t">
            <a:spAutoFit/>
          </a:bodyPr>
          <a:lstStyle/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Dedicated KMC counseling room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Room Heater &amp; Thermostat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Laundry machine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Refrigerator to store expressed milk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Accommodation for supporting family</a:t>
            </a:r>
          </a:p>
          <a:p>
            <a:pPr defTabSz="266700"/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70279" y="3233561"/>
            <a:ext cx="589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F4FA2"/>
                </a:solidFill>
                <a:latin typeface="Myriad Pro Light" panose="020B0603030403020204" pitchFamily="34" charset="0"/>
              </a:rPr>
              <a:t> </a:t>
            </a:r>
            <a:r>
              <a:rPr lang="en-US" sz="2400" b="1" dirty="0">
                <a:solidFill>
                  <a:srgbClr val="2F4FA2"/>
                </a:solidFill>
                <a:latin typeface="Myriad Pro Light" panose="020B0603030403020204" pitchFamily="34" charset="0"/>
              </a:rPr>
              <a:t>+</a:t>
            </a:r>
            <a:endParaRPr lang="en-US" sz="2400" dirty="0">
              <a:solidFill>
                <a:srgbClr val="2F4FA2"/>
              </a:solidFill>
              <a:latin typeface="Myriad Pro Light" panose="020B0603030403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70279" y="5892972"/>
            <a:ext cx="589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F4FA2"/>
                </a:solidFill>
                <a:latin typeface="Myriad Pro Light" panose="020B0603030403020204" pitchFamily="34" charset="0"/>
              </a:rPr>
              <a:t> </a:t>
            </a:r>
            <a:r>
              <a:rPr lang="en-US" sz="2400" b="1" dirty="0">
                <a:solidFill>
                  <a:srgbClr val="2F4FA2"/>
                </a:solidFill>
                <a:latin typeface="Myriad Pro Light" panose="020B0603030403020204" pitchFamily="34" charset="0"/>
              </a:rPr>
              <a:t>+</a:t>
            </a:r>
            <a:endParaRPr lang="en-US" sz="2400" dirty="0">
              <a:solidFill>
                <a:srgbClr val="2F4FA2"/>
              </a:solidFill>
              <a:latin typeface="Myriad Pro Light" panose="020B0603030403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9075" y="268903"/>
            <a:ext cx="12363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TIERED</a:t>
            </a:r>
            <a:r>
              <a:rPr lang="en-US" sz="2800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PHYSICAL KMC ROOM REQUIREMENTS</a:t>
            </a:r>
            <a:endParaRPr lang="en-US" sz="2800" dirty="0">
              <a:solidFill>
                <a:srgbClr val="FEF09C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86" y="6579773"/>
            <a:ext cx="2035973" cy="203562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86" y="1303114"/>
            <a:ext cx="2035628" cy="203562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86" y="3951686"/>
            <a:ext cx="2035973" cy="203562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78" y="6162871"/>
            <a:ext cx="351838" cy="35177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79" y="884878"/>
            <a:ext cx="351778" cy="35177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79" y="3537601"/>
            <a:ext cx="351838" cy="351778"/>
          </a:xfrm>
          <a:prstGeom prst="rect">
            <a:avLst/>
          </a:prstGeom>
        </p:spPr>
      </p:pic>
      <p:sp>
        <p:nvSpPr>
          <p:cNvPr id="54" name="Rectangle 53"/>
          <p:cNvSpPr/>
          <p:nvPr/>
        </p:nvSpPr>
        <p:spPr>
          <a:xfrm>
            <a:off x="7436253" y="835165"/>
            <a:ext cx="4717867" cy="2031325"/>
          </a:xfrm>
          <a:prstGeom prst="rect">
            <a:avLst/>
          </a:prstGeom>
          <a:ln>
            <a:noFill/>
          </a:ln>
        </p:spPr>
        <p:txBody>
          <a:bodyPr wrap="square" anchor="t">
            <a:spAutoFit/>
          </a:bodyPr>
          <a:lstStyle/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Consumables &amp; Materials</a:t>
            </a:r>
          </a:p>
          <a:p>
            <a:pPr defTabSz="266700"/>
            <a:endParaRPr lang="en-US" b="1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Chairs for visitors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KMC counseling sheets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Provide safe drinking water for mothers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Effective insect control measures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KMC trained HCW (part of ENBC)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36253" y="4010234"/>
            <a:ext cx="4993786" cy="1477328"/>
          </a:xfrm>
          <a:prstGeom prst="rect">
            <a:avLst/>
          </a:prstGeom>
          <a:ln>
            <a:noFill/>
          </a:ln>
        </p:spPr>
        <p:txBody>
          <a:bodyPr wrap="square" anchor="t">
            <a:spAutoFit/>
          </a:bodyPr>
          <a:lstStyle/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Provide nutritious meals to mothers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Provide KMC clothes/pajamas, diapers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Antiseptic hand sanitizer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KMC video/guidelines in local language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Additional KMC training for staff (+ ENSB)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436253" y="6646485"/>
            <a:ext cx="4993786" cy="2308324"/>
          </a:xfrm>
          <a:prstGeom prst="rect">
            <a:avLst/>
          </a:prstGeom>
          <a:ln>
            <a:noFill/>
          </a:ln>
        </p:spPr>
        <p:txBody>
          <a:bodyPr wrap="square" anchor="t">
            <a:spAutoFit/>
          </a:bodyPr>
          <a:lstStyle/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Shoes and gowns for HCW</a:t>
            </a:r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KMC literatures library (small)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KMC related digital content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Milk pumper for each mother</a:t>
            </a:r>
          </a:p>
          <a:p>
            <a:pPr defTabSz="266700"/>
            <a:r>
              <a:rPr lang="en-US" b="1" dirty="0">
                <a:solidFill>
                  <a:srgbClr val="2F4FA2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☐ 	Additional KMC training for staff (global KMC)</a:t>
            </a:r>
          </a:p>
          <a:p>
            <a:pPr defTabSz="266700"/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endParaRPr lang="en-US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  <a:p>
            <a:pPr defTabSz="266700"/>
            <a:endParaRPr lang="en-US" b="1" dirty="0">
              <a:solidFill>
                <a:srgbClr val="2F4FA2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04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5" t="20684" r="14419" b="17715"/>
          <a:stretch/>
        </p:blipFill>
        <p:spPr>
          <a:xfrm>
            <a:off x="478680" y="816208"/>
            <a:ext cx="11831967" cy="7947299"/>
          </a:xfrm>
          <a:prstGeom prst="rect">
            <a:avLst/>
          </a:prstGeom>
          <a:ln>
            <a:noFill/>
          </a:ln>
        </p:spPr>
      </p:pic>
      <p:sp>
        <p:nvSpPr>
          <p:cNvPr id="3" name="Chord 2"/>
          <p:cNvSpPr/>
          <p:nvPr/>
        </p:nvSpPr>
        <p:spPr>
          <a:xfrm>
            <a:off x="2464389" y="1145240"/>
            <a:ext cx="7380692" cy="7380691"/>
          </a:xfrm>
          <a:prstGeom prst="chord">
            <a:avLst>
              <a:gd name="adj1" fmla="val 21384614"/>
              <a:gd name="adj2" fmla="val 15705387"/>
            </a:avLst>
          </a:prstGeom>
          <a:solidFill>
            <a:srgbClr val="2F4FA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216" y="3864165"/>
            <a:ext cx="509636" cy="509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793" y="2786876"/>
            <a:ext cx="509550" cy="509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235" y="5242361"/>
            <a:ext cx="509636" cy="509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538" y="3036452"/>
            <a:ext cx="509550" cy="509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093" y="5462733"/>
            <a:ext cx="509550" cy="509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785" y="6239829"/>
            <a:ext cx="509550" cy="509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860" y="5016678"/>
            <a:ext cx="509550" cy="509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677" y="7589339"/>
            <a:ext cx="509636" cy="5095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957" y="5278290"/>
            <a:ext cx="509636" cy="5095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257" y="2410195"/>
            <a:ext cx="509636" cy="5095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620" y="7334564"/>
            <a:ext cx="509636" cy="5095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53" y="3838039"/>
            <a:ext cx="509550" cy="5095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899" y="1815177"/>
            <a:ext cx="509550" cy="5095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597" y="5158706"/>
            <a:ext cx="509550" cy="5095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770" y="3883671"/>
            <a:ext cx="509550" cy="5095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242" y="1305628"/>
            <a:ext cx="509550" cy="5095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750" y="4649157"/>
            <a:ext cx="509636" cy="5095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176" y="3200975"/>
            <a:ext cx="509636" cy="5095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747" y="6843229"/>
            <a:ext cx="509550" cy="5095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893" y="7283267"/>
            <a:ext cx="509550" cy="5095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273" y="3699677"/>
            <a:ext cx="509550" cy="50955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0184728" y="8228531"/>
            <a:ext cx="1962294" cy="534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rgbClr val="2F4FA2"/>
                </a:solidFill>
                <a:latin typeface="Bahnschrift Condensed" panose="020B0502040204020203" pitchFamily="34" charset="0"/>
              </a:rPr>
              <a:t>(hypothetical)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19075" y="268903"/>
            <a:ext cx="12363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TIERED</a:t>
            </a:r>
            <a:r>
              <a:rPr lang="en-US" sz="2800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EF09C"/>
                </a:solidFill>
                <a:latin typeface="Myriad Pro Light" panose="020B0603030403020204" pitchFamily="34" charset="0"/>
                <a:cs typeface="Arial" panose="020B0604020202020204" pitchFamily="34" charset="0"/>
              </a:rPr>
              <a:t>PHYSICAL KMC ROOM REGION MAP – AS OF AUG 2018</a:t>
            </a:r>
            <a:endParaRPr lang="en-US" sz="2800" dirty="0">
              <a:solidFill>
                <a:srgbClr val="FEF09C"/>
              </a:solidFill>
              <a:latin typeface="Myriad Pro Light" panose="020B06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5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21835</TotalTime>
  <Words>35</Words>
  <Application>Microsoft Office PowerPoint</Application>
  <PresentationFormat>A3 Paper (297x420 mm)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Bahnschrift Condensed</vt:lpstr>
      <vt:lpstr>Calibri</vt:lpstr>
      <vt:lpstr>Myriad Pro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CAT-L-01</dc:creator>
  <cp:lastModifiedBy>PORTELA, Anayda Gerarda</cp:lastModifiedBy>
  <cp:revision>196</cp:revision>
  <cp:lastPrinted>2018-08-17T07:22:29Z</cp:lastPrinted>
  <dcterms:created xsi:type="dcterms:W3CDTF">2018-08-16T18:47:31Z</dcterms:created>
  <dcterms:modified xsi:type="dcterms:W3CDTF">2019-07-23T09:55:41Z</dcterms:modified>
</cp:coreProperties>
</file>