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9C"/>
    <a:srgbClr val="2E4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1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5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9044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8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9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9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7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8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9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8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7AEA-84EC-4BD6-B265-59D0FD073172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6E2AA-B13A-401F-AD42-4ED2ACD9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3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7655" y="159532"/>
            <a:ext cx="8828690" cy="6538936"/>
          </a:xfrm>
          <a:prstGeom prst="rect">
            <a:avLst/>
          </a:prstGeom>
          <a:solidFill>
            <a:srgbClr val="2F4F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39920" y="597434"/>
            <a:ext cx="8464161" cy="566313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10987" y="6296219"/>
            <a:ext cx="357540" cy="379167"/>
            <a:chOff x="1075919" y="8702708"/>
            <a:chExt cx="621187" cy="658762"/>
          </a:xfrm>
        </p:grpSpPr>
        <p:sp>
          <p:nvSpPr>
            <p:cNvPr id="34" name="Oval 33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676008" y="6385443"/>
            <a:ext cx="1322777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900" b="1" dirty="0" err="1">
                <a:solidFill>
                  <a:srgbClr val="FEF09C"/>
                </a:solidFill>
                <a:latin typeface="Myriad Pro Light" panose="020B0603030403020204"/>
              </a:rPr>
              <a:t>ትግራይ</a:t>
            </a:r>
            <a:r>
              <a:rPr lang="en-US" sz="9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900" b="1" dirty="0" err="1">
                <a:solidFill>
                  <a:srgbClr val="FEF09C"/>
                </a:solidFill>
                <a:latin typeface="Myriad Pro Light" panose="020B0603030403020204"/>
              </a:rPr>
              <a:t>ቢሮ</a:t>
            </a:r>
            <a:r>
              <a:rPr lang="en-US" sz="9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900" b="1" dirty="0" err="1">
                <a:solidFill>
                  <a:srgbClr val="FEF09C"/>
                </a:solidFill>
                <a:latin typeface="Myriad Pro Light" panose="020B0603030403020204"/>
              </a:rPr>
              <a:t>ሓለዋ</a:t>
            </a:r>
            <a:r>
              <a:rPr lang="en-US" sz="9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900" b="1" dirty="0" err="1">
                <a:solidFill>
                  <a:srgbClr val="FEF09C"/>
                </a:solidFill>
                <a:latin typeface="Myriad Pro Light" panose="020B0603030403020204"/>
              </a:rPr>
              <a:t>ጥዕና</a:t>
            </a:r>
            <a:endParaRPr lang="en-US" sz="900" b="1" dirty="0">
              <a:solidFill>
                <a:srgbClr val="FEF09C"/>
              </a:solidFill>
              <a:latin typeface="Myriad Pro Light" panose="020B0603030403020204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620000" y="6319305"/>
            <a:ext cx="329132" cy="3291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318" y="6342116"/>
            <a:ext cx="294706" cy="294706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003809" y="6385443"/>
            <a:ext cx="1063991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900" b="1" dirty="0" err="1">
                <a:solidFill>
                  <a:srgbClr val="FEF09C"/>
                </a:solidFill>
                <a:latin typeface="Myriad Pro Light" panose="020B0603030403020204"/>
              </a:rPr>
              <a:t>መቐለ</a:t>
            </a:r>
            <a:r>
              <a:rPr lang="en-US" sz="9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900" b="1" dirty="0" err="1">
                <a:solidFill>
                  <a:srgbClr val="FEF09C"/>
                </a:solidFill>
                <a:latin typeface="Myriad Pro Light" panose="020B0603030403020204"/>
              </a:rPr>
              <a:t>ዩኒቨርሲቲ</a:t>
            </a:r>
            <a:endParaRPr lang="en-US" sz="900" b="1" dirty="0">
              <a:solidFill>
                <a:srgbClr val="FEF09C"/>
              </a:solidFill>
              <a:latin typeface="Myriad Pro Light" panose="020B0603030403020204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6482" y="6357715"/>
            <a:ext cx="8831036" cy="486572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>
              <a:lnSpc>
                <a:spcPts val="1071"/>
              </a:lnSpc>
            </a:pPr>
            <a:r>
              <a:rPr lang="am-ET" sz="1400" b="1" dirty="0">
                <a:solidFill>
                  <a:srgbClr val="FEF09C"/>
                </a:solidFill>
              </a:rPr>
              <a:t>ትግራይ ፅሬት ክንክን ሕቍፈ ጉለ/ጓጓ </a:t>
            </a:r>
          </a:p>
          <a:p>
            <a:pPr algn="ctr"/>
            <a:r>
              <a:rPr lang="am-ET" sz="900" b="1" dirty="0">
                <a:solidFill>
                  <a:srgbClr val="FEF09C"/>
                </a:solidFill>
              </a:rPr>
              <a:t>ምምላእ ናውቲ ንኡድ ግልጋሎት ሕቍፈ ጉለ/ጓጓ ንምብፃሕ</a:t>
            </a:r>
            <a:endParaRPr lang="en-US" sz="900" b="1" dirty="0">
              <a:solidFill>
                <a:srgbClr val="FEF09C"/>
              </a:solidFill>
              <a:latin typeface="Myriad Pro Light" panose="020B0603030403020204"/>
            </a:endParaRPr>
          </a:p>
          <a:p>
            <a:pPr algn="ctr">
              <a:lnSpc>
                <a:spcPts val="1071"/>
              </a:lnSpc>
            </a:pPr>
            <a:r>
              <a:rPr lang="en-US" sz="900" b="1" dirty="0">
                <a:solidFill>
                  <a:srgbClr val="FEF09C"/>
                </a:solidFill>
                <a:latin typeface="Myriad Pro Light" panose="020B0603030403020204"/>
                <a:cs typeface="Arial" panose="020B0604020202020204" pitchFamily="34" charset="0"/>
              </a:rPr>
              <a:t> </a:t>
            </a:r>
            <a:endParaRPr lang="en-US" sz="900" dirty="0">
              <a:solidFill>
                <a:srgbClr val="FEF09C"/>
              </a:solidFill>
              <a:latin typeface="Myriad Pro Light" panose="020B0603030403020204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2841" y="4362511"/>
            <a:ext cx="8479456" cy="1883036"/>
          </a:xfrm>
          <a:prstGeom prst="rect">
            <a:avLst/>
          </a:prstGeom>
          <a:solidFill>
            <a:srgbClr val="FDDB07">
              <a:alpha val="40000"/>
            </a:srgbClr>
          </a:solidFill>
          <a:ln w="3175">
            <a:solidFill>
              <a:srgbClr val="FDDB07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1398" y="2487483"/>
            <a:ext cx="8479456" cy="1883036"/>
          </a:xfrm>
          <a:prstGeom prst="rect">
            <a:avLst/>
          </a:prstGeom>
          <a:solidFill>
            <a:srgbClr val="FDDB07">
              <a:alpha val="25098"/>
            </a:srgbClr>
          </a:solidFill>
          <a:ln w="3175">
            <a:solidFill>
              <a:srgbClr val="FDDB07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31398" y="597434"/>
            <a:ext cx="8479456" cy="1883036"/>
          </a:xfrm>
          <a:prstGeom prst="rect">
            <a:avLst/>
          </a:prstGeom>
          <a:solidFill>
            <a:srgbClr val="FDDB07">
              <a:alpha val="10196"/>
            </a:srgbClr>
          </a:solidFill>
          <a:ln w="3175">
            <a:solidFill>
              <a:srgbClr val="FDDB07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38197" y="642022"/>
            <a:ext cx="3440212" cy="2004936"/>
          </a:xfrm>
          <a:prstGeom prst="rect">
            <a:avLst/>
          </a:prstGeom>
          <a:ln>
            <a:noFill/>
          </a:ln>
        </p:spPr>
        <p:txBody>
          <a:bodyPr wrap="square" lIns="65306" tIns="32653" rIns="65306" bIns="32653" anchor="t">
            <a:spAutoFit/>
          </a:bodyPr>
          <a:lstStyle/>
          <a:p>
            <a:pPr defTabSz="190477"/>
            <a:r>
              <a:rPr lang="en-US" sz="1200" b="1" dirty="0" err="1">
                <a:solidFill>
                  <a:srgbClr val="2E4FA2"/>
                </a:solidFill>
                <a:latin typeface="Myriad Pro Light" panose="020B0603030403020204"/>
              </a:rPr>
              <a:t>ትሕቲ</a:t>
            </a:r>
            <a:r>
              <a:rPr lang="en-US" sz="1200" b="1" dirty="0">
                <a:solidFill>
                  <a:srgbClr val="2E4FA2"/>
                </a:solidFill>
                <a:latin typeface="Myriad Pro Light" panose="020B0603030403020204"/>
              </a:rPr>
              <a:t>- </a:t>
            </a:r>
            <a:r>
              <a:rPr lang="en-US" sz="1200" b="1" dirty="0" err="1">
                <a:solidFill>
                  <a:srgbClr val="2E4FA2"/>
                </a:solidFill>
                <a:latin typeface="Myriad Pro Light" panose="020B0603030403020204"/>
              </a:rPr>
              <a:t>ቕርፂ</a:t>
            </a:r>
            <a:r>
              <a:rPr lang="en-US" sz="1200" b="1" dirty="0">
                <a:solidFill>
                  <a:srgbClr val="2E4FA2"/>
                </a:solidFill>
                <a:latin typeface="Myriad Pro Light" panose="020B0603030403020204"/>
              </a:rPr>
              <a:t> ን </a:t>
            </a:r>
            <a:r>
              <a:rPr lang="en-US" sz="1200" b="1" dirty="0" err="1">
                <a:solidFill>
                  <a:srgbClr val="2E4FA2"/>
                </a:solidFill>
                <a:latin typeface="Myriad Pro Light" panose="020B0603030403020204"/>
              </a:rPr>
              <a:t>ናውትን</a:t>
            </a:r>
            <a:endParaRPr lang="en-US" sz="1200" b="1" dirty="0">
              <a:solidFill>
                <a:srgbClr val="2E4FA2"/>
              </a:solidFill>
              <a:latin typeface="Myriad Pro Light" panose="020B0603030403020204"/>
            </a:endParaRPr>
          </a:p>
          <a:p>
            <a:pPr defTabSz="190477"/>
            <a:r>
              <a:rPr lang="en-US" sz="1200" b="1" dirty="0">
                <a:solidFill>
                  <a:srgbClr val="2E4FA2"/>
                </a:solidFill>
                <a:latin typeface="Myriad Pro Light" panose="020B0603030403020204"/>
                <a:cs typeface="Arial" panose="020B0604020202020204" pitchFamily="34" charset="0"/>
              </a:rPr>
              <a:t>  </a:t>
            </a:r>
          </a:p>
          <a:p>
            <a:pPr marL="182563" indent="-182563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ምችው ክፍሊ/ ስፍራ ንሕቍፈ ጉለ/ጓጓ</a:t>
            </a:r>
            <a:endParaRPr lang="en-US" sz="1200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  <a:p>
            <a:pPr marL="182563" indent="-182563" defTabSz="190477">
              <a:buFont typeface="Wingdings" panose="05000000000000000000" pitchFamily="2" charset="2"/>
              <a:buChar char="q"/>
            </a:pPr>
            <a:r>
              <a:rPr lang="en-US" sz="1200" dirty="0" err="1">
                <a:solidFill>
                  <a:srgbClr val="2E4FA2"/>
                </a:solidFill>
                <a:latin typeface="Myriad Pro Light" panose="020B0603030403020204"/>
              </a:rPr>
              <a:t>ዓራትን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/>
              </a:rPr>
              <a:t> 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/>
              </a:rPr>
              <a:t>ወንበርን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/>
              </a:rPr>
              <a:t> 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/>
              </a:rPr>
              <a:t>ንሕድ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/>
              </a:rPr>
              <a:t> 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/>
              </a:rPr>
              <a:t>ሕድ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/>
              </a:rPr>
              <a:t> 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/>
              </a:rPr>
              <a:t>ኣደ</a:t>
            </a:r>
            <a:endParaRPr lang="en-US" sz="1200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  <a:p>
            <a:pPr marL="182563" indent="-182563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ድጅታል መምዘኒ ክብደት ሓናጡ</a:t>
            </a:r>
            <a:endParaRPr lang="en-US" sz="1200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  <a:p>
            <a:pPr marL="182563" indent="-182563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ኣብ ቀረበአን ዝሰርሕ ሰብነት መሕፀብን ሽንት ቤትን</a:t>
            </a:r>
            <a:endParaRPr lang="en-US" sz="1200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  <a:p>
            <a:pPr marL="182563" indent="-182563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ኢድ መሕፀቢ ዘለዎ 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/>
                <a:cs typeface="Arial" panose="020B0604020202020204" pitchFamily="34" charset="0"/>
              </a:rPr>
              <a:t>ክፍሊ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/>
                <a:cs typeface="Arial" panose="020B0604020202020204" pitchFamily="34" charset="0"/>
              </a:rPr>
              <a:t> </a:t>
            </a: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ሕቍፈ ጉለ/ጓጓ</a:t>
            </a:r>
            <a:endParaRPr lang="en-US" sz="1200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  <a:p>
            <a:pPr marL="182563" indent="-182563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ንእሽተይ ኣርማድዮ  (50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/>
                <a:cs typeface="Arial" panose="020B0604020202020204" pitchFamily="34" charset="0"/>
              </a:rPr>
              <a:t>cm³ +) </a:t>
            </a: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ንኣደ </a:t>
            </a:r>
            <a:endParaRPr lang="en-US" sz="1200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  <a:p>
            <a:pPr marL="182563" indent="-182563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ቡምባ ማይን ክዳውንቲ መሕፀቢን </a:t>
            </a:r>
            <a:endParaRPr lang="en-US" sz="1200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  <a:p>
            <a:pPr defTabSz="190477"/>
            <a:r>
              <a:rPr lang="en-US" b="1" dirty="0">
                <a:solidFill>
                  <a:srgbClr val="2E4FA2"/>
                </a:solidFill>
                <a:latin typeface="Myriad Pro Light" panose="020B0603030403020204"/>
                <a:cs typeface="Arial" panose="020B0604020202020204" pitchFamily="34" charset="0"/>
              </a:rPr>
              <a:t>	</a:t>
            </a:r>
            <a:endParaRPr lang="en-US" dirty="0">
              <a:solidFill>
                <a:srgbClr val="2E4FA2"/>
              </a:solidFill>
              <a:latin typeface="Myriad Pro Light" panose="020B0603030403020204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38197" y="2864453"/>
            <a:ext cx="3440212" cy="989273"/>
          </a:xfrm>
          <a:prstGeom prst="rect">
            <a:avLst/>
          </a:prstGeom>
          <a:ln>
            <a:noFill/>
          </a:ln>
        </p:spPr>
        <p:txBody>
          <a:bodyPr wrap="square" lIns="65306" tIns="32653" rIns="65306" bIns="32653" anchor="t">
            <a:spAutoFit/>
          </a:bodyPr>
          <a:lstStyle/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ቴርሞሜትር መንደቕ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መመገቢ ስፍራ ንኣደ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ሓበራዊ ቲቪ/ ሬድዮ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ምችው ዝሰርሕ ሰብነት መሕፀብን ሽንት 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ቤትን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ዝቁለፍ ዓብይ ኣርማድዮ  (100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cm³ +) </a:t>
            </a: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ንኣደ 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8197" y="4747490"/>
            <a:ext cx="3440212" cy="989273"/>
          </a:xfrm>
          <a:prstGeom prst="rect">
            <a:avLst/>
          </a:prstGeom>
          <a:ln>
            <a:noFill/>
          </a:ln>
        </p:spPr>
        <p:txBody>
          <a:bodyPr wrap="square" lIns="65306" tIns="32653" rIns="65306" bIns="32653" anchor="t">
            <a:spAutoFit/>
          </a:bodyPr>
          <a:lstStyle/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ምችው ምኽሪ ክፍሊ ሕቍፈ ጉለ/ጓጓ </a:t>
            </a: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ገዛ ዘሙውቕን ሙቐት ዘመጣጥን ብልሓት /ተርሞስታት</a:t>
            </a: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ዓለባ ትሓፅብ ማሽን</a:t>
            </a: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መዝሐልቲ/ፍሪጅ ንዝተሓለበ ፀባ ኣደ</a:t>
            </a: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ንሓገዝቲ ስድራ ቤት መፅንሒ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7342" y="2309687"/>
            <a:ext cx="421040" cy="32976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en-US" sz="1700" dirty="0">
                <a:solidFill>
                  <a:srgbClr val="2F4FA2"/>
                </a:solidFill>
                <a:latin typeface="Myriad Pro Light" panose="020B0603030403020204" pitchFamily="34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7342" y="4209266"/>
            <a:ext cx="421040" cy="32976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en-US" sz="1700" dirty="0">
                <a:solidFill>
                  <a:srgbClr val="2F4FA2"/>
                </a:solidFill>
                <a:latin typeface="Myriad Pro Light" panose="020B0603030403020204" pitchFamily="34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6482" y="192074"/>
            <a:ext cx="8831036" cy="43527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en-US" sz="2400" b="1" dirty="0" err="1">
                <a:solidFill>
                  <a:srgbClr val="FEF09C"/>
                </a:solidFill>
                <a:latin typeface="Myriad Pro Light" panose="020B0603030403020204"/>
              </a:rPr>
              <a:t>ንብርክታት</a:t>
            </a:r>
            <a:r>
              <a:rPr lang="en-US" sz="24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2400" b="1" dirty="0" err="1">
                <a:solidFill>
                  <a:srgbClr val="FEF09C"/>
                </a:solidFill>
                <a:latin typeface="Myriad Pro Light" panose="020B0603030403020204"/>
              </a:rPr>
              <a:t>ሕቍፈ</a:t>
            </a:r>
            <a:r>
              <a:rPr lang="en-US" sz="24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2400" b="1" dirty="0" err="1">
                <a:solidFill>
                  <a:srgbClr val="FEF09C"/>
                </a:solidFill>
                <a:latin typeface="Myriad Pro Light" panose="020B0603030403020204"/>
              </a:rPr>
              <a:t>ጉለ</a:t>
            </a:r>
            <a:r>
              <a:rPr lang="en-US" sz="2400" b="1" dirty="0">
                <a:solidFill>
                  <a:srgbClr val="FEF09C"/>
                </a:solidFill>
                <a:latin typeface="Myriad Pro Light" panose="020B0603030403020204"/>
              </a:rPr>
              <a:t>/</a:t>
            </a:r>
            <a:r>
              <a:rPr lang="en-US" sz="2400" b="1" dirty="0" err="1">
                <a:solidFill>
                  <a:srgbClr val="FEF09C"/>
                </a:solidFill>
                <a:latin typeface="Myriad Pro Light" panose="020B0603030403020204"/>
              </a:rPr>
              <a:t>ጓጓ</a:t>
            </a:r>
            <a:r>
              <a:rPr lang="en-US" sz="24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2400" b="1" dirty="0" err="1">
                <a:solidFill>
                  <a:srgbClr val="FEF09C"/>
                </a:solidFill>
                <a:latin typeface="Myriad Pro Light" panose="020B0603030403020204"/>
              </a:rPr>
              <a:t>ንምሃብ</a:t>
            </a:r>
            <a:r>
              <a:rPr lang="en-US" sz="24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2400" b="1" dirty="0" err="1">
                <a:solidFill>
                  <a:srgbClr val="FEF09C"/>
                </a:solidFill>
                <a:latin typeface="Myriad Pro Light" panose="020B0603030403020204"/>
              </a:rPr>
              <a:t>ዘድሊዩ</a:t>
            </a:r>
            <a:r>
              <a:rPr lang="en-US" sz="2400" b="1" dirty="0">
                <a:solidFill>
                  <a:srgbClr val="FEF09C"/>
                </a:solidFill>
                <a:latin typeface="Myriad Pro Light" panose="020B0603030403020204"/>
              </a:rPr>
              <a:t> </a:t>
            </a:r>
            <a:r>
              <a:rPr lang="en-US" sz="2400" b="1" dirty="0" err="1">
                <a:solidFill>
                  <a:srgbClr val="FEF09C"/>
                </a:solidFill>
                <a:latin typeface="Myriad Pro Light" panose="020B0603030403020204"/>
              </a:rPr>
              <a:t>ጠለባት</a:t>
            </a:r>
            <a:endParaRPr lang="en-US" sz="200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19" y="4699838"/>
            <a:ext cx="1454266" cy="145402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19" y="930796"/>
            <a:ext cx="1454020" cy="145402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19" y="2822633"/>
            <a:ext cx="1454266" cy="145402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1" y="4402051"/>
            <a:ext cx="251313" cy="251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85" y="632056"/>
            <a:ext cx="251270" cy="2512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85" y="2526858"/>
            <a:ext cx="251313" cy="251270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5311610" y="596547"/>
            <a:ext cx="3369905" cy="1820270"/>
          </a:xfrm>
          <a:prstGeom prst="rect">
            <a:avLst/>
          </a:prstGeom>
          <a:ln>
            <a:noFill/>
          </a:ln>
        </p:spPr>
        <p:txBody>
          <a:bodyPr wrap="square" lIns="65306" tIns="32653" rIns="65306" bIns="32653" anchor="t">
            <a:spAutoFit/>
          </a:bodyPr>
          <a:lstStyle/>
          <a:p>
            <a:pPr defTabSz="190477"/>
            <a:r>
              <a:rPr lang="am-ET" sz="1200" b="1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ሃለቅቲን ካልኦት ኣቁሑትን</a:t>
            </a: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190477"/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ንሕቍፈ ጉለ/ጓጓ ምኽሪ ዝዋሃበሉ ወረቐት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/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ሰነድ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ሕቍፈ ጉለ/ጓጓ ዝሰልጠነ ባዓል ሞያ ጥዕና (ኣካል ኣድላይ ክንክን ሓዱሽ ውልዶ)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ውሕስ መስተ ማይ ንኣደ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ውፅኢታዊ ንደቀቅቲ ነብሳት ዝ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ከላከል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/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ዘጥፍዕ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ሜላ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ወንበር ንበፃሓይ/ ንጐብናይ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190477"/>
            <a:r>
              <a:rPr lang="en-US" b="1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	</a:t>
            </a:r>
            <a:endParaRPr lang="en-US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11609" y="2864453"/>
            <a:ext cx="3566990" cy="1327828"/>
          </a:xfrm>
          <a:prstGeom prst="rect">
            <a:avLst/>
          </a:prstGeom>
          <a:ln>
            <a:noFill/>
          </a:ln>
        </p:spPr>
        <p:txBody>
          <a:bodyPr wrap="square" lIns="65306" tIns="32653" rIns="65306" bIns="32653" anchor="t">
            <a:spAutoFit/>
          </a:bodyPr>
          <a:lstStyle/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ዝተመጣጠነ ምግቢ ንኣደ ምቕራብ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ንሕቍፈ ጉለ/ጓጓ ዝኾውን ክዳን/ብጃማ፣ ጨርቂ ሽንቲ ምድላው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ፀረ ረኽሲ ንኢድ መፃረይ 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ቪደዮ ሕቍፈ ጉለ/ጓጓ / ብከባብያዊ  ቋንቋ ኢደ መጋብር 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ተወሳኺ ሕቍፈ ጉለ/ጓጓ ስልጠና (+  </a:t>
            </a:r>
            <a:r>
              <a:rPr lang="en-US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ECEB &amp; ECSB)</a:t>
            </a:r>
          </a:p>
          <a:p>
            <a:pPr defTabSz="190477"/>
            <a:endParaRPr lang="en-US" sz="10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11609" y="4747489"/>
            <a:ext cx="3566990" cy="1727937"/>
          </a:xfrm>
          <a:prstGeom prst="rect">
            <a:avLst/>
          </a:prstGeom>
          <a:ln>
            <a:noFill/>
          </a:ln>
        </p:spPr>
        <p:txBody>
          <a:bodyPr wrap="square" lIns="65306" tIns="32653" rIns="65306" bIns="32653" anchor="t">
            <a:spAutoFit/>
          </a:bodyPr>
          <a:lstStyle/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ጫማን ዓለባ ሓኻይምን </a:t>
            </a: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ፅሑፍ ኣብ ሕቍፈ ጉለ/ጓጓ ብመልክዕ ቤተ ንባብ (ንእሽተይ)</a:t>
            </a: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ፀባ ጡብ ኣደ ዝጭንጉዕ ንሕድ ሕድ ኣደ</a:t>
            </a: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r>
              <a:rPr lang="am-ET" sz="1200" dirty="0">
                <a:solidFill>
                  <a:srgbClr val="2E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ተወሳኺ ሕቍፈ ጉለ/ጓጓ ስልጠና (ዓለም ለኸ ሕቍፈ ጉለ/ጓጓ)</a:t>
            </a: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endParaRPr lang="am-ET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endParaRPr lang="en-US" sz="1200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marL="171450" indent="-171450" defTabSz="190477">
              <a:buFont typeface="Wingdings" panose="05000000000000000000" pitchFamily="2" charset="2"/>
              <a:buChar char="q"/>
            </a:pPr>
            <a:endParaRPr lang="en-US" sz="1200" b="1" dirty="0">
              <a:solidFill>
                <a:srgbClr val="2E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13523" y="2968094"/>
            <a:ext cx="1062877" cy="430933"/>
          </a:xfrm>
          <a:prstGeom prst="roundRect">
            <a:avLst>
              <a:gd name="adj" fmla="val 16932"/>
            </a:avLst>
          </a:prstGeom>
          <a:solidFill>
            <a:srgbClr val="2E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b="1" dirty="0" err="1">
                <a:latin typeface="Myriad Pro Light" panose="020B0603030403020204"/>
              </a:rPr>
              <a:t>ቐንዲ</a:t>
            </a:r>
            <a:r>
              <a:rPr lang="en-US" sz="1000" b="1" dirty="0">
                <a:latin typeface="Myriad Pro Light" panose="020B0603030403020204"/>
              </a:rPr>
              <a:t> </a:t>
            </a:r>
            <a:r>
              <a:rPr lang="en-US" sz="1000" b="1" dirty="0" err="1">
                <a:latin typeface="Myriad Pro Light" panose="020B0603030403020204"/>
              </a:rPr>
              <a:t>ዝበለፀ</a:t>
            </a:r>
            <a:r>
              <a:rPr lang="en-US" sz="1000" b="1" dirty="0">
                <a:latin typeface="Myriad Pro Light" panose="020B0603030403020204"/>
              </a:rPr>
              <a:t> </a:t>
            </a:r>
            <a:r>
              <a:rPr lang="en-US" sz="1000" b="1" dirty="0" err="1">
                <a:latin typeface="Myriad Pro Light" panose="020B0603030403020204"/>
              </a:rPr>
              <a:t>ሕቍፈ</a:t>
            </a:r>
            <a:r>
              <a:rPr lang="en-US" sz="1000" b="1" dirty="0">
                <a:latin typeface="Myriad Pro Light" panose="020B0603030403020204"/>
              </a:rPr>
              <a:t> </a:t>
            </a:r>
            <a:r>
              <a:rPr lang="en-US" sz="1000" b="1" dirty="0" err="1">
                <a:latin typeface="Myriad Pro Light" panose="020B0603030403020204"/>
              </a:rPr>
              <a:t>ጉለ</a:t>
            </a:r>
            <a:r>
              <a:rPr lang="en-US" sz="1000" b="1" dirty="0">
                <a:latin typeface="Myriad Pro Light" panose="020B0603030403020204"/>
              </a:rPr>
              <a:t>/</a:t>
            </a:r>
            <a:r>
              <a:rPr lang="en-US" sz="1000" b="1" dirty="0" err="1">
                <a:latin typeface="Myriad Pro Light" panose="020B0603030403020204"/>
              </a:rPr>
              <a:t>ጓጓ</a:t>
            </a:r>
            <a:endParaRPr lang="en-US" sz="1000" dirty="0">
              <a:latin typeface="Myriad Pro Light" panose="020B0603030403020204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2199" y="1088267"/>
            <a:ext cx="1062877" cy="430933"/>
          </a:xfrm>
          <a:prstGeom prst="roundRect">
            <a:avLst>
              <a:gd name="adj" fmla="val 16932"/>
            </a:avLst>
          </a:prstGeom>
          <a:solidFill>
            <a:srgbClr val="2E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b="1" dirty="0" err="1">
                <a:latin typeface="Myriad Pro Light" panose="020B0603030403020204"/>
              </a:rPr>
              <a:t>ቐንዲ</a:t>
            </a:r>
            <a:r>
              <a:rPr lang="en-US" sz="1000" b="1" dirty="0">
                <a:latin typeface="Myriad Pro Light" panose="020B0603030403020204"/>
              </a:rPr>
              <a:t> </a:t>
            </a:r>
            <a:r>
              <a:rPr lang="en-US" sz="1000" b="1" dirty="0" err="1">
                <a:latin typeface="Myriad Pro Light" panose="020B0603030403020204"/>
              </a:rPr>
              <a:t>ሰረት</a:t>
            </a:r>
            <a:r>
              <a:rPr lang="en-US" sz="1000" b="1" dirty="0">
                <a:latin typeface="Myriad Pro Light" panose="020B0603030403020204"/>
              </a:rPr>
              <a:t> </a:t>
            </a:r>
            <a:r>
              <a:rPr lang="en-US" sz="1000" b="1" dirty="0" err="1">
                <a:latin typeface="Myriad Pro Light" panose="020B0603030403020204"/>
              </a:rPr>
              <a:t>ሕቍፈ</a:t>
            </a:r>
            <a:r>
              <a:rPr lang="en-US" sz="1000" b="1" dirty="0">
                <a:latin typeface="Myriad Pro Light" panose="020B0603030403020204"/>
              </a:rPr>
              <a:t> </a:t>
            </a:r>
            <a:r>
              <a:rPr lang="en-US" sz="1000" b="1" dirty="0" err="1">
                <a:latin typeface="Myriad Pro Light" panose="020B0603030403020204"/>
              </a:rPr>
              <a:t>ጉለ</a:t>
            </a:r>
            <a:r>
              <a:rPr lang="en-US" sz="1000" b="1" dirty="0">
                <a:latin typeface="Myriad Pro Light" panose="020B0603030403020204"/>
              </a:rPr>
              <a:t>/</a:t>
            </a:r>
            <a:r>
              <a:rPr lang="en-US" sz="1000" b="1" dirty="0" err="1">
                <a:latin typeface="Myriad Pro Light" panose="020B0603030403020204"/>
              </a:rPr>
              <a:t>ጓጓ</a:t>
            </a:r>
            <a:endParaRPr lang="en-US" sz="1000" dirty="0">
              <a:latin typeface="Myriad Pro Light" panose="020B0603030403020204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09204" y="4843122"/>
            <a:ext cx="1062877" cy="430933"/>
          </a:xfrm>
          <a:prstGeom prst="roundRect">
            <a:avLst>
              <a:gd name="adj" fmla="val 1693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000" b="1" dirty="0" err="1">
                <a:solidFill>
                  <a:srgbClr val="2E4FA2"/>
                </a:solidFill>
              </a:rPr>
              <a:t>ማእኸል</a:t>
            </a:r>
            <a:r>
              <a:rPr lang="en-US" sz="1000" b="1" dirty="0">
                <a:solidFill>
                  <a:srgbClr val="2E4FA2"/>
                </a:solidFill>
              </a:rPr>
              <a:t> </a:t>
            </a:r>
            <a:r>
              <a:rPr lang="en-US" sz="1000" b="1" dirty="0" err="1">
                <a:solidFill>
                  <a:srgbClr val="2E4FA2"/>
                </a:solidFill>
              </a:rPr>
              <a:t>ልህቐት</a:t>
            </a:r>
            <a:r>
              <a:rPr lang="en-US" sz="1000" b="1" dirty="0">
                <a:solidFill>
                  <a:srgbClr val="2E4FA2"/>
                </a:solidFill>
              </a:rPr>
              <a:t> </a:t>
            </a:r>
            <a:r>
              <a:rPr lang="en-US" sz="1000" b="1" dirty="0" err="1">
                <a:solidFill>
                  <a:srgbClr val="2E4FA2"/>
                </a:solidFill>
              </a:rPr>
              <a:t>ሕቍፈ</a:t>
            </a:r>
            <a:r>
              <a:rPr lang="en-US" sz="1000" b="1" dirty="0">
                <a:solidFill>
                  <a:srgbClr val="2E4FA2"/>
                </a:solidFill>
              </a:rPr>
              <a:t> </a:t>
            </a:r>
            <a:r>
              <a:rPr lang="en-US" sz="1000" b="1" dirty="0" err="1">
                <a:solidFill>
                  <a:srgbClr val="2E4FA2"/>
                </a:solidFill>
              </a:rPr>
              <a:t>ጉለ</a:t>
            </a:r>
            <a:r>
              <a:rPr lang="en-US" sz="1000" b="1" dirty="0">
                <a:solidFill>
                  <a:srgbClr val="2E4FA2"/>
                </a:solidFill>
              </a:rPr>
              <a:t>/</a:t>
            </a:r>
            <a:r>
              <a:rPr lang="en-US" sz="1000" b="1" dirty="0" err="1">
                <a:solidFill>
                  <a:srgbClr val="2E4FA2"/>
                </a:solidFill>
              </a:rPr>
              <a:t>ጓጓ</a:t>
            </a:r>
            <a:r>
              <a:rPr lang="en-US" sz="1000" b="1" dirty="0">
                <a:solidFill>
                  <a:srgbClr val="2E4FA2"/>
                </a:solidFill>
              </a:rPr>
              <a:t> </a:t>
            </a:r>
            <a:endParaRPr lang="en-US" sz="1000" dirty="0">
              <a:solidFill>
                <a:srgbClr val="2E4F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2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269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 Light</vt:lpstr>
      <vt:lpstr>Nyala</vt:lpstr>
      <vt:lpstr>Wingdings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TIERED PHYSICAL KMC ROOM REQUIREMENTS  ንብርክታት ሕቍፈ ጉለ/ጓጓ ንምሃብ ዘድሊዩ ጠለባት</dc:title>
  <dc:creator>HP</dc:creator>
  <cp:lastModifiedBy>PORTELA, Anayda Gerarda</cp:lastModifiedBy>
  <cp:revision>8</cp:revision>
  <dcterms:created xsi:type="dcterms:W3CDTF">2018-10-26T19:04:32Z</dcterms:created>
  <dcterms:modified xsi:type="dcterms:W3CDTF">2019-07-23T09:55:00Z</dcterms:modified>
</cp:coreProperties>
</file>