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72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105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3E4CC-619D-41FC-A4DC-674EF5523887}" type="datetimeFigureOut">
              <a:rPr lang="en-US" smtClean="0"/>
              <a:pPr/>
              <a:t>3/26/2020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A501-CD18-4A8F-86CA-6CA4FCB2F52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3E4CC-619D-41FC-A4DC-674EF5523887}" type="datetimeFigureOut">
              <a:rPr lang="en-US" smtClean="0"/>
              <a:pPr/>
              <a:t>3/26/2020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A501-CD18-4A8F-86CA-6CA4FCB2F52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3E4CC-619D-41FC-A4DC-674EF5523887}" type="datetimeFigureOut">
              <a:rPr lang="en-US" smtClean="0"/>
              <a:pPr/>
              <a:t>3/26/2020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A501-CD18-4A8F-86CA-6CA4FCB2F52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3E4CC-619D-41FC-A4DC-674EF5523887}" type="datetimeFigureOut">
              <a:rPr lang="en-US" smtClean="0"/>
              <a:pPr/>
              <a:t>3/26/2020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A501-CD18-4A8F-86CA-6CA4FCB2F52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3E4CC-619D-41FC-A4DC-674EF5523887}" type="datetimeFigureOut">
              <a:rPr lang="en-US" smtClean="0"/>
              <a:pPr/>
              <a:t>3/26/2020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A501-CD18-4A8F-86CA-6CA4FCB2F52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3E4CC-619D-41FC-A4DC-674EF5523887}" type="datetimeFigureOut">
              <a:rPr lang="en-US" smtClean="0"/>
              <a:pPr/>
              <a:t>3/26/2020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A501-CD18-4A8F-86CA-6CA4FCB2F52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3E4CC-619D-41FC-A4DC-674EF5523887}" type="datetimeFigureOut">
              <a:rPr lang="en-US" smtClean="0"/>
              <a:pPr/>
              <a:t>3/26/2020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A501-CD18-4A8F-86CA-6CA4FCB2F52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3E4CC-619D-41FC-A4DC-674EF5523887}" type="datetimeFigureOut">
              <a:rPr lang="en-US" smtClean="0"/>
              <a:pPr/>
              <a:t>3/26/2020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A501-CD18-4A8F-86CA-6CA4FCB2F52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3E4CC-619D-41FC-A4DC-674EF5523887}" type="datetimeFigureOut">
              <a:rPr lang="en-US" smtClean="0"/>
              <a:pPr/>
              <a:t>3/26/2020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A501-CD18-4A8F-86CA-6CA4FCB2F52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3E4CC-619D-41FC-A4DC-674EF5523887}" type="datetimeFigureOut">
              <a:rPr lang="en-US" smtClean="0"/>
              <a:pPr/>
              <a:t>3/26/2020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A501-CD18-4A8F-86CA-6CA4FCB2F52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3E4CC-619D-41FC-A4DC-674EF5523887}" type="datetimeFigureOut">
              <a:rPr lang="en-US" smtClean="0"/>
              <a:pPr/>
              <a:t>3/26/2020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A501-CD18-4A8F-86CA-6CA4FCB2F52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3E4CC-619D-41FC-A4DC-674EF5523887}" type="datetimeFigureOut">
              <a:rPr lang="en-US" smtClean="0"/>
              <a:pPr/>
              <a:t>3/26/2020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3A501-CD18-4A8F-86CA-6CA4FCB2F520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/>
              <a:t>Respiratory Distress in Newborn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Oxygen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Every baby with RD does not require oxygen</a:t>
            </a:r>
          </a:p>
          <a:p>
            <a:r>
              <a:rPr lang="en-US"/>
              <a:t>Every baby with RD requires pulse </a:t>
            </a:r>
            <a:r>
              <a:rPr lang="en-US" err="1"/>
              <a:t>oximeter</a:t>
            </a:r>
            <a:r>
              <a:rPr lang="en-US"/>
              <a:t> monitoring</a:t>
            </a:r>
          </a:p>
          <a:p>
            <a:r>
              <a:rPr lang="en-US"/>
              <a:t>Use O2 only if saturations are &lt; 90%</a:t>
            </a:r>
          </a:p>
          <a:p>
            <a:r>
              <a:rPr lang="en-US"/>
              <a:t>Avoid saturations &gt; 95%</a:t>
            </a:r>
          </a:p>
          <a:p>
            <a:r>
              <a:rPr lang="en-US" err="1"/>
              <a:t>Indiscrimate</a:t>
            </a:r>
            <a:r>
              <a:rPr lang="en-US"/>
              <a:t> Oxygen use is harmful to the baby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IN"/>
              <a:t>Specific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  <a:ln w="9525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N" sz="2800" b="1">
                <a:latin typeface="Times New Roman" pitchFamily="18" charset="0"/>
                <a:cs typeface="Times New Roman" pitchFamily="18" charset="0"/>
              </a:rPr>
              <a:t>Mild breathing difficulty</a:t>
            </a:r>
          </a:p>
          <a:p>
            <a:pPr>
              <a:buFont typeface="Wingdings" pitchFamily="2" charset="2"/>
              <a:buChar char="§"/>
            </a:pPr>
            <a:r>
              <a:rPr lang="en-IN" sz="2400">
                <a:latin typeface="Times New Roman" pitchFamily="18" charset="0"/>
                <a:cs typeface="Times New Roman" pitchFamily="18" charset="0"/>
              </a:rPr>
              <a:t>Monitor respiratory distress and oxygen saturation.</a:t>
            </a:r>
          </a:p>
          <a:p>
            <a:pPr>
              <a:buFont typeface="Wingdings" pitchFamily="2" charset="2"/>
              <a:buChar char="§"/>
            </a:pPr>
            <a:r>
              <a:rPr lang="en-IN" sz="2400">
                <a:latin typeface="Times New Roman" pitchFamily="18" charset="0"/>
                <a:cs typeface="Times New Roman" pitchFamily="18" charset="0"/>
              </a:rPr>
              <a:t>Give oxygen if needed.</a:t>
            </a:r>
          </a:p>
          <a:p>
            <a:pPr>
              <a:buFont typeface="Wingdings" pitchFamily="2" charset="2"/>
              <a:buChar char="§"/>
            </a:pPr>
            <a:r>
              <a:rPr lang="en-IN" sz="2400">
                <a:latin typeface="Times New Roman" pitchFamily="18" charset="0"/>
                <a:cs typeface="Times New Roman" pitchFamily="18" charset="0"/>
              </a:rPr>
              <a:t>Allow breast feeds, if does not accept, give EBM by </a:t>
            </a:r>
            <a:r>
              <a:rPr lang="en-IN" sz="2400" err="1">
                <a:latin typeface="Times New Roman" pitchFamily="18" charset="0"/>
                <a:cs typeface="Times New Roman" pitchFamily="18" charset="0"/>
              </a:rPr>
              <a:t>oro</a:t>
            </a:r>
            <a:r>
              <a:rPr lang="en-IN" sz="2400">
                <a:latin typeface="Times New Roman" pitchFamily="18" charset="0"/>
                <a:cs typeface="Times New Roman" pitchFamily="18" charset="0"/>
              </a:rPr>
              <a:t>-gastric tube.</a:t>
            </a:r>
          </a:p>
          <a:p>
            <a:pPr>
              <a:buFont typeface="Wingdings" pitchFamily="2" charset="2"/>
              <a:buChar char="§"/>
            </a:pPr>
            <a:r>
              <a:rPr lang="en-IN" sz="2400">
                <a:latin typeface="Times New Roman" pitchFamily="18" charset="0"/>
                <a:cs typeface="Times New Roman" pitchFamily="18" charset="0"/>
              </a:rPr>
              <a:t>Do not require antibiotics</a:t>
            </a:r>
          </a:p>
          <a:p>
            <a:pPr>
              <a:buFont typeface="Wingdings" pitchFamily="2" charset="2"/>
              <a:buChar char="§"/>
            </a:pPr>
            <a:r>
              <a:rPr lang="en-IN" sz="2400">
                <a:latin typeface="Times New Roman" pitchFamily="18" charset="0"/>
                <a:cs typeface="Times New Roman" pitchFamily="18" charset="0"/>
              </a:rPr>
              <a:t>IF the respiratory distress persists for more than 6 hours or if there are risk factors</a:t>
            </a:r>
          </a:p>
          <a:p>
            <a:pPr>
              <a:buNone/>
            </a:pPr>
            <a:r>
              <a:rPr lang="en-IN" sz="2400">
                <a:latin typeface="Times New Roman" pitchFamily="18" charset="0"/>
                <a:cs typeface="Times New Roman" pitchFamily="18" charset="0"/>
              </a:rPr>
              <a:t>                  Take samples for screening and culture</a:t>
            </a:r>
          </a:p>
          <a:p>
            <a:pPr>
              <a:buNone/>
            </a:pPr>
            <a:r>
              <a:rPr lang="en-IN" sz="280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en-IN" sz="2400">
                <a:latin typeface="Times New Roman" pitchFamily="18" charset="0"/>
                <a:cs typeface="Times New Roman" pitchFamily="18" charset="0"/>
              </a:rPr>
              <a:t>Start antibiotics</a:t>
            </a:r>
          </a:p>
          <a:p>
            <a:pPr algn="ctr">
              <a:buNone/>
            </a:pPr>
            <a:r>
              <a:rPr lang="en-IN" sz="2000">
                <a:latin typeface="Times New Roman" pitchFamily="18" charset="0"/>
                <a:cs typeface="Times New Roman" pitchFamily="18" charset="0"/>
              </a:rPr>
              <a:t>    STOP ANTIBIOTICS, </a:t>
            </a:r>
            <a:r>
              <a:rPr lang="en-IN" sz="2400">
                <a:latin typeface="Times New Roman" pitchFamily="18" charset="0"/>
                <a:cs typeface="Times New Roman" pitchFamily="18" charset="0"/>
              </a:rPr>
              <a:t>once respiratory distress settles and sepsis screen and culture </a:t>
            </a:r>
            <a:r>
              <a:rPr lang="en-IN" sz="2400" b="1">
                <a:latin typeface="Times New Roman" pitchFamily="18" charset="0"/>
                <a:cs typeface="Times New Roman" pitchFamily="18" charset="0"/>
              </a:rPr>
              <a:t>negative</a:t>
            </a:r>
          </a:p>
        </p:txBody>
      </p:sp>
      <p:sp>
        <p:nvSpPr>
          <p:cNvPr id="7" name="Down Arrow 6"/>
          <p:cNvSpPr/>
          <p:nvPr/>
        </p:nvSpPr>
        <p:spPr>
          <a:xfrm>
            <a:off x="4191000" y="4038600"/>
            <a:ext cx="76200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Down Arrow 7"/>
          <p:cNvSpPr/>
          <p:nvPr/>
        </p:nvSpPr>
        <p:spPr>
          <a:xfrm>
            <a:off x="4191000" y="4648200"/>
            <a:ext cx="76200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Down Arrow 8"/>
          <p:cNvSpPr/>
          <p:nvPr/>
        </p:nvSpPr>
        <p:spPr>
          <a:xfrm>
            <a:off x="4191000" y="5105400"/>
            <a:ext cx="76200" cy="152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95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IN" sz="2800" b="1"/>
              <a:t>Moderate to severe breathing difficulty</a:t>
            </a:r>
          </a:p>
          <a:p>
            <a:r>
              <a:rPr lang="en-IN" sz="2800"/>
              <a:t>Monitor and record the following every 1 hour till oxygen requirement then every 2-4 hours for an additional 24 hours.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2800"/>
              <a:t>Respiratory rate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2800"/>
              <a:t>Presence of chest </a:t>
            </a:r>
            <a:r>
              <a:rPr lang="en-IN" sz="2800" err="1"/>
              <a:t>indrawing</a:t>
            </a:r>
            <a:r>
              <a:rPr lang="en-IN" sz="2800"/>
              <a:t> or grunting on expiration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2800"/>
              <a:t>Episodes of </a:t>
            </a:r>
            <a:r>
              <a:rPr lang="en-IN" sz="2800" err="1"/>
              <a:t>apnea</a:t>
            </a:r>
            <a:endParaRPr lang="en-IN" sz="2800"/>
          </a:p>
          <a:p>
            <a:pPr marL="514350" indent="-514350">
              <a:buNone/>
            </a:pPr>
            <a:endParaRPr lang="en-IN" sz="2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IN"/>
              <a:t>Cont..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  <a:ln w="6350">
            <a:solidFill>
              <a:schemeClr val="tx1"/>
            </a:solidFill>
          </a:ln>
        </p:spPr>
        <p:txBody>
          <a:bodyPr/>
          <a:lstStyle/>
          <a:p>
            <a:r>
              <a:rPr lang="en-IN">
                <a:latin typeface="Times New Roman" pitchFamily="18" charset="0"/>
                <a:cs typeface="Times New Roman" pitchFamily="18" charset="0"/>
              </a:rPr>
              <a:t>Monitor the baby’s response to oxygen by O2 saturation</a:t>
            </a:r>
          </a:p>
          <a:p>
            <a:r>
              <a:rPr lang="en-IN">
                <a:latin typeface="Times New Roman" pitchFamily="18" charset="0"/>
                <a:cs typeface="Times New Roman" pitchFamily="18" charset="0"/>
              </a:rPr>
              <a:t>Insert an </a:t>
            </a:r>
            <a:r>
              <a:rPr lang="en-IN" err="1">
                <a:latin typeface="Times New Roman" pitchFamily="18" charset="0"/>
                <a:cs typeface="Times New Roman" pitchFamily="18" charset="0"/>
              </a:rPr>
              <a:t>oro</a:t>
            </a:r>
            <a:r>
              <a:rPr lang="en-IN">
                <a:latin typeface="Times New Roman" pitchFamily="18" charset="0"/>
                <a:cs typeface="Times New Roman" pitchFamily="18" charset="0"/>
              </a:rPr>
              <a:t>-gastric tube to empty the stomach of air and secretions.</a:t>
            </a:r>
          </a:p>
          <a:p>
            <a:r>
              <a:rPr lang="en-IN">
                <a:latin typeface="Times New Roman" pitchFamily="18" charset="0"/>
                <a:cs typeface="Times New Roman" pitchFamily="18" charset="0"/>
              </a:rPr>
              <a:t>Take samples for sepsis screen and blood culture</a:t>
            </a:r>
          </a:p>
          <a:p>
            <a:r>
              <a:rPr lang="en-IN">
                <a:latin typeface="Times New Roman" pitchFamily="18" charset="0"/>
                <a:cs typeface="Times New Roman" pitchFamily="18" charset="0"/>
              </a:rPr>
              <a:t>Start antibiotics IV (Ampicillin and gentamycin)</a:t>
            </a:r>
          </a:p>
          <a:p>
            <a:endParaRPr lang="en-IN"/>
          </a:p>
          <a:p>
            <a:endParaRPr lang="en-IN"/>
          </a:p>
          <a:p>
            <a:endParaRPr lang="en-IN"/>
          </a:p>
        </p:txBody>
      </p:sp>
      <p:sp>
        <p:nvSpPr>
          <p:cNvPr id="4" name="Rectangle 3"/>
          <p:cNvSpPr/>
          <p:nvPr/>
        </p:nvSpPr>
        <p:spPr>
          <a:xfrm>
            <a:off x="1368777" y="5345289"/>
            <a:ext cx="6629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/>
              <a:t>All babies born through MSAF DO NOT require antibiotics.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Duration of antibiotics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382000" cy="5223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62050">
                <a:tc>
                  <a:txBody>
                    <a:bodyPr/>
                    <a:lstStyle/>
                    <a:p>
                      <a:r>
                        <a:rPr lang="en-IN"/>
                        <a:t>Clinical  improvement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Sepsis screening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Blood culture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Antibiotic 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2050">
                <a:tc>
                  <a:txBody>
                    <a:bodyPr/>
                    <a:lstStyle/>
                    <a:p>
                      <a:r>
                        <a:rPr lang="en-IN"/>
                        <a:t>Baby</a:t>
                      </a:r>
                      <a:r>
                        <a:rPr lang="en-IN" baseline="0"/>
                        <a:t> shows improvement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Negative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Sterile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Stop antibiotics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20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/>
                        <a:t>Baby</a:t>
                      </a:r>
                      <a:r>
                        <a:rPr lang="en-IN" baseline="0"/>
                        <a:t> shows improvement</a:t>
                      </a:r>
                      <a:endParaRPr lang="en-IN"/>
                    </a:p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/>
                        <a:t>Positive </a:t>
                      </a:r>
                    </a:p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/>
                        <a:t>Negative</a:t>
                      </a:r>
                    </a:p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5-7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205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/>
                        <a:t>Positive –Gram +</a:t>
                      </a:r>
                      <a:r>
                        <a:rPr lang="en-IN" err="1"/>
                        <a:t>ve</a:t>
                      </a:r>
                      <a:r>
                        <a:rPr lang="en-IN"/>
                        <a:t> </a:t>
                      </a:r>
                      <a:r>
                        <a:rPr lang="en-IN" err="1"/>
                        <a:t>cocci</a:t>
                      </a:r>
                      <a:endParaRPr lang="en-IN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/>
                        <a:t>Positive –Gram –</a:t>
                      </a:r>
                      <a:r>
                        <a:rPr lang="en-IN" err="1"/>
                        <a:t>ve</a:t>
                      </a:r>
                      <a:r>
                        <a:rPr lang="en-IN"/>
                        <a:t> bacilli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/>
                    </a:p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7-10 days</a:t>
                      </a:r>
                    </a:p>
                    <a:p>
                      <a:endParaRPr lang="en-IN"/>
                    </a:p>
                    <a:p>
                      <a:endParaRPr lang="en-IN"/>
                    </a:p>
                    <a:p>
                      <a:r>
                        <a:rPr lang="en-IN"/>
                        <a:t>10-14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Cont...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/>
              <a:t>When the baby shows clinical improvement</a:t>
            </a:r>
          </a:p>
          <a:p>
            <a:r>
              <a:rPr lang="en-IN"/>
              <a:t>Give EBM by tube</a:t>
            </a:r>
          </a:p>
          <a:p>
            <a:r>
              <a:rPr lang="en-IN"/>
              <a:t>Allow the baby to begin breast feeding, while on O2 by nasal cannula with continuous monitoring </a:t>
            </a:r>
          </a:p>
          <a:p>
            <a:r>
              <a:rPr lang="en-IN"/>
              <a:t>If baby cannot BF, give EBM using </a:t>
            </a:r>
            <a:r>
              <a:rPr lang="en-IN" err="1"/>
              <a:t>pallada</a:t>
            </a:r>
            <a:r>
              <a:rPr lang="en-IN"/>
              <a:t> or cup/spoon.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IN"/>
              <a:t>Exercise </a:t>
            </a:r>
          </a:p>
        </p:txBody>
      </p:sp>
      <p:pic>
        <p:nvPicPr>
          <p:cNvPr id="1026" name="Picture 2" descr="C:\Users\virgin.j\Desktop\screenshots\rdssenario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45067" y="1149062"/>
            <a:ext cx="7813918" cy="50287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>
            <a:noAutofit/>
          </a:bodyPr>
          <a:lstStyle/>
          <a:p>
            <a:r>
              <a:rPr lang="en-IN" sz="8000">
                <a:latin typeface="Times New Roman" pitchFamily="18" charset="0"/>
                <a:cs typeface="Times New Roman" pitchFamily="18" charset="0"/>
              </a:rPr>
              <a:t>Thank you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>
                <a:latin typeface="Times New Roman" pitchFamily="18" charset="0"/>
                <a:cs typeface="Times New Roman" pitchFamily="18" charset="0"/>
              </a:rPr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222" y="1417638"/>
            <a:ext cx="8497075" cy="4814236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IN" sz="2800" b="1">
                <a:latin typeface="Times New Roman" pitchFamily="18" charset="0"/>
                <a:cs typeface="Times New Roman" pitchFamily="18" charset="0"/>
              </a:rPr>
              <a:t>At the end of the session the participant will be able to</a:t>
            </a:r>
          </a:p>
          <a:p>
            <a:pPr>
              <a:buFont typeface="Wingdings" pitchFamily="2" charset="2"/>
              <a:buChar char="v"/>
            </a:pPr>
            <a:r>
              <a:rPr lang="en-IN" sz="2400">
                <a:latin typeface="Times New Roman" pitchFamily="18" charset="0"/>
                <a:cs typeface="Times New Roman" pitchFamily="18" charset="0"/>
              </a:rPr>
              <a:t>Define respiratory distress/breathing difficulty</a:t>
            </a:r>
          </a:p>
          <a:p>
            <a:pPr>
              <a:buFont typeface="Wingdings" pitchFamily="2" charset="2"/>
              <a:buChar char="v"/>
            </a:pPr>
            <a:r>
              <a:rPr lang="en-IN" sz="2400">
                <a:latin typeface="Times New Roman" pitchFamily="18" charset="0"/>
                <a:cs typeface="Times New Roman" pitchFamily="18" charset="0"/>
              </a:rPr>
              <a:t>List common causes of respiratory distress in term and preterm newborns.</a:t>
            </a:r>
          </a:p>
          <a:p>
            <a:pPr>
              <a:buFont typeface="Wingdings" pitchFamily="2" charset="2"/>
              <a:buChar char="v"/>
            </a:pPr>
            <a:r>
              <a:rPr lang="en-IN" sz="2400">
                <a:latin typeface="Times New Roman" pitchFamily="18" charset="0"/>
                <a:cs typeface="Times New Roman" pitchFamily="18" charset="0"/>
              </a:rPr>
              <a:t>Identify babies with respiratory distress and assess severity of respiratory distress</a:t>
            </a:r>
          </a:p>
          <a:p>
            <a:pPr>
              <a:buFont typeface="Wingdings" pitchFamily="2" charset="2"/>
              <a:buChar char="v"/>
            </a:pPr>
            <a:r>
              <a:rPr lang="en-IN" sz="2400">
                <a:latin typeface="Times New Roman" pitchFamily="18" charset="0"/>
                <a:cs typeface="Times New Roman" pitchFamily="18" charset="0"/>
              </a:rPr>
              <a:t>Management of babies with respiratory distress</a:t>
            </a:r>
          </a:p>
          <a:p>
            <a:pPr>
              <a:buFont typeface="Wingdings" pitchFamily="2" charset="2"/>
              <a:buChar char="v"/>
            </a:pPr>
            <a:r>
              <a:rPr lang="en-IN" sz="2400">
                <a:latin typeface="Times New Roman" pitchFamily="18" charset="0"/>
                <a:cs typeface="Times New Roman" pitchFamily="18" charset="0"/>
              </a:rPr>
              <a:t>Identify neonates needing referral </a:t>
            </a:r>
          </a:p>
          <a:p>
            <a:pPr>
              <a:buFont typeface="Wingdings" pitchFamily="2" charset="2"/>
              <a:buChar char="v"/>
            </a:pPr>
            <a:endParaRPr lang="en-IN"/>
          </a:p>
          <a:p>
            <a:pPr>
              <a:buNone/>
            </a:pPr>
            <a:endParaRPr lang="en-IN"/>
          </a:p>
          <a:p>
            <a:endParaRPr lang="en-I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>
                <a:latin typeface="Times New Roman" pitchFamily="18" charset="0"/>
                <a:cs typeface="Times New Roman" pitchFamily="18" charset="0"/>
              </a:rPr>
              <a:t>Definition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9525"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en-IN">
                <a:latin typeface="Times New Roman" pitchFamily="18" charset="0"/>
                <a:cs typeface="Times New Roman" pitchFamily="18" charset="0"/>
              </a:rPr>
              <a:t>Breathing difficulty or respiratory distress is characterized by any one of the following</a:t>
            </a:r>
          </a:p>
          <a:p>
            <a:pPr>
              <a:buFont typeface="Wingdings" pitchFamily="2" charset="2"/>
              <a:buChar char="§"/>
            </a:pPr>
            <a:r>
              <a:rPr lang="en-IN">
                <a:latin typeface="Times New Roman" pitchFamily="18" charset="0"/>
                <a:cs typeface="Times New Roman" pitchFamily="18" charset="0"/>
              </a:rPr>
              <a:t>Respiratory rate &gt; 60 b/min</a:t>
            </a:r>
          </a:p>
          <a:p>
            <a:pPr>
              <a:buFont typeface="Wingdings" pitchFamily="2" charset="2"/>
              <a:buChar char="§"/>
            </a:pPr>
            <a:r>
              <a:rPr lang="en-IN">
                <a:latin typeface="Times New Roman" pitchFamily="18" charset="0"/>
                <a:cs typeface="Times New Roman" pitchFamily="18" charset="0"/>
              </a:rPr>
              <a:t>Severe chest </a:t>
            </a:r>
            <a:r>
              <a:rPr lang="en-IN" err="1">
                <a:latin typeface="Times New Roman" pitchFamily="18" charset="0"/>
                <a:cs typeface="Times New Roman" pitchFamily="18" charset="0"/>
              </a:rPr>
              <a:t>indrawing</a:t>
            </a:r>
            <a:r>
              <a:rPr lang="en-IN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IN">
                <a:latin typeface="Times New Roman" pitchFamily="18" charset="0"/>
                <a:cs typeface="Times New Roman" pitchFamily="18" charset="0"/>
              </a:rPr>
              <a:t>Grunting</a:t>
            </a:r>
          </a:p>
          <a:p>
            <a:pPr>
              <a:buFont typeface="Wingdings" pitchFamily="2" charset="2"/>
              <a:buChar char="§"/>
            </a:pPr>
            <a:r>
              <a:rPr lang="en-IN">
                <a:latin typeface="Times New Roman" pitchFamily="18" charset="0"/>
                <a:cs typeface="Times New Roman" pitchFamily="18" charset="0"/>
              </a:rPr>
              <a:t>Apnoea(not breathing) or grasping</a:t>
            </a:r>
          </a:p>
          <a:p>
            <a:pPr>
              <a:buNone/>
            </a:pPr>
            <a:endParaRPr lang="en-IN"/>
          </a:p>
          <a:p>
            <a:pPr>
              <a:buFont typeface="Wingdings" pitchFamily="2" charset="2"/>
              <a:buChar char="§"/>
            </a:pPr>
            <a:endParaRPr lang="en-IN"/>
          </a:p>
          <a:p>
            <a:pPr>
              <a:buFont typeface="Wingdings" pitchFamily="2" charset="2"/>
              <a:buChar char="§"/>
            </a:pPr>
            <a:endParaRPr lang="en-IN"/>
          </a:p>
        </p:txBody>
      </p:sp>
      <p:sp>
        <p:nvSpPr>
          <p:cNvPr id="4" name="Rectangle 3"/>
          <p:cNvSpPr/>
          <p:nvPr/>
        </p:nvSpPr>
        <p:spPr>
          <a:xfrm>
            <a:off x="914400" y="5181600"/>
            <a:ext cx="7391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If the baby is apnoeic or grasping, resuscitate the baby immediately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IN" sz="3600" b="1">
                <a:latin typeface="Times New Roman" pitchFamily="18" charset="0"/>
                <a:cs typeface="Times New Roman" pitchFamily="18" charset="0"/>
              </a:rPr>
              <a:t>Common causes of respiratory distress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  <a:ln w="95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IN" sz="2400" b="1">
                <a:latin typeface="Times New Roman" pitchFamily="18" charset="0"/>
                <a:cs typeface="Times New Roman" pitchFamily="18" charset="0"/>
              </a:rPr>
              <a:t>Preterm baby:-</a:t>
            </a:r>
          </a:p>
          <a:p>
            <a:pPr>
              <a:buFont typeface="Wingdings" pitchFamily="2" charset="2"/>
              <a:buChar char="Ø"/>
            </a:pPr>
            <a:r>
              <a:rPr lang="en-IN" sz="2400">
                <a:latin typeface="Times New Roman" pitchFamily="18" charset="0"/>
                <a:cs typeface="Times New Roman" pitchFamily="18" charset="0"/>
              </a:rPr>
              <a:t>Respiratory distress syndrome(RDS/HMD)</a:t>
            </a:r>
          </a:p>
          <a:p>
            <a:pPr>
              <a:buFont typeface="Wingdings" pitchFamily="2" charset="2"/>
              <a:buChar char="Ø"/>
            </a:pPr>
            <a:r>
              <a:rPr lang="en-IN" sz="2400">
                <a:latin typeface="Times New Roman" pitchFamily="18" charset="0"/>
                <a:cs typeface="Times New Roman" pitchFamily="18" charset="0"/>
              </a:rPr>
              <a:t>Congenital pneumonia</a:t>
            </a:r>
          </a:p>
          <a:p>
            <a:pPr>
              <a:buFont typeface="Wingdings" pitchFamily="2" charset="2"/>
              <a:buChar char="Ø"/>
            </a:pPr>
            <a:r>
              <a:rPr lang="en-IN" sz="2400">
                <a:latin typeface="Times New Roman" pitchFamily="18" charset="0"/>
                <a:cs typeface="Times New Roman" pitchFamily="18" charset="0"/>
              </a:rPr>
              <a:t>Miscellaneous: hypothermia, hypoglycaemia</a:t>
            </a:r>
          </a:p>
          <a:p>
            <a:pPr>
              <a:buNone/>
            </a:pPr>
            <a:r>
              <a:rPr lang="en-IN" sz="2400" b="1">
                <a:latin typeface="Times New Roman" pitchFamily="18" charset="0"/>
                <a:cs typeface="Times New Roman" pitchFamily="18" charset="0"/>
              </a:rPr>
              <a:t>Term baby:-</a:t>
            </a:r>
          </a:p>
          <a:p>
            <a:pPr>
              <a:buFont typeface="Wingdings" pitchFamily="2" charset="2"/>
              <a:buChar char="Ø"/>
            </a:pPr>
            <a:r>
              <a:rPr lang="en-IN" sz="2400">
                <a:latin typeface="Times New Roman" pitchFamily="18" charset="0"/>
                <a:cs typeface="Times New Roman" pitchFamily="18" charset="0"/>
              </a:rPr>
              <a:t>Transient </a:t>
            </a:r>
            <a:r>
              <a:rPr lang="en-IN" sz="2400" err="1">
                <a:latin typeface="Times New Roman" pitchFamily="18" charset="0"/>
                <a:cs typeface="Times New Roman" pitchFamily="18" charset="0"/>
              </a:rPr>
              <a:t>tachypnea</a:t>
            </a:r>
            <a:r>
              <a:rPr lang="en-IN" sz="2400">
                <a:latin typeface="Times New Roman" pitchFamily="18" charset="0"/>
                <a:cs typeface="Times New Roman" pitchFamily="18" charset="0"/>
              </a:rPr>
              <a:t> of newborn</a:t>
            </a:r>
          </a:p>
          <a:p>
            <a:pPr>
              <a:buFont typeface="Wingdings" pitchFamily="2" charset="2"/>
              <a:buChar char="Ø"/>
            </a:pPr>
            <a:r>
              <a:rPr lang="en-IN" sz="2400" err="1">
                <a:latin typeface="Times New Roman" pitchFamily="18" charset="0"/>
                <a:cs typeface="Times New Roman" pitchFamily="18" charset="0"/>
              </a:rPr>
              <a:t>Meconium</a:t>
            </a:r>
            <a:r>
              <a:rPr lang="en-IN" sz="2400">
                <a:latin typeface="Times New Roman" pitchFamily="18" charset="0"/>
                <a:cs typeface="Times New Roman" pitchFamily="18" charset="0"/>
              </a:rPr>
              <a:t> aspiration</a:t>
            </a:r>
          </a:p>
          <a:p>
            <a:pPr>
              <a:buFont typeface="Wingdings" pitchFamily="2" charset="2"/>
              <a:buChar char="Ø"/>
            </a:pPr>
            <a:r>
              <a:rPr lang="en-IN" sz="2400">
                <a:latin typeface="Times New Roman" pitchFamily="18" charset="0"/>
                <a:cs typeface="Times New Roman" pitchFamily="18" charset="0"/>
              </a:rPr>
              <a:t>Pneumonia</a:t>
            </a:r>
          </a:p>
          <a:p>
            <a:pPr>
              <a:buFont typeface="Wingdings" pitchFamily="2" charset="2"/>
              <a:buChar char="Ø"/>
            </a:pPr>
            <a:r>
              <a:rPr lang="en-IN" sz="2400">
                <a:latin typeface="Times New Roman" pitchFamily="18" charset="0"/>
                <a:cs typeface="Times New Roman" pitchFamily="18" charset="0"/>
              </a:rPr>
              <a:t>Asphyxia</a:t>
            </a:r>
          </a:p>
          <a:p>
            <a:pPr>
              <a:buFont typeface="Wingdings" pitchFamily="2" charset="2"/>
              <a:buChar char="Ø"/>
            </a:pPr>
            <a:endParaRPr lang="en-IN"/>
          </a:p>
          <a:p>
            <a:pPr>
              <a:buFont typeface="Wingdings" pitchFamily="2" charset="2"/>
              <a:buChar char="Ø"/>
            </a:pPr>
            <a:endParaRPr lang="en-IN"/>
          </a:p>
          <a:p>
            <a:pPr>
              <a:buFont typeface="Wingdings" pitchFamily="2" charset="2"/>
              <a:buChar char="Ø"/>
            </a:pPr>
            <a:endParaRPr lang="en-I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Cont....causes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  <a:ln w="95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IN" sz="2400" b="1">
                <a:latin typeface="Times New Roman" pitchFamily="18" charset="0"/>
                <a:cs typeface="Times New Roman" pitchFamily="18" charset="0"/>
              </a:rPr>
              <a:t>Surgical causes</a:t>
            </a:r>
            <a:r>
              <a:rPr lang="en-IN" sz="2400">
                <a:latin typeface="Times New Roman" pitchFamily="18" charset="0"/>
                <a:cs typeface="Times New Roman" pitchFamily="18" charset="0"/>
              </a:rPr>
              <a:t>:-</a:t>
            </a:r>
          </a:p>
          <a:p>
            <a:pPr>
              <a:buFont typeface="Wingdings" pitchFamily="2" charset="2"/>
              <a:buChar char="Ø"/>
            </a:pPr>
            <a:r>
              <a:rPr lang="en-IN" sz="2400">
                <a:latin typeface="Times New Roman" pitchFamily="18" charset="0"/>
                <a:cs typeface="Times New Roman" pitchFamily="18" charset="0"/>
              </a:rPr>
              <a:t>Diaphragmatic hernia</a:t>
            </a:r>
          </a:p>
          <a:p>
            <a:pPr>
              <a:buFont typeface="Wingdings" pitchFamily="2" charset="2"/>
              <a:buChar char="Ø"/>
            </a:pPr>
            <a:r>
              <a:rPr lang="en-IN" sz="2400" err="1">
                <a:latin typeface="Times New Roman" pitchFamily="18" charset="0"/>
                <a:cs typeface="Times New Roman" pitchFamily="18" charset="0"/>
              </a:rPr>
              <a:t>Tracheo</a:t>
            </a:r>
            <a:r>
              <a:rPr lang="en-IN" sz="2400">
                <a:latin typeface="Times New Roman" pitchFamily="18" charset="0"/>
                <a:cs typeface="Times New Roman" pitchFamily="18" charset="0"/>
              </a:rPr>
              <a:t> oesophageal fistula</a:t>
            </a:r>
          </a:p>
          <a:p>
            <a:pPr>
              <a:buFont typeface="Wingdings" pitchFamily="2" charset="2"/>
              <a:buChar char="Ø"/>
            </a:pPr>
            <a:r>
              <a:rPr lang="en-IN" sz="2400">
                <a:latin typeface="Times New Roman" pitchFamily="18" charset="0"/>
                <a:cs typeface="Times New Roman" pitchFamily="18" charset="0"/>
              </a:rPr>
              <a:t>Bilateral </a:t>
            </a:r>
            <a:r>
              <a:rPr lang="en-IN" sz="2400" err="1">
                <a:latin typeface="Times New Roman" pitchFamily="18" charset="0"/>
                <a:cs typeface="Times New Roman" pitchFamily="18" charset="0"/>
              </a:rPr>
              <a:t>choanal</a:t>
            </a:r>
            <a:r>
              <a:rPr lang="en-IN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err="1">
                <a:latin typeface="Times New Roman" pitchFamily="18" charset="0"/>
                <a:cs typeface="Times New Roman" pitchFamily="18" charset="0"/>
              </a:rPr>
              <a:t>atresia</a:t>
            </a:r>
            <a:r>
              <a:rPr lang="en-IN" sz="24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IN" sz="2400" b="1">
                <a:latin typeface="Times New Roman" pitchFamily="18" charset="0"/>
                <a:cs typeface="Times New Roman" pitchFamily="18" charset="0"/>
              </a:rPr>
              <a:t>Other causes</a:t>
            </a:r>
          </a:p>
          <a:p>
            <a:pPr>
              <a:buFont typeface="Wingdings" pitchFamily="2" charset="2"/>
              <a:buChar char="Ø"/>
            </a:pPr>
            <a:r>
              <a:rPr lang="en-IN" sz="2400">
                <a:latin typeface="Times New Roman" pitchFamily="18" charset="0"/>
                <a:cs typeface="Times New Roman" pitchFamily="18" charset="0"/>
              </a:rPr>
              <a:t>Cardiac: congenital heart disease</a:t>
            </a:r>
          </a:p>
          <a:p>
            <a:pPr>
              <a:buFont typeface="Wingdings" pitchFamily="2" charset="2"/>
              <a:buChar char="Ø"/>
            </a:pPr>
            <a:r>
              <a:rPr lang="en-IN" sz="2400">
                <a:latin typeface="Times New Roman" pitchFamily="18" charset="0"/>
                <a:cs typeface="Times New Roman" pitchFamily="18" charset="0"/>
              </a:rPr>
              <a:t>Metabolic: acidosis, inborn errors of metabolism</a:t>
            </a:r>
          </a:p>
          <a:p>
            <a:pPr>
              <a:buFont typeface="Wingdings" pitchFamily="2" charset="2"/>
              <a:buChar char="Ø"/>
            </a:pPr>
            <a:endParaRPr lang="en-IN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IN">
              <a:latin typeface="Times New Roman" pitchFamily="18" charset="0"/>
              <a:cs typeface="Times New Roman" pitchFamily="18" charset="0"/>
            </a:endParaRPr>
          </a:p>
          <a:p>
            <a:endParaRPr lang="en-I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>
                <a:latin typeface="Times New Roman" pitchFamily="18" charset="0"/>
                <a:cs typeface="Times New Roman" pitchFamily="18" charset="0"/>
              </a:rPr>
              <a:t>Assess severity of respiratory distress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  <a:ln w="9525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sz="2400" b="1" dirty="0">
                <a:latin typeface="Times New Roman" pitchFamily="18" charset="0"/>
                <a:cs typeface="Times New Roman" pitchFamily="18" charset="0"/>
              </a:rPr>
              <a:t>History collection includes:-</a:t>
            </a:r>
          </a:p>
          <a:p>
            <a:pPr>
              <a:buFont typeface="Wingdings" pitchFamily="2" charset="2"/>
              <a:buChar char="Ø"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Gestational age</a:t>
            </a:r>
          </a:p>
          <a:p>
            <a:pPr>
              <a:buFont typeface="Wingdings" pitchFamily="2" charset="2"/>
              <a:buChar char="Ø"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Onset of distress/breathing difficulty</a:t>
            </a:r>
          </a:p>
          <a:p>
            <a:pPr>
              <a:buFont typeface="Wingdings" pitchFamily="2" charset="2"/>
              <a:buChar char="Ø"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Previous preterm babies with respiratory distress</a:t>
            </a:r>
          </a:p>
          <a:p>
            <a:pPr>
              <a:buFont typeface="Wingdings" pitchFamily="2" charset="2"/>
              <a:buChar char="Ø"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Antenatal steroids prophylaxis if preterm delivery</a:t>
            </a:r>
          </a:p>
          <a:p>
            <a:pPr>
              <a:buFont typeface="Wingdings" pitchFamily="2" charset="2"/>
              <a:buChar char="Ø"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Rupture of membrane &gt;24 hours, antepartum fever, chorioamnionitis </a:t>
            </a:r>
          </a:p>
          <a:p>
            <a:pPr>
              <a:buFont typeface="Wingdings" pitchFamily="2" charset="2"/>
              <a:buChar char="Ø"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Meconium stained amniotic fluid</a:t>
            </a:r>
          </a:p>
          <a:p>
            <a:pPr>
              <a:buFont typeface="Wingdings" pitchFamily="2" charset="2"/>
              <a:buChar char="Ø"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Perinatal asphyxia</a:t>
            </a:r>
          </a:p>
          <a:p>
            <a:pPr>
              <a:buFont typeface="Wingdings" pitchFamily="2" charset="2"/>
              <a:buChar char="Ø"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Maternal diabetes mellitus</a:t>
            </a:r>
          </a:p>
          <a:p>
            <a:pPr>
              <a:buFont typeface="Wingdings" pitchFamily="2" charset="2"/>
              <a:buChar char="Ø"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Poor feeding, lethargy, convulsion</a:t>
            </a:r>
          </a:p>
          <a:p>
            <a:pPr>
              <a:buFont typeface="Wingdings" pitchFamily="2" charset="2"/>
              <a:buChar char="Ø"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H/O excessive frothing</a:t>
            </a:r>
          </a:p>
          <a:p>
            <a:pPr>
              <a:buFont typeface="Wingdings" pitchFamily="2" charset="2"/>
              <a:buChar char="Ø"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Cont...Assessment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534400" cy="3886200"/>
          </a:xfrm>
          <a:ln w="9525"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en-IN" sz="2400" b="1">
                <a:latin typeface="Times New Roman" pitchFamily="18" charset="0"/>
                <a:cs typeface="Times New Roman" pitchFamily="18" charset="0"/>
              </a:rPr>
              <a:t>Examination </a:t>
            </a:r>
          </a:p>
          <a:p>
            <a:pPr>
              <a:buFont typeface="Wingdings" pitchFamily="2" charset="2"/>
              <a:buChar char="Ø"/>
            </a:pPr>
            <a:r>
              <a:rPr lang="en-IN" sz="2400">
                <a:latin typeface="Times New Roman" pitchFamily="18" charset="0"/>
                <a:cs typeface="Times New Roman" pitchFamily="18" charset="0"/>
              </a:rPr>
              <a:t>Severity of respiratory distress is assessed by </a:t>
            </a:r>
            <a:r>
              <a:rPr lang="en-IN" sz="2400" err="1">
                <a:latin typeface="Times New Roman" pitchFamily="18" charset="0"/>
                <a:cs typeface="Times New Roman" pitchFamily="18" charset="0"/>
              </a:rPr>
              <a:t>Downe’s</a:t>
            </a:r>
            <a:r>
              <a:rPr lang="en-IN" sz="2400">
                <a:latin typeface="Times New Roman" pitchFamily="18" charset="0"/>
                <a:cs typeface="Times New Roman" pitchFamily="18" charset="0"/>
              </a:rPr>
              <a:t> score</a:t>
            </a:r>
          </a:p>
          <a:p>
            <a:pPr>
              <a:buFont typeface="Wingdings" pitchFamily="2" charset="2"/>
              <a:buChar char="Ø"/>
            </a:pPr>
            <a:r>
              <a:rPr lang="en-IN" sz="2400">
                <a:latin typeface="Times New Roman" pitchFamily="18" charset="0"/>
                <a:cs typeface="Times New Roman" pitchFamily="18" charset="0"/>
              </a:rPr>
              <a:t>Neurological status: Activity, altered </a:t>
            </a:r>
            <a:r>
              <a:rPr lang="en-IN" sz="2400" err="1">
                <a:latin typeface="Times New Roman" pitchFamily="18" charset="0"/>
                <a:cs typeface="Times New Roman" pitchFamily="18" charset="0"/>
              </a:rPr>
              <a:t>sensorium</a:t>
            </a:r>
            <a:endParaRPr lang="en-IN" sz="240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400">
                <a:latin typeface="Times New Roman" pitchFamily="18" charset="0"/>
                <a:cs typeface="Times New Roman" pitchFamily="18" charset="0"/>
              </a:rPr>
              <a:t>CRT(Capillary refill time)</a:t>
            </a:r>
          </a:p>
          <a:p>
            <a:pPr>
              <a:buFont typeface="Wingdings" pitchFamily="2" charset="2"/>
              <a:buChar char="Ø"/>
            </a:pPr>
            <a:r>
              <a:rPr lang="en-IN" sz="2400" err="1">
                <a:latin typeface="Times New Roman" pitchFamily="18" charset="0"/>
                <a:cs typeface="Times New Roman" pitchFamily="18" charset="0"/>
              </a:rPr>
              <a:t>Hepatomegaly</a:t>
            </a:r>
            <a:endParaRPr lang="en-IN" sz="240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400">
                <a:latin typeface="Times New Roman" pitchFamily="18" charset="0"/>
                <a:cs typeface="Times New Roman" pitchFamily="18" charset="0"/>
              </a:rPr>
              <a:t>Central cyanosis or low oxygen saturation on pulse </a:t>
            </a:r>
            <a:r>
              <a:rPr lang="en-IN" sz="2400" err="1">
                <a:latin typeface="Times New Roman" pitchFamily="18" charset="0"/>
                <a:cs typeface="Times New Roman" pitchFamily="18" charset="0"/>
              </a:rPr>
              <a:t>oximeter</a:t>
            </a:r>
            <a:endParaRPr lang="en-IN" sz="240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400">
                <a:latin typeface="Times New Roman" pitchFamily="18" charset="0"/>
                <a:cs typeface="Times New Roman" pitchFamily="18" charset="0"/>
              </a:rPr>
              <a:t>Features of sepsis like umbilical sepsis, pustules</a:t>
            </a:r>
          </a:p>
          <a:p>
            <a:pPr>
              <a:buFont typeface="Wingdings" pitchFamily="2" charset="2"/>
              <a:buChar char="Ø"/>
            </a:pPr>
            <a:r>
              <a:rPr lang="en-IN" sz="2400">
                <a:latin typeface="Times New Roman" pitchFamily="18" charset="0"/>
                <a:cs typeface="Times New Roman" pitchFamily="18" charset="0"/>
              </a:rPr>
              <a:t>Look for evidence of malformations</a:t>
            </a:r>
          </a:p>
          <a:p>
            <a:pPr>
              <a:buNone/>
            </a:pPr>
            <a:endParaRPr lang="en-IN" sz="240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IN" sz="240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IN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IN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IN">
              <a:latin typeface="Times New Roman" pitchFamily="18" charset="0"/>
              <a:cs typeface="Times New Roman" pitchFamily="18" charset="0"/>
            </a:endParaRPr>
          </a:p>
          <a:p>
            <a:endParaRPr lang="en-I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virgin.j\Desktop\screenshots\RDSScor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0111" y="380471"/>
            <a:ext cx="5863778" cy="4351157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952500" y="5085645"/>
            <a:ext cx="7239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Interpretations </a:t>
            </a:r>
          </a:p>
          <a:p>
            <a:pPr algn="ctr"/>
            <a:r>
              <a:rPr lang="en-IN">
                <a:latin typeface="Times New Roman" pitchFamily="18" charset="0"/>
                <a:cs typeface="Times New Roman" pitchFamily="18" charset="0"/>
              </a:rPr>
              <a:t>Score 1-6 = respiratory distress</a:t>
            </a:r>
          </a:p>
          <a:p>
            <a:pPr algn="ctr"/>
            <a:r>
              <a:rPr lang="en-IN">
                <a:latin typeface="Times New Roman" pitchFamily="18" charset="0"/>
                <a:cs typeface="Times New Roman" pitchFamily="18" charset="0"/>
              </a:rPr>
              <a:t>Score &gt;6 = impending respiratory failure</a:t>
            </a:r>
          </a:p>
          <a:p>
            <a:pPr algn="ctr"/>
            <a:r>
              <a:rPr lang="en-IN">
                <a:latin typeface="Times New Roman" pitchFamily="18" charset="0"/>
                <a:cs typeface="Times New Roman" pitchFamily="18" charset="0"/>
              </a:rPr>
              <a:t>(may need CPAP or mechanical ventilation 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IN"/>
              <a:t>Management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  <a:ln w="9525"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IN" b="1">
                <a:latin typeface="Times New Roman" pitchFamily="18" charset="0"/>
                <a:cs typeface="Times New Roman" pitchFamily="18" charset="0"/>
              </a:rPr>
              <a:t>Supportive management</a:t>
            </a:r>
          </a:p>
          <a:p>
            <a:pPr>
              <a:buNone/>
            </a:pPr>
            <a:endParaRPr lang="en-IN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IN">
                <a:latin typeface="Times New Roman" pitchFamily="18" charset="0"/>
                <a:cs typeface="Times New Roman" pitchFamily="18" charset="0"/>
              </a:rPr>
              <a:t>Maintain normal body temperature</a:t>
            </a:r>
          </a:p>
          <a:p>
            <a:pPr>
              <a:lnSpc>
                <a:spcPct val="120000"/>
              </a:lnSpc>
            </a:pPr>
            <a:r>
              <a:rPr lang="en-IN">
                <a:latin typeface="Times New Roman" pitchFamily="18" charset="0"/>
                <a:cs typeface="Times New Roman" pitchFamily="18" charset="0"/>
              </a:rPr>
              <a:t>Give oxygen with oxygen hood or nasal prongs to achieve appropriate O2 saturation (90-94%)</a:t>
            </a:r>
          </a:p>
          <a:p>
            <a:pPr>
              <a:lnSpc>
                <a:spcPct val="120000"/>
              </a:lnSpc>
            </a:pPr>
            <a:r>
              <a:rPr lang="en-IN">
                <a:latin typeface="Times New Roman" pitchFamily="18" charset="0"/>
                <a:cs typeface="Times New Roman" pitchFamily="18" charset="0"/>
              </a:rPr>
              <a:t>Mild to moderate respiratory distress- EBM by tube feeding</a:t>
            </a:r>
          </a:p>
          <a:p>
            <a:pPr>
              <a:lnSpc>
                <a:spcPct val="120000"/>
              </a:lnSpc>
            </a:pPr>
            <a:r>
              <a:rPr lang="en-IN">
                <a:latin typeface="Times New Roman" pitchFamily="18" charset="0"/>
                <a:cs typeface="Times New Roman" pitchFamily="18" charset="0"/>
              </a:rPr>
              <a:t>Watch for feeding intolerance</a:t>
            </a:r>
          </a:p>
          <a:p>
            <a:pPr>
              <a:lnSpc>
                <a:spcPct val="120000"/>
              </a:lnSpc>
            </a:pPr>
            <a:r>
              <a:rPr lang="en-IN">
                <a:latin typeface="Times New Roman" pitchFamily="18" charset="0"/>
                <a:cs typeface="Times New Roman" pitchFamily="18" charset="0"/>
              </a:rPr>
              <a:t>Give IV fluids if the baby does not accept breast milk or has severe respiratory distress</a:t>
            </a:r>
          </a:p>
          <a:p>
            <a:pPr>
              <a:lnSpc>
                <a:spcPct val="120000"/>
              </a:lnSpc>
            </a:pPr>
            <a:r>
              <a:rPr lang="en-IN">
                <a:latin typeface="Times New Roman" pitchFamily="18" charset="0"/>
                <a:cs typeface="Times New Roman" pitchFamily="18" charset="0"/>
              </a:rPr>
              <a:t>Maintain blood glucose, if less treat hypoglycaemia</a:t>
            </a:r>
          </a:p>
          <a:p>
            <a:pPr>
              <a:lnSpc>
                <a:spcPct val="120000"/>
              </a:lnSpc>
            </a:pPr>
            <a:r>
              <a:rPr lang="en-IN">
                <a:latin typeface="Times New Roman" pitchFamily="18" charset="0"/>
                <a:cs typeface="Times New Roman" pitchFamily="18" charset="0"/>
              </a:rPr>
              <a:t>Treat apnoea- Stimulation, Bag &amp;Mask, CPAP, screen for sepsis, refer if necessary.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665</Words>
  <Application>Microsoft Office PowerPoint</Application>
  <PresentationFormat>On-screen Show (4:3)</PresentationFormat>
  <Paragraphs>137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Segoe UI Black</vt:lpstr>
      <vt:lpstr>Times New Roman</vt:lpstr>
      <vt:lpstr>Wingdings</vt:lpstr>
      <vt:lpstr>Office Theme</vt:lpstr>
      <vt:lpstr>Respiratory Distress in Newborn</vt:lpstr>
      <vt:lpstr>Learning objectives</vt:lpstr>
      <vt:lpstr>Definition </vt:lpstr>
      <vt:lpstr>Common causes of respiratory distress</vt:lpstr>
      <vt:lpstr>Cont....causes </vt:lpstr>
      <vt:lpstr>Assess severity of respiratory distress</vt:lpstr>
      <vt:lpstr>Cont...Assessment</vt:lpstr>
      <vt:lpstr>PowerPoint Presentation</vt:lpstr>
      <vt:lpstr>Management </vt:lpstr>
      <vt:lpstr>Oxygen Use</vt:lpstr>
      <vt:lpstr>Specific management</vt:lpstr>
      <vt:lpstr>Management</vt:lpstr>
      <vt:lpstr>Cont..</vt:lpstr>
      <vt:lpstr>Duration of antibiotics</vt:lpstr>
      <vt:lpstr>Cont...</vt:lpstr>
      <vt:lpstr>Exercise </vt:lpstr>
      <vt:lpstr>Thank you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Respiratory Distress in Newborn</dc:title>
  <dc:creator>virgin.j</dc:creator>
  <cp:lastModifiedBy>Chloe Harvey</cp:lastModifiedBy>
  <cp:revision>2</cp:revision>
  <dcterms:created xsi:type="dcterms:W3CDTF">2017-03-19T03:35:39Z</dcterms:created>
  <dcterms:modified xsi:type="dcterms:W3CDTF">2020-03-26T05:04:24Z</dcterms:modified>
</cp:coreProperties>
</file>