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6" r:id="rId9"/>
    <p:sldId id="271" r:id="rId10"/>
    <p:sldId id="272" r:id="rId11"/>
    <p:sldId id="263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767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79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9617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8149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5896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544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7925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9523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0505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9670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7100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473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2808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7533305"/>
      </p:ext>
    </p:extLst>
  </p:cSld>
  <p:clrMapOvr>
    <a:masterClrMapping/>
  </p:clrMapOvr>
  <p:extLst>
    <p:ext uri="{DCECCB84-F9BA-43D5-87BE-67443E8EF086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86599355"/>
      </p:ext>
    </p:extLst>
  </p:cSld>
  <p:clrMapOvr>
    <a:masterClrMapping/>
  </p:clrMapOvr>
  <p:extLst>
    <p:ext uri="{DCECCB84-F9BA-43D5-87BE-67443E8EF086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5830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5617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77631770"/>
      </p:ext>
    </p:extLst>
  </p:cSld>
  <p:clrMapOvr>
    <a:masterClrMapping/>
  </p:clrMapOvr>
  <p:extLst>
    <p:ext uri="{DCECCB84-F9BA-43D5-87BE-67443E8EF086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3524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A6599B-E19C-4742-A1BA-276A1BA3534D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19951C-DC2E-4B10-B039-A2232979D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9062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NEONATAL HYPOGLYCEMIA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70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5397" y="552536"/>
            <a:ext cx="217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MANAGEMENT</a:t>
            </a:r>
          </a:p>
        </p:txBody>
      </p:sp>
      <p:sp>
        <p:nvSpPr>
          <p:cNvPr id="5" name="Arrow: Down 4"/>
          <p:cNvSpPr/>
          <p:nvPr/>
        </p:nvSpPr>
        <p:spPr>
          <a:xfrm>
            <a:off x="6036300" y="1166069"/>
            <a:ext cx="45719" cy="184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50547" y="1358258"/>
            <a:ext cx="4622334" cy="454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blood glucose &lt;= 25mg/dl then Dextrose bolus: 2ml/kg 10% dextrose over 1 min</a:t>
            </a:r>
          </a:p>
        </p:txBody>
      </p:sp>
      <p:sp>
        <p:nvSpPr>
          <p:cNvPr id="7" name="Arrow: Down 6"/>
          <p:cNvSpPr/>
          <p:nvPr/>
        </p:nvSpPr>
        <p:spPr>
          <a:xfrm>
            <a:off x="6059159" y="1812400"/>
            <a:ext cx="45719" cy="151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50547" y="1971790"/>
            <a:ext cx="4622334" cy="50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Dextrose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infusion@ 6mg/kg/min</a:t>
            </a:r>
          </a:p>
        </p:txBody>
      </p:sp>
      <p:sp>
        <p:nvSpPr>
          <p:cNvPr id="9" name="Arrow: Down 8"/>
          <p:cNvSpPr/>
          <p:nvPr/>
        </p:nvSpPr>
        <p:spPr>
          <a:xfrm>
            <a:off x="6059160" y="2483141"/>
            <a:ext cx="45719" cy="192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1667" y="2684476"/>
            <a:ext cx="3372374" cy="36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blood glucose after 30 min</a:t>
            </a:r>
          </a:p>
        </p:txBody>
      </p:sp>
      <p:sp>
        <p:nvSpPr>
          <p:cNvPr id="11" name="Arrow: Down 10"/>
          <p:cNvSpPr/>
          <p:nvPr/>
        </p:nvSpPr>
        <p:spPr>
          <a:xfrm>
            <a:off x="6059158" y="3033948"/>
            <a:ext cx="45719" cy="224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19370" y="3258555"/>
            <a:ext cx="657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Down 13"/>
          <p:cNvSpPr/>
          <p:nvPr/>
        </p:nvSpPr>
        <p:spPr>
          <a:xfrm>
            <a:off x="2919370" y="3258555"/>
            <a:ext cx="45719" cy="159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>
            <a:off x="9496338" y="3255309"/>
            <a:ext cx="45719" cy="124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24793" y="3419678"/>
            <a:ext cx="3900879" cy="682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 &gt;=45mg/dl, begin oral feeding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 6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hourly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4877" y="3379627"/>
            <a:ext cx="5190479" cy="722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glucose&lt;45 mg/dl,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GIR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2mg/kg/min, as needed. Check blood glucose after 30 min and decide accordingly</a:t>
            </a:r>
          </a:p>
        </p:txBody>
      </p:sp>
      <p:sp>
        <p:nvSpPr>
          <p:cNvPr id="20" name="Arrow: Down 19"/>
          <p:cNvSpPr/>
          <p:nvPr/>
        </p:nvSpPr>
        <p:spPr>
          <a:xfrm>
            <a:off x="9638950" y="4102218"/>
            <a:ext cx="45719" cy="176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286774" y="4295163"/>
            <a:ext cx="6962863" cy="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Down 22"/>
          <p:cNvSpPr/>
          <p:nvPr/>
        </p:nvSpPr>
        <p:spPr>
          <a:xfrm>
            <a:off x="4278385" y="4345497"/>
            <a:ext cx="45719" cy="218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/>
          <p:cNvSpPr/>
          <p:nvPr/>
        </p:nvSpPr>
        <p:spPr>
          <a:xfrm>
            <a:off x="11249637" y="4311941"/>
            <a:ext cx="45719" cy="209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699" y="4563611"/>
            <a:ext cx="3649211" cy="545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 &gt; 12 mg/kg/min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(Refractory hypoglycemia</a:t>
            </a:r>
            <a:r>
              <a:rPr lang="en-US" dirty="0"/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4198" y="4521665"/>
            <a:ext cx="4303552" cy="793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 &gt;=45 mg/dl for 24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GIR by 2mg/kg/min every 6 hr. Oral feeding and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</a:t>
            </a:r>
          </a:p>
        </p:txBody>
      </p:sp>
      <p:sp>
        <p:nvSpPr>
          <p:cNvPr id="30" name="Arrow: Down 29"/>
          <p:cNvSpPr/>
          <p:nvPr/>
        </p:nvSpPr>
        <p:spPr>
          <a:xfrm>
            <a:off x="4286774" y="5138825"/>
            <a:ext cx="45719" cy="176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7699" y="5343787"/>
            <a:ext cx="3649211" cy="4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Inj. Hydrocortisone 2.5 mg/kg stat and refer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552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6065"/>
            <a:ext cx="10515600" cy="13339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blood glucose measurements after blood glucose returns to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56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baby is receiving IV fluid for any reason, continue blood glucose measurements every 8 hours for as long as the baby requires IV fluids.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baby no longer requires or is not receiving IV fluid, measure blood glucose every 12 hours for 24 hours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blood glucose is less than 45 mg/dl, treat as per the protocol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blood glucose remains normal, discontinue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0356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71787" y="662730"/>
            <a:ext cx="10687574" cy="5503177"/>
          </a:xfr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9564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session, participants will be able to: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hypoglycemia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babies at risk of hypoglycemia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screening for hypoglycemia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symptoms of hypoglycemia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hypoglycemia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8095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is defined as a blood glucose level of less than 45 mg/dl in all newborns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1117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Premature and LBW neonates especially those weighing less than 2.0kg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of diabetic mother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IUGR babies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Babies on IV fluids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 neonates( perinatal asphyxia, hypothermia, poor and/or delayed feeding, sepsis, shock, respiratory distress and polycythemia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4549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FOR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Newborns at risk of hypoglycemia should be screened at 2 hr., 6 hr., 12 hr., 24 hr., 48 hr. and if indicated at 72 hr. of age.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7072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6974"/>
            <a:ext cx="9601196" cy="14415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08499"/>
            <a:ext cx="9601196" cy="4130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common symptoms are: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Jitteriness, irritability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Lethargy, limpness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or high-pitched cry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feeding, vomiting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 (&gt;180/min)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Sweating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Hypothermia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respiratory effort or apnea, tachypnea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Dusky color or cyanosis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Seizures, coma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7838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- GRBS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4795" r="71088" b="11836"/>
          <a:stretch>
            <a:fillRect/>
          </a:stretch>
        </p:blipFill>
        <p:spPr>
          <a:xfrm>
            <a:off x="1541423" y="2595479"/>
            <a:ext cx="1714019" cy="326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65" y="2813102"/>
            <a:ext cx="3168377" cy="3168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363" y="2843982"/>
            <a:ext cx="3109886" cy="31098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7646"/>
            <a:ext cx="9601196" cy="6531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2476" y="1972490"/>
            <a:ext cx="4281543" cy="70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Hypoglycemia (blood glucose &lt;45mg/dl by glucometer)</a:t>
            </a:r>
          </a:p>
        </p:txBody>
      </p:sp>
      <p:sp>
        <p:nvSpPr>
          <p:cNvPr id="6" name="Down Arrow 5"/>
          <p:cNvSpPr/>
          <p:nvPr/>
        </p:nvSpPr>
        <p:spPr>
          <a:xfrm>
            <a:off x="1392964" y="2427006"/>
            <a:ext cx="45719" cy="282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0776247" y="2409914"/>
            <a:ext cx="45719" cy="307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40987" y="2872889"/>
            <a:ext cx="3539612" cy="794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Times New Roman" pitchFamily="18" charset="0"/>
                <a:cs typeface="Times New Roman" pitchFamily="18" charset="0"/>
              </a:rPr>
              <a:t>Asymptomatic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9391" y="2956845"/>
            <a:ext cx="2469734" cy="86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Times New Roman" pitchFamily="18" charset="0"/>
                <a:cs typeface="Times New Roman" pitchFamily="18" charset="0"/>
              </a:rPr>
              <a:t>Symptomatic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5262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453" y="813916"/>
            <a:ext cx="3466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ASYMPTOMATIC MANAGEMENT</a:t>
            </a:r>
          </a:p>
        </p:txBody>
      </p:sp>
      <p:sp>
        <p:nvSpPr>
          <p:cNvPr id="3" name="Down Arrow 2"/>
          <p:cNvSpPr/>
          <p:nvPr/>
        </p:nvSpPr>
        <p:spPr>
          <a:xfrm>
            <a:off x="5989738" y="1454690"/>
            <a:ext cx="119659" cy="35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1989574" y="1791653"/>
            <a:ext cx="7938197" cy="40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1969477" y="1803357"/>
            <a:ext cx="70338" cy="241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9907675" y="1831842"/>
            <a:ext cx="45719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64642" y="2044517"/>
            <a:ext cx="3900973" cy="755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latin typeface="Times New Roman" pitchFamily="18" charset="0"/>
                <a:cs typeface="Times New Roman" pitchFamily="18" charset="0"/>
              </a:rPr>
              <a:t>BLOOD GLUCOSE &gt; 25MG/DL </a:t>
            </a:r>
          </a:p>
          <a:p>
            <a:pPr algn="ctr"/>
            <a:r>
              <a:rPr lang="en-IN" sz="1400" b="1" dirty="0">
                <a:latin typeface="Times New Roman" pitchFamily="18" charset="0"/>
                <a:cs typeface="Times New Roman" pitchFamily="18" charset="0"/>
              </a:rPr>
              <a:t>GIVE ONE BREASTFEED OR 20-30 ML EBM</a:t>
            </a:r>
          </a:p>
        </p:txBody>
      </p:sp>
      <p:sp>
        <p:nvSpPr>
          <p:cNvPr id="9" name="Rectangle 8"/>
          <p:cNvSpPr/>
          <p:nvPr/>
        </p:nvSpPr>
        <p:spPr>
          <a:xfrm>
            <a:off x="8068826" y="2101698"/>
            <a:ext cx="3135086" cy="706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 &lt;= 25MG/DL</a:t>
            </a:r>
          </a:p>
        </p:txBody>
      </p:sp>
      <p:sp>
        <p:nvSpPr>
          <p:cNvPr id="4" name="Arrow: Down 3"/>
          <p:cNvSpPr/>
          <p:nvPr/>
        </p:nvSpPr>
        <p:spPr>
          <a:xfrm>
            <a:off x="1966714" y="2806066"/>
            <a:ext cx="45719" cy="222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4642" y="3103927"/>
            <a:ext cx="3900973" cy="645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blood glucose 1 hour after feeding</a:t>
            </a:r>
          </a:p>
        </p:txBody>
      </p:sp>
      <p:sp>
        <p:nvSpPr>
          <p:cNvPr id="11" name="Arrow: Down 10"/>
          <p:cNvSpPr/>
          <p:nvPr/>
        </p:nvSpPr>
        <p:spPr>
          <a:xfrm>
            <a:off x="9966121" y="2797128"/>
            <a:ext cx="58723" cy="306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8826" y="3103927"/>
            <a:ext cx="3135086" cy="645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symptomatic hypoglycemia management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1946611" y="3770851"/>
            <a:ext cx="45719" cy="234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642" y="3997354"/>
            <a:ext cx="2964263" cy="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/>
          <p:cNvSpPr/>
          <p:nvPr/>
        </p:nvSpPr>
        <p:spPr>
          <a:xfrm>
            <a:off x="964642" y="4011735"/>
            <a:ext cx="45719" cy="251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/>
          <p:cNvSpPr/>
          <p:nvPr/>
        </p:nvSpPr>
        <p:spPr>
          <a:xfrm>
            <a:off x="3883186" y="4001548"/>
            <a:ext cx="45719" cy="234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4341" y="4263404"/>
            <a:ext cx="1577131" cy="28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&lt;45mg/dl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29761" y="4263403"/>
            <a:ext cx="1828800" cy="28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&gt;45mg/dl</a:t>
            </a:r>
          </a:p>
        </p:txBody>
      </p:sp>
      <p:sp>
        <p:nvSpPr>
          <p:cNvPr id="20" name="Arrow: Down 19"/>
          <p:cNvSpPr/>
          <p:nvPr/>
        </p:nvSpPr>
        <p:spPr>
          <a:xfrm>
            <a:off x="960027" y="4546833"/>
            <a:ext cx="45719" cy="20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/>
          <p:cNvSpPr/>
          <p:nvPr/>
        </p:nvSpPr>
        <p:spPr>
          <a:xfrm>
            <a:off x="3886960" y="4546833"/>
            <a:ext cx="45719" cy="251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4341" y="4776929"/>
            <a:ext cx="2189527" cy="51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symptomatic hypoglycemia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29761" y="4798502"/>
            <a:ext cx="3011648" cy="494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blood glucose 6-8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hrly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rrow: Down 23"/>
          <p:cNvSpPr/>
          <p:nvPr/>
        </p:nvSpPr>
        <p:spPr>
          <a:xfrm>
            <a:off x="3883185" y="5288656"/>
            <a:ext cx="45719" cy="256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29761" y="5570289"/>
            <a:ext cx="2072081" cy="36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after 48 hours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</TotalTime>
  <Words>482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 NEONATAL HYPOGLYCEMIA</vt:lpstr>
      <vt:lpstr>LEARNING OJECTIVES</vt:lpstr>
      <vt:lpstr>Definition</vt:lpstr>
      <vt:lpstr>RISK FACTORS</vt:lpstr>
      <vt:lpstr>SCREENING FOR HYPOGLYCEMIA</vt:lpstr>
      <vt:lpstr>SYMPTOMS OF HYPOGLYCEMIA</vt:lpstr>
      <vt:lpstr>MONITORING - GRBS</vt:lpstr>
      <vt:lpstr>MANAGEMENT</vt:lpstr>
      <vt:lpstr>Slide 9</vt:lpstr>
      <vt:lpstr>Slide 10</vt:lpstr>
      <vt:lpstr>Frequency of blood glucose measurements after blood glucose returns to normal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HYPOGLYCEMIA</dc:title>
  <dc:creator>Ms Jyoti C</dc:creator>
  <cp:lastModifiedBy>Suman</cp:lastModifiedBy>
  <cp:revision>48</cp:revision>
  <dcterms:created xsi:type="dcterms:W3CDTF">2017-03-19T02:27:30Z</dcterms:created>
  <dcterms:modified xsi:type="dcterms:W3CDTF">2017-03-19T02:33:06Z</dcterms:modified>
</cp:coreProperties>
</file>