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5" r:id="rId2"/>
    <p:sldId id="275" r:id="rId3"/>
    <p:sldId id="274" r:id="rId4"/>
    <p:sldId id="257" r:id="rId5"/>
    <p:sldId id="258" r:id="rId6"/>
    <p:sldId id="273" r:id="rId7"/>
    <p:sldId id="281" r:id="rId8"/>
    <p:sldId id="282" r:id="rId9"/>
    <p:sldId id="259" r:id="rId10"/>
    <p:sldId id="261" r:id="rId11"/>
    <p:sldId id="262" r:id="rId12"/>
    <p:sldId id="263" r:id="rId13"/>
    <p:sldId id="264" r:id="rId14"/>
    <p:sldId id="272" r:id="rId15"/>
    <p:sldId id="280" r:id="rId16"/>
    <p:sldId id="266" r:id="rId17"/>
    <p:sldId id="267" r:id="rId18"/>
    <p:sldId id="268" r:id="rId19"/>
    <p:sldId id="269" r:id="rId20"/>
    <p:sldId id="270" r:id="rId21"/>
    <p:sldId id="271" r:id="rId22"/>
    <p:sldId id="284" r:id="rId23"/>
    <p:sldId id="277" r:id="rId24"/>
    <p:sldId id="283" r:id="rId25"/>
    <p:sldId id="276" r:id="rId2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9EA8F14-A93E-4104-8E8A-DD5A633AD67C}" type="datetimeFigureOut">
              <a:rPr lang="en-US" smtClean="0"/>
              <a:t>3/26/2020</a:t>
            </a:fld>
            <a:endParaRPr lang="en-IN"/>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7B079A5-53D6-491B-BBE9-F98EE587CBCE}" type="slidenum">
              <a:rPr lang="en-IN" smtClean="0"/>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4E5B2FE-3FD2-4F52-B23B-2E55F19B41B4}" type="datetimeFigureOut">
              <a:rPr lang="en-IN" smtClean="0"/>
              <a:pPr/>
              <a:t>26-03-2020</a:t>
            </a:fld>
            <a:endParaRPr lang="en-IN"/>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C09411E-F22E-418B-A817-003999632815}" type="slidenum">
              <a:rPr lang="en-IN" smtClean="0"/>
              <a:pPr/>
              <a:t>‹#›</a:t>
            </a:fld>
            <a:endParaRPr lang="en-IN"/>
          </a:p>
        </p:txBody>
      </p:sp>
    </p:spTree>
    <p:extLst>
      <p:ext uri="{BB962C8B-B14F-4D97-AF65-F5344CB8AC3E}">
        <p14:creationId xmlns:p14="http://schemas.microsoft.com/office/powerpoint/2010/main" val="362996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6EA2A7-E8E0-4259-8654-B897D60A5670}" type="slidenum">
              <a:rPr lang="en-IN" altLang="en-US"/>
              <a:pPr/>
              <a:t>8</a:t>
            </a:fld>
            <a:endParaRPr lang="en-IN" altLang="en-US"/>
          </a:p>
        </p:txBody>
      </p:sp>
    </p:spTree>
    <p:extLst>
      <p:ext uri="{BB962C8B-B14F-4D97-AF65-F5344CB8AC3E}">
        <p14:creationId xmlns:p14="http://schemas.microsoft.com/office/powerpoint/2010/main" val="12658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FD78ACF-CD5F-4A07-A654-4F6713FB13C6}" type="datetimeFigureOut">
              <a:rPr lang="en-US" smtClean="0"/>
              <a:pPr/>
              <a:t>3/26/2020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230769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FD78ACF-CD5F-4A07-A654-4F6713FB13C6}" type="datetimeFigureOut">
              <a:rPr lang="en-US" smtClean="0"/>
              <a:pPr/>
              <a:t>3/26/2020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24246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FD78ACF-CD5F-4A07-A654-4F6713FB13C6}" type="datetimeFigureOut">
              <a:rPr lang="en-US" smtClean="0"/>
              <a:pPr/>
              <a:t>3/26/2020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265136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FD78ACF-CD5F-4A07-A654-4F6713FB13C6}" type="datetimeFigureOut">
              <a:rPr lang="en-US" smtClean="0"/>
              <a:pPr/>
              <a:t>3/26/2020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283782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78ACF-CD5F-4A07-A654-4F6713FB13C6}" type="datetimeFigureOut">
              <a:rPr lang="en-US" smtClean="0"/>
              <a:pPr/>
              <a:t>3/26/2020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30677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FD78ACF-CD5F-4A07-A654-4F6713FB13C6}" type="datetimeFigureOut">
              <a:rPr lang="en-US" smtClean="0"/>
              <a:pPr/>
              <a:t>3/26/2020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120795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FD78ACF-CD5F-4A07-A654-4F6713FB13C6}" type="datetimeFigureOut">
              <a:rPr lang="en-US" smtClean="0"/>
              <a:pPr/>
              <a:t>3/26/2020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127700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FD78ACF-CD5F-4A07-A654-4F6713FB13C6}" type="datetimeFigureOut">
              <a:rPr lang="en-US" smtClean="0"/>
              <a:pPr/>
              <a:t>3/26/2020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196744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78ACF-CD5F-4A07-A654-4F6713FB13C6}" type="datetimeFigureOut">
              <a:rPr lang="en-US" smtClean="0"/>
              <a:pPr/>
              <a:t>3/26/2020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112964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D78ACF-CD5F-4A07-A654-4F6713FB13C6}" type="datetimeFigureOut">
              <a:rPr lang="en-US" smtClean="0"/>
              <a:pPr/>
              <a:t>3/26/2020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364073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D78ACF-CD5F-4A07-A654-4F6713FB13C6}" type="datetimeFigureOut">
              <a:rPr lang="en-US" smtClean="0"/>
              <a:pPr/>
              <a:t>3/26/2020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3F0836F-B89E-4D4F-8E93-C935D7F239CC}" type="slidenum">
              <a:rPr lang="en-IN" smtClean="0"/>
              <a:pPr/>
              <a:t>‹#›</a:t>
            </a:fld>
            <a:endParaRPr lang="en-IN"/>
          </a:p>
        </p:txBody>
      </p:sp>
    </p:spTree>
    <p:extLst>
      <p:ext uri="{BB962C8B-B14F-4D97-AF65-F5344CB8AC3E}">
        <p14:creationId xmlns:p14="http://schemas.microsoft.com/office/powerpoint/2010/main" val="421725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D78ACF-CD5F-4A07-A654-4F6713FB13C6}" type="datetimeFigureOut">
              <a:rPr lang="en-US" smtClean="0"/>
              <a:pPr/>
              <a:t>3/26/2020</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F0836F-B89E-4D4F-8E93-C935D7F239CC}" type="slidenum">
              <a:rPr lang="en-IN" smtClean="0"/>
              <a:pPr/>
              <a:t>‹#›</a:t>
            </a:fld>
            <a:endParaRPr lang="en-IN"/>
          </a:p>
        </p:txBody>
      </p:sp>
    </p:spTree>
    <p:extLst>
      <p:ext uri="{BB962C8B-B14F-4D97-AF65-F5344CB8AC3E}">
        <p14:creationId xmlns:p14="http://schemas.microsoft.com/office/powerpoint/2010/main" val="2713408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E1BE-17C7-4BB6-B86D-83F21CE748DE}"/>
              </a:ext>
            </a:extLst>
          </p:cNvPr>
          <p:cNvSpPr>
            <a:spLocks noGrp="1"/>
          </p:cNvSpPr>
          <p:nvPr>
            <p:ph type="ctrTitle"/>
          </p:nvPr>
        </p:nvSpPr>
        <p:spPr>
          <a:xfrm>
            <a:off x="1143000" y="1219200"/>
            <a:ext cx="6858000" cy="2387600"/>
          </a:xfrm>
        </p:spPr>
        <p:txBody>
          <a:bodyPr>
            <a:normAutofit/>
          </a:bodyPr>
          <a:lstStyle/>
          <a:p>
            <a:r>
              <a:rPr lang="en-US" sz="7200" dirty="0"/>
              <a:t>Postnatal Care</a:t>
            </a:r>
          </a:p>
        </p:txBody>
      </p:sp>
    </p:spTree>
    <p:extLst>
      <p:ext uri="{BB962C8B-B14F-4D97-AF65-F5344CB8AC3E}">
        <p14:creationId xmlns:p14="http://schemas.microsoft.com/office/powerpoint/2010/main" val="117791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a:solidFill>
            <a:srgbClr val="FFFF00"/>
          </a:solidFill>
        </p:spPr>
        <p:txBody>
          <a:bodyPr>
            <a:normAutofit/>
          </a:bodyPr>
          <a:lstStyle/>
          <a:p>
            <a:r>
              <a:rPr lang="en-IN" dirty="0"/>
              <a:t>What kind of work a mother can do after delivery?</a:t>
            </a:r>
          </a:p>
        </p:txBody>
      </p:sp>
      <p:pic>
        <p:nvPicPr>
          <p:cNvPr id="2050" name="Picture 2" descr="C:\Users\virgin.j\Desktop\screenshots\pncwork.PNG"/>
          <p:cNvPicPr>
            <a:picLocks noGrp="1" noChangeAspect="1" noChangeArrowheads="1"/>
          </p:cNvPicPr>
          <p:nvPr>
            <p:ph idx="1"/>
          </p:nvPr>
        </p:nvPicPr>
        <p:blipFill>
          <a:blip r:embed="rId2"/>
          <a:stretch>
            <a:fillRect/>
          </a:stretch>
        </p:blipFill>
        <p:spPr bwMode="auto">
          <a:xfrm>
            <a:off x="1746338" y="1825625"/>
            <a:ext cx="5651323" cy="43513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5238"/>
          </a:xfrm>
          <a:solidFill>
            <a:srgbClr val="FFFF00"/>
          </a:solidFill>
        </p:spPr>
        <p:txBody>
          <a:bodyPr/>
          <a:lstStyle/>
          <a:p>
            <a:r>
              <a:rPr lang="en-IN" dirty="0"/>
              <a:t>Cont....</a:t>
            </a:r>
          </a:p>
        </p:txBody>
      </p:sp>
      <p:sp>
        <p:nvSpPr>
          <p:cNvPr id="3" name="Content Placeholder 2"/>
          <p:cNvSpPr>
            <a:spLocks noGrp="1"/>
          </p:cNvSpPr>
          <p:nvPr>
            <p:ph idx="1"/>
          </p:nvPr>
        </p:nvSpPr>
        <p:spPr/>
        <p:txBody>
          <a:bodyPr>
            <a:normAutofit/>
          </a:bodyPr>
          <a:lstStyle/>
          <a:p>
            <a:r>
              <a:rPr lang="en-IN" dirty="0"/>
              <a:t>Adequate rest - 2 hours during day time.</a:t>
            </a:r>
          </a:p>
          <a:p>
            <a:r>
              <a:rPr lang="en-IN" dirty="0"/>
              <a:t>Walk and move soon after delivery. </a:t>
            </a:r>
          </a:p>
          <a:p>
            <a:r>
              <a:rPr lang="en-IN" dirty="0"/>
              <a:t>Can do light household work.</a:t>
            </a:r>
          </a:p>
          <a:p>
            <a:r>
              <a:rPr lang="en-IN" dirty="0"/>
              <a:t>Avoid heavy or load bearing work in the first six weeks after delivery.</a:t>
            </a:r>
          </a:p>
          <a:p>
            <a:r>
              <a:rPr lang="en-IN" dirty="0"/>
              <a:t>For those with Caesarean section: Follow doctors advice - rest, food, work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FFFF00"/>
          </a:solidFill>
        </p:spPr>
        <p:txBody>
          <a:bodyPr>
            <a:normAutofit/>
          </a:bodyPr>
          <a:lstStyle/>
          <a:p>
            <a:pPr algn="l"/>
            <a:r>
              <a:rPr lang="en-IN" dirty="0"/>
              <a:t>What are the danger signs after delivery?</a:t>
            </a:r>
          </a:p>
        </p:txBody>
      </p:sp>
      <p:pic>
        <p:nvPicPr>
          <p:cNvPr id="3074" name="Picture 2" descr="C:\Users\virgin.j\Desktop\screenshots\pndangersigns.PNG"/>
          <p:cNvPicPr>
            <a:picLocks noGrp="1" noChangeAspect="1" noChangeArrowheads="1"/>
          </p:cNvPicPr>
          <p:nvPr>
            <p:ph idx="1"/>
          </p:nvPr>
        </p:nvPicPr>
        <p:blipFill>
          <a:blip r:embed="rId2"/>
          <a:srcRect/>
          <a:stretch>
            <a:fillRect/>
          </a:stretch>
        </p:blipFill>
        <p:spPr bwMode="auto">
          <a:xfrm>
            <a:off x="914400" y="1537149"/>
            <a:ext cx="7086600" cy="531869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FF00"/>
          </a:solidFill>
        </p:spPr>
        <p:txBody>
          <a:bodyPr>
            <a:normAutofit/>
          </a:bodyPr>
          <a:lstStyle/>
          <a:p>
            <a:r>
              <a:rPr lang="en-IN" dirty="0"/>
              <a:t>The danger signs in women after delivery</a:t>
            </a:r>
          </a:p>
        </p:txBody>
      </p:sp>
      <p:sp>
        <p:nvSpPr>
          <p:cNvPr id="3" name="Content Placeholder 2"/>
          <p:cNvSpPr>
            <a:spLocks noGrp="1"/>
          </p:cNvSpPr>
          <p:nvPr>
            <p:ph idx="1"/>
          </p:nvPr>
        </p:nvSpPr>
        <p:spPr>
          <a:xfrm>
            <a:off x="304800" y="1524000"/>
            <a:ext cx="7848600" cy="4191000"/>
          </a:xfrm>
        </p:spPr>
        <p:txBody>
          <a:bodyPr>
            <a:noAutofit/>
          </a:bodyPr>
          <a:lstStyle/>
          <a:p>
            <a:r>
              <a:rPr lang="en-IN" sz="3200" dirty="0"/>
              <a:t>Heavy bleeding: </a:t>
            </a:r>
          </a:p>
          <a:p>
            <a:pPr lvl="1"/>
            <a:r>
              <a:rPr lang="en-IN" sz="3200" dirty="0"/>
              <a:t>Normal: 1-2 weeks, change in colour red-brown-yellow, no foul smell</a:t>
            </a:r>
          </a:p>
          <a:p>
            <a:pPr lvl="1"/>
            <a:r>
              <a:rPr lang="en-IN" sz="3200" dirty="0"/>
              <a:t>Heavy: Pads changed 2 hourly or pass blood clots of the size of a fist or foul smelling discharge</a:t>
            </a:r>
          </a:p>
          <a:p>
            <a:r>
              <a:rPr lang="en-IN" sz="3200" dirty="0"/>
              <a:t>High fever,</a:t>
            </a:r>
          </a:p>
          <a:p>
            <a:r>
              <a:rPr lang="en-IN" sz="3200" dirty="0"/>
              <a:t>Convulsion/fits,</a:t>
            </a:r>
          </a:p>
          <a:p>
            <a:r>
              <a:rPr lang="en-IN" sz="3200" dirty="0"/>
              <a:t> Pain: Abdomen (severe) / suture site / episiotomy site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00"/>
          </a:solidFill>
        </p:spPr>
        <p:txBody>
          <a:bodyPr/>
          <a:lstStyle/>
          <a:p>
            <a:r>
              <a:rPr lang="en-IN" dirty="0"/>
              <a:t>Advice on hygiene</a:t>
            </a:r>
          </a:p>
        </p:txBody>
      </p:sp>
      <p:sp>
        <p:nvSpPr>
          <p:cNvPr id="3" name="Content Placeholder 2"/>
          <p:cNvSpPr>
            <a:spLocks noGrp="1"/>
          </p:cNvSpPr>
          <p:nvPr>
            <p:ph idx="1"/>
          </p:nvPr>
        </p:nvSpPr>
        <p:spPr>
          <a:xfrm>
            <a:off x="457200" y="1371600"/>
            <a:ext cx="8229600" cy="4754563"/>
          </a:xfrm>
        </p:spPr>
        <p:txBody>
          <a:bodyPr>
            <a:normAutofit/>
          </a:bodyPr>
          <a:lstStyle/>
          <a:p>
            <a:r>
              <a:rPr lang="en-IN" sz="2800" dirty="0"/>
              <a:t>Have daily bath</a:t>
            </a:r>
          </a:p>
          <a:p>
            <a:r>
              <a:rPr lang="en-IN" sz="2800" dirty="0"/>
              <a:t>Clean perineum daily and after passing urine/stools.</a:t>
            </a:r>
          </a:p>
          <a:p>
            <a:r>
              <a:rPr lang="en-IN" sz="2800" dirty="0"/>
              <a:t>Change pads or cloth every 4-6 hours and more often if needed.</a:t>
            </a:r>
          </a:p>
          <a:p>
            <a:r>
              <a:rPr lang="en-IN" sz="2800" dirty="0"/>
              <a:t>Wash cloth pads with soap and water dry it in sun light.</a:t>
            </a:r>
          </a:p>
          <a:p>
            <a:r>
              <a:rPr lang="en-IN" sz="2800" dirty="0"/>
              <a:t>Wash hands before handling baby and especially after cleaning baby or going to toilet.</a:t>
            </a:r>
          </a:p>
          <a:p>
            <a:r>
              <a:rPr lang="en-IN" sz="2800" dirty="0"/>
              <a:t>Avoid sexual intercourse until the perineal wounds have healed.</a:t>
            </a:r>
          </a:p>
          <a:p>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438400"/>
            <a:ext cx="9144000" cy="1325563"/>
          </a:xfrm>
          <a:solidFill>
            <a:srgbClr val="FFFF00"/>
          </a:solidFill>
        </p:spPr>
        <p:txBody>
          <a:bodyPr/>
          <a:lstStyle/>
          <a:p>
            <a:pPr algn="ctr"/>
            <a:r>
              <a:rPr lang="en-IN" dirty="0"/>
              <a:t>Breast Feeding</a:t>
            </a:r>
          </a:p>
        </p:txBody>
      </p:sp>
    </p:spTree>
    <p:extLst>
      <p:ext uri="{BB962C8B-B14F-4D97-AF65-F5344CB8AC3E}">
        <p14:creationId xmlns:p14="http://schemas.microsoft.com/office/powerpoint/2010/main" val="394871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lstStyle/>
          <a:p>
            <a:r>
              <a:rPr lang="en-US" dirty="0"/>
              <a:t>Problems related to breast feeding</a:t>
            </a:r>
            <a:endParaRPr lang="en-IN" dirty="0"/>
          </a:p>
        </p:txBody>
      </p:sp>
      <p:pic>
        <p:nvPicPr>
          <p:cNvPr id="4098" name="Picture 2" descr="C:\Users\virgin.j\Desktop\screenshots\BFPROBLEMS.PNG"/>
          <p:cNvPicPr>
            <a:picLocks noGrp="1" noChangeAspect="1" noChangeArrowheads="1"/>
          </p:cNvPicPr>
          <p:nvPr>
            <p:ph idx="1"/>
          </p:nvPr>
        </p:nvPicPr>
        <p:blipFill>
          <a:blip r:embed="rId2"/>
          <a:srcRect/>
          <a:stretch>
            <a:fillRect/>
          </a:stretch>
        </p:blipFill>
        <p:spPr bwMode="auto">
          <a:xfrm>
            <a:off x="533400" y="1172061"/>
            <a:ext cx="8001000" cy="54755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00"/>
          </a:solidFill>
        </p:spPr>
        <p:txBody>
          <a:bodyPr>
            <a:normAutofit/>
          </a:bodyPr>
          <a:lstStyle/>
          <a:p>
            <a:r>
              <a:rPr lang="en-IN" dirty="0"/>
              <a:t>Common problems encountered by mothers during breastfeeding</a:t>
            </a:r>
          </a:p>
        </p:txBody>
      </p:sp>
      <p:sp>
        <p:nvSpPr>
          <p:cNvPr id="3" name="Content Placeholder 2"/>
          <p:cNvSpPr>
            <a:spLocks noGrp="1"/>
          </p:cNvSpPr>
          <p:nvPr>
            <p:ph idx="1"/>
          </p:nvPr>
        </p:nvSpPr>
        <p:spPr/>
        <p:txBody>
          <a:bodyPr/>
          <a:lstStyle/>
          <a:p>
            <a:r>
              <a:rPr lang="en-IN" sz="4000" dirty="0"/>
              <a:t>Flat nipples – check at ANC</a:t>
            </a:r>
          </a:p>
          <a:p>
            <a:r>
              <a:rPr lang="en-IN" sz="4000" dirty="0"/>
              <a:t>Cracked nipples</a:t>
            </a:r>
          </a:p>
          <a:p>
            <a:r>
              <a:rPr lang="en-IN" sz="4000" dirty="0"/>
              <a:t>Breast engorgement</a:t>
            </a:r>
          </a:p>
          <a:p>
            <a:pPr>
              <a:buNone/>
            </a:pPr>
            <a:endParaRPr lang="en-IN" dirty="0"/>
          </a:p>
          <a:p>
            <a:pPr>
              <a:buNone/>
            </a:pPr>
            <a:endParaRPr lang="en-IN" dirty="0"/>
          </a:p>
          <a:p>
            <a:pPr algn="ctr">
              <a:buNone/>
            </a:pPr>
            <a:r>
              <a:rPr lang="en-IN" b="1" dirty="0"/>
              <a:t>   </a:t>
            </a:r>
            <a:r>
              <a:rPr lang="en-IN" sz="4000" b="1" dirty="0">
                <a:solidFill>
                  <a:srgbClr val="00B050"/>
                </a:solidFill>
              </a:rPr>
              <a:t>Do not stop breast-feeding in case of minor problems.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58"/>
            <a:ext cx="9144000" cy="1325563"/>
          </a:xfrm>
          <a:solidFill>
            <a:srgbClr val="FFFF00"/>
          </a:solidFill>
        </p:spPr>
        <p:txBody>
          <a:bodyPr/>
          <a:lstStyle/>
          <a:p>
            <a:r>
              <a:rPr lang="en-IN" dirty="0"/>
              <a:t>Inverted or Flat Nipple</a:t>
            </a:r>
          </a:p>
        </p:txBody>
      </p:sp>
      <p:sp>
        <p:nvSpPr>
          <p:cNvPr id="3" name="Content Placeholder 2"/>
          <p:cNvSpPr>
            <a:spLocks noGrp="1"/>
          </p:cNvSpPr>
          <p:nvPr>
            <p:ph idx="1"/>
          </p:nvPr>
        </p:nvSpPr>
        <p:spPr/>
        <p:txBody>
          <a:bodyPr>
            <a:normAutofit/>
          </a:bodyPr>
          <a:lstStyle/>
          <a:p>
            <a:endParaRPr lang="en-IN" sz="3600" dirty="0"/>
          </a:p>
          <a:p>
            <a:pPr>
              <a:buFont typeface="Wingdings" pitchFamily="2" charset="2"/>
              <a:buChar char="Ø"/>
            </a:pPr>
            <a:r>
              <a:rPr lang="en-IN" sz="3600" dirty="0"/>
              <a:t>proper attachment and sucking of the breast by the baby.</a:t>
            </a:r>
          </a:p>
          <a:p>
            <a:pPr marL="0" indent="0">
              <a:buNone/>
            </a:pPr>
            <a:endParaRPr lang="en-IN" sz="3600" dirty="0"/>
          </a:p>
          <a:p>
            <a:pPr>
              <a:buFont typeface="Wingdings" pitchFamily="2" charset="2"/>
              <a:buChar char="Ø"/>
            </a:pPr>
            <a:r>
              <a:rPr lang="en-IN" sz="3600" dirty="0"/>
              <a:t>syringe suction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rgbClr val="FFFF00"/>
          </a:solidFill>
        </p:spPr>
        <p:txBody>
          <a:bodyPr/>
          <a:lstStyle/>
          <a:p>
            <a:r>
              <a:rPr lang="en-IN" dirty="0"/>
              <a:t>Cracked Nipples</a:t>
            </a:r>
          </a:p>
        </p:txBody>
      </p:sp>
      <p:sp>
        <p:nvSpPr>
          <p:cNvPr id="3" name="Content Placeholder 2"/>
          <p:cNvSpPr>
            <a:spLocks noGrp="1"/>
          </p:cNvSpPr>
          <p:nvPr>
            <p:ph idx="1"/>
          </p:nvPr>
        </p:nvSpPr>
        <p:spPr/>
        <p:txBody>
          <a:bodyPr>
            <a:normAutofit/>
          </a:bodyPr>
          <a:lstStyle/>
          <a:p>
            <a:pPr>
              <a:buFont typeface="Wingdings" pitchFamily="2" charset="2"/>
              <a:buChar char="Ø"/>
            </a:pPr>
            <a:r>
              <a:rPr lang="en-IN" sz="3200" dirty="0"/>
              <a:t> Ensure attachment to breast is correct</a:t>
            </a:r>
          </a:p>
          <a:p>
            <a:pPr>
              <a:buFont typeface="Wingdings" pitchFamily="2" charset="2"/>
              <a:buChar char="Ø"/>
            </a:pPr>
            <a:r>
              <a:rPr lang="en-IN" sz="3200" dirty="0"/>
              <a:t> Apply hind milk over the nipple. </a:t>
            </a:r>
          </a:p>
          <a:p>
            <a:pPr>
              <a:buFont typeface="Wingdings" pitchFamily="2" charset="2"/>
              <a:buChar char="Ø"/>
            </a:pPr>
            <a:r>
              <a:rPr lang="en-IN" sz="3200" dirty="0"/>
              <a:t> Use mild soap for daily bath</a:t>
            </a:r>
          </a:p>
          <a:p>
            <a:pPr>
              <a:buFont typeface="Wingdings" pitchFamily="2" charset="2"/>
              <a:buChar char="Ø"/>
            </a:pPr>
            <a:r>
              <a:rPr lang="en-IN" sz="3200" dirty="0"/>
              <a:t> No need to clean breast every time breast feeding is given.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00"/>
          </a:solidFill>
        </p:spPr>
        <p:txBody>
          <a:bodyPr/>
          <a:lstStyle/>
          <a:p>
            <a:r>
              <a:rPr lang="en-IN" dirty="0"/>
              <a:t>Postnatal care</a:t>
            </a:r>
          </a:p>
        </p:txBody>
      </p:sp>
      <p:sp>
        <p:nvSpPr>
          <p:cNvPr id="3" name="Content Placeholder 2"/>
          <p:cNvSpPr>
            <a:spLocks noGrp="1"/>
          </p:cNvSpPr>
          <p:nvPr>
            <p:ph idx="1"/>
          </p:nvPr>
        </p:nvSpPr>
        <p:spPr>
          <a:xfrm>
            <a:off x="457200" y="1600201"/>
            <a:ext cx="8229600" cy="2514600"/>
          </a:xfrm>
        </p:spPr>
        <p:txBody>
          <a:bodyPr/>
          <a:lstStyle/>
          <a:p>
            <a:r>
              <a:rPr lang="en-IN" dirty="0"/>
              <a:t>Systematic examination of the mother and baby and appropriate advice given to the mother during postpartum period.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00"/>
          </a:solidFill>
        </p:spPr>
        <p:txBody>
          <a:bodyPr>
            <a:normAutofit/>
          </a:bodyPr>
          <a:lstStyle/>
          <a:p>
            <a:r>
              <a:rPr lang="en-IN" dirty="0"/>
              <a:t>Breast engorgement</a:t>
            </a:r>
            <a:br>
              <a:rPr lang="en-IN" dirty="0"/>
            </a:br>
            <a:endParaRPr lang="en-IN" dirty="0"/>
          </a:p>
        </p:txBody>
      </p:sp>
      <p:sp>
        <p:nvSpPr>
          <p:cNvPr id="3" name="Content Placeholder 2"/>
          <p:cNvSpPr>
            <a:spLocks noGrp="1"/>
          </p:cNvSpPr>
          <p:nvPr>
            <p:ph idx="1"/>
          </p:nvPr>
        </p:nvSpPr>
        <p:spPr>
          <a:xfrm>
            <a:off x="457200" y="1371600"/>
            <a:ext cx="8229600" cy="4906963"/>
          </a:xfrm>
        </p:spPr>
        <p:txBody>
          <a:bodyPr>
            <a:noAutofit/>
          </a:bodyPr>
          <a:lstStyle/>
          <a:p>
            <a:r>
              <a:rPr lang="en-IN" sz="2800" dirty="0"/>
              <a:t>Reasons : </a:t>
            </a:r>
          </a:p>
          <a:p>
            <a:pPr lvl="1"/>
            <a:r>
              <a:rPr lang="en-IN" sz="2800" dirty="0"/>
              <a:t>Not feeding regularly </a:t>
            </a:r>
          </a:p>
          <a:p>
            <a:pPr lvl="1"/>
            <a:r>
              <a:rPr lang="en-IN" sz="2800" dirty="0"/>
              <a:t>Not attached well during feeding</a:t>
            </a:r>
          </a:p>
          <a:p>
            <a:r>
              <a:rPr lang="en-IN" sz="2800" dirty="0"/>
              <a:t> Mother will have pain, sometimes fever, sucking by baby difficult, </a:t>
            </a:r>
          </a:p>
          <a:p>
            <a:r>
              <a:rPr lang="en-IN" sz="2800" dirty="0"/>
              <a:t> Advise </a:t>
            </a:r>
          </a:p>
          <a:p>
            <a:pPr lvl="1"/>
            <a:r>
              <a:rPr lang="en-IN" sz="2800" dirty="0"/>
              <a:t>Hot fomentation</a:t>
            </a:r>
          </a:p>
          <a:p>
            <a:pPr lvl="1"/>
            <a:r>
              <a:rPr lang="en-IN" sz="2800" dirty="0"/>
              <a:t>Light massage</a:t>
            </a:r>
          </a:p>
          <a:p>
            <a:pPr lvl="1"/>
            <a:r>
              <a:rPr lang="en-IN" sz="2800" dirty="0"/>
              <a:t>Continue to breastfeeding or express breast and feed baby</a:t>
            </a:r>
          </a:p>
          <a:p>
            <a:r>
              <a:rPr lang="en-IN" sz="2800" dirty="0"/>
              <a:t> Refer to health personnel if need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36689"/>
            <a:ext cx="9144000" cy="1219200"/>
          </a:xfrm>
          <a:solidFill>
            <a:srgbClr val="FFFF00"/>
          </a:solidFill>
        </p:spPr>
        <p:txBody>
          <a:bodyPr/>
          <a:lstStyle/>
          <a:p>
            <a:r>
              <a:rPr lang="en-IN" dirty="0"/>
              <a:t>Family planning advice</a:t>
            </a:r>
          </a:p>
        </p:txBody>
      </p:sp>
      <p:sp>
        <p:nvSpPr>
          <p:cNvPr id="3" name="Content Placeholder 2"/>
          <p:cNvSpPr>
            <a:spLocks noGrp="1"/>
          </p:cNvSpPr>
          <p:nvPr>
            <p:ph idx="1"/>
          </p:nvPr>
        </p:nvSpPr>
        <p:spPr>
          <a:xfrm>
            <a:off x="457200" y="1295400"/>
            <a:ext cx="8229600" cy="5029200"/>
          </a:xfrm>
        </p:spPr>
        <p:txBody>
          <a:bodyPr>
            <a:normAutofit/>
          </a:bodyPr>
          <a:lstStyle/>
          <a:p>
            <a:endParaRPr lang="en-IN" dirty="0"/>
          </a:p>
          <a:p>
            <a:r>
              <a:rPr lang="en-IN" dirty="0"/>
              <a:t>Spacing: 3-5 years</a:t>
            </a:r>
          </a:p>
          <a:p>
            <a:r>
              <a:rPr lang="en-IN" dirty="0"/>
              <a:t>Exclusive breast feeding  - helps in spacing</a:t>
            </a:r>
          </a:p>
          <a:p>
            <a:r>
              <a:rPr lang="en-IN" dirty="0"/>
              <a:t>Family planning methods must be used 1 month after birth.</a:t>
            </a:r>
          </a:p>
          <a:p>
            <a:r>
              <a:rPr lang="en-IN" dirty="0"/>
              <a:t>Discuss the advantages and disadvantages of different family planning methods.</a:t>
            </a:r>
          </a:p>
          <a:p>
            <a:r>
              <a:rPr lang="en-IN" dirty="0"/>
              <a:t>Help them to make an informed choice of contraceptive method to adopt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 y="0"/>
            <a:ext cx="9138313" cy="1325563"/>
          </a:xfrm>
          <a:solidFill>
            <a:srgbClr val="FFFF00"/>
          </a:solidFill>
        </p:spPr>
        <p:txBody>
          <a:bodyPr/>
          <a:lstStyle/>
          <a:p>
            <a:r>
              <a:rPr lang="en-IN" dirty="0"/>
              <a:t>Case Study 3</a:t>
            </a:r>
          </a:p>
        </p:txBody>
      </p:sp>
      <p:sp>
        <p:nvSpPr>
          <p:cNvPr id="3" name="Content Placeholder 2"/>
          <p:cNvSpPr>
            <a:spLocks noGrp="1"/>
          </p:cNvSpPr>
          <p:nvPr>
            <p:ph idx="1"/>
          </p:nvPr>
        </p:nvSpPr>
        <p:spPr/>
        <p:txBody>
          <a:bodyPr/>
          <a:lstStyle/>
          <a:p>
            <a:r>
              <a:rPr lang="en-IN" dirty="0"/>
              <a:t>Ms Suma, gravida 2 with a LBW baby who is now 2.1 kg is experiencing discharge</a:t>
            </a:r>
          </a:p>
          <a:p>
            <a:endParaRPr lang="en-IN" dirty="0"/>
          </a:p>
          <a:p>
            <a:endParaRPr lang="en-IN" dirty="0"/>
          </a:p>
          <a:p>
            <a:r>
              <a:rPr lang="en-IN" dirty="0"/>
              <a:t>What advice will you give the mother?</a:t>
            </a:r>
          </a:p>
        </p:txBody>
      </p:sp>
    </p:spTree>
    <p:extLst>
      <p:ext uri="{BB962C8B-B14F-4D97-AF65-F5344CB8AC3E}">
        <p14:creationId xmlns:p14="http://schemas.microsoft.com/office/powerpoint/2010/main" val="139302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00"/>
          </a:solidFill>
        </p:spPr>
        <p:txBody>
          <a:bodyPr/>
          <a:lstStyle/>
          <a:p>
            <a:r>
              <a:rPr lang="en-IN" dirty="0"/>
              <a:t>Case study 1</a:t>
            </a:r>
          </a:p>
        </p:txBody>
      </p:sp>
      <p:sp>
        <p:nvSpPr>
          <p:cNvPr id="3" name="Content Placeholder 2"/>
          <p:cNvSpPr>
            <a:spLocks noGrp="1"/>
          </p:cNvSpPr>
          <p:nvPr>
            <p:ph idx="1"/>
          </p:nvPr>
        </p:nvSpPr>
        <p:spPr/>
        <p:txBody>
          <a:bodyPr/>
          <a:lstStyle/>
          <a:p>
            <a:r>
              <a:rPr lang="en-IN" dirty="0"/>
              <a:t>Mrs. </a:t>
            </a:r>
            <a:r>
              <a:rPr lang="en-IN" dirty="0" err="1"/>
              <a:t>Vasanthy</a:t>
            </a:r>
            <a:r>
              <a:rPr lang="en-IN" dirty="0"/>
              <a:t> 23 years old </a:t>
            </a:r>
            <a:r>
              <a:rPr lang="en-IN" dirty="0" err="1"/>
              <a:t>primi</a:t>
            </a:r>
            <a:r>
              <a:rPr lang="en-IN" dirty="0"/>
              <a:t> delivered a female baby weight of 1900g by caesarean section due to Hypertension. She gets discharged today after 7 days of her delivery. </a:t>
            </a:r>
          </a:p>
          <a:p>
            <a:endParaRPr lang="en-IN" dirty="0"/>
          </a:p>
          <a:p>
            <a:r>
              <a:rPr lang="en-IN" dirty="0"/>
              <a:t>What advice needs to be given to this mother?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2" y="0"/>
            <a:ext cx="9176982" cy="1325563"/>
          </a:xfrm>
          <a:solidFill>
            <a:srgbClr val="FFFF00"/>
          </a:solidFill>
        </p:spPr>
        <p:txBody>
          <a:bodyPr/>
          <a:lstStyle/>
          <a:p>
            <a:r>
              <a:rPr lang="en-IN" dirty="0"/>
              <a:t>Case Study 2</a:t>
            </a:r>
          </a:p>
        </p:txBody>
      </p:sp>
      <p:sp>
        <p:nvSpPr>
          <p:cNvPr id="3" name="Content Placeholder 2"/>
          <p:cNvSpPr>
            <a:spLocks noGrp="1"/>
          </p:cNvSpPr>
          <p:nvPr>
            <p:ph idx="1"/>
          </p:nvPr>
        </p:nvSpPr>
        <p:spPr/>
        <p:txBody>
          <a:bodyPr/>
          <a:lstStyle/>
          <a:p>
            <a:r>
              <a:rPr lang="en-IN" dirty="0"/>
              <a:t>Ms </a:t>
            </a:r>
            <a:r>
              <a:rPr lang="en-IN" dirty="0" err="1"/>
              <a:t>Prema</a:t>
            </a:r>
            <a:r>
              <a:rPr lang="en-IN" dirty="0"/>
              <a:t> Gravida 1 had a term baby weighing 2.4 kg. She says she does not produce enough milk and she has pain when feeding the baby</a:t>
            </a:r>
          </a:p>
          <a:p>
            <a:endParaRPr lang="en-IN" dirty="0"/>
          </a:p>
          <a:p>
            <a:r>
              <a:rPr lang="en-IN" dirty="0"/>
              <a:t>What will you look for?</a:t>
            </a:r>
          </a:p>
          <a:p>
            <a:endParaRPr lang="en-IN" dirty="0"/>
          </a:p>
          <a:p>
            <a:r>
              <a:rPr lang="en-IN" dirty="0"/>
              <a:t>What will you advise the mother?</a:t>
            </a:r>
          </a:p>
        </p:txBody>
      </p:sp>
    </p:spTree>
    <p:extLst>
      <p:ext uri="{BB962C8B-B14F-4D97-AF65-F5344CB8AC3E}">
        <p14:creationId xmlns:p14="http://schemas.microsoft.com/office/powerpoint/2010/main" val="70670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1828800"/>
          </a:xfrm>
        </p:spPr>
        <p:txBody>
          <a:bodyPr>
            <a:normAutofit/>
          </a:bodyPr>
          <a:lstStyle/>
          <a:p>
            <a:pPr algn="ctr">
              <a:buNone/>
            </a:pPr>
            <a:r>
              <a:rPr lang="en-IN" sz="96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00"/>
          </a:solidFill>
        </p:spPr>
        <p:txBody>
          <a:bodyPr/>
          <a:lstStyle/>
          <a:p>
            <a:r>
              <a:rPr lang="en-IN" dirty="0"/>
              <a:t>Importance of postnatal care</a:t>
            </a:r>
          </a:p>
        </p:txBody>
      </p:sp>
      <p:sp>
        <p:nvSpPr>
          <p:cNvPr id="3" name="Content Placeholder 2"/>
          <p:cNvSpPr>
            <a:spLocks noGrp="1"/>
          </p:cNvSpPr>
          <p:nvPr>
            <p:ph idx="1"/>
          </p:nvPr>
        </p:nvSpPr>
        <p:spPr>
          <a:xfrm>
            <a:off x="457200" y="1676400"/>
            <a:ext cx="8229600" cy="4754563"/>
          </a:xfrm>
        </p:spPr>
        <p:txBody>
          <a:bodyPr>
            <a:normAutofit/>
          </a:bodyPr>
          <a:lstStyle/>
          <a:p>
            <a:r>
              <a:rPr lang="en-IN" dirty="0"/>
              <a:t>Chance that mother and baby develop complications</a:t>
            </a:r>
          </a:p>
          <a:p>
            <a:pPr lvl="1"/>
            <a:r>
              <a:rPr lang="en-IN" dirty="0"/>
              <a:t>Mother: PPH, Sepsis, Depression</a:t>
            </a:r>
          </a:p>
          <a:p>
            <a:pPr lvl="1"/>
            <a:r>
              <a:rPr lang="en-IN" dirty="0"/>
              <a:t>Baby: Infections</a:t>
            </a:r>
          </a:p>
          <a:p>
            <a:endParaRPr lang="en-IN" dirty="0"/>
          </a:p>
          <a:p>
            <a:r>
              <a:rPr lang="en-IN" dirty="0"/>
              <a:t>Identifying early and seeking treatment early can prevent deaths.</a:t>
            </a:r>
          </a:p>
          <a:p>
            <a:endParaRPr lang="en-IN" dirty="0"/>
          </a:p>
          <a:p>
            <a:r>
              <a:rPr lang="en-IN" dirty="0"/>
              <a:t>Counsel on possible danger signs, and importance of diet, rest, breast feeding and family planning methods.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FFFF00"/>
          </a:solidFill>
        </p:spPr>
        <p:txBody>
          <a:bodyPr>
            <a:normAutofit/>
          </a:bodyPr>
          <a:lstStyle/>
          <a:p>
            <a:pPr algn="l"/>
            <a:r>
              <a:rPr lang="en-IN" sz="3600" dirty="0"/>
              <a:t>Is it necessary for the postnatal mother to eat and drink more, why? What all she can eat?</a:t>
            </a:r>
          </a:p>
        </p:txBody>
      </p:sp>
      <p:pic>
        <p:nvPicPr>
          <p:cNvPr id="1026" name="Picture 2" descr="C:\Users\virgin.j\Desktop\screenshots\pncdiet.PNG"/>
          <p:cNvPicPr>
            <a:picLocks noGrp="1" noChangeAspect="1" noChangeArrowheads="1"/>
          </p:cNvPicPr>
          <p:nvPr>
            <p:ph idx="1"/>
          </p:nvPr>
        </p:nvPicPr>
        <p:blipFill>
          <a:blip r:embed="rId2"/>
          <a:srcRect/>
          <a:stretch>
            <a:fillRect/>
          </a:stretch>
        </p:blipFill>
        <p:spPr bwMode="auto">
          <a:xfrm>
            <a:off x="818248" y="1676400"/>
            <a:ext cx="7507504" cy="47957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dirty="0"/>
              <a:t>Postnatal Diet</a:t>
            </a:r>
          </a:p>
        </p:txBody>
      </p:sp>
      <p:sp>
        <p:nvSpPr>
          <p:cNvPr id="3" name="Content Placeholder 2"/>
          <p:cNvSpPr>
            <a:spLocks noGrp="1"/>
          </p:cNvSpPr>
          <p:nvPr>
            <p:ph idx="1"/>
          </p:nvPr>
        </p:nvSpPr>
        <p:spPr>
          <a:xfrm>
            <a:off x="457200" y="1066800"/>
            <a:ext cx="8229600" cy="5059363"/>
          </a:xfrm>
        </p:spPr>
        <p:txBody>
          <a:bodyPr>
            <a:normAutofit/>
          </a:bodyPr>
          <a:lstStyle/>
          <a:p>
            <a:r>
              <a:rPr lang="en-IN" b="1" dirty="0"/>
              <a:t>Balanced meals for adequate breast milk. </a:t>
            </a:r>
          </a:p>
          <a:p>
            <a:pPr lvl="1"/>
            <a:r>
              <a:rPr lang="en-IN" dirty="0"/>
              <a:t>3 big meals </a:t>
            </a:r>
          </a:p>
          <a:p>
            <a:pPr lvl="1"/>
            <a:r>
              <a:rPr lang="en-IN" dirty="0"/>
              <a:t> one small meal</a:t>
            </a:r>
          </a:p>
          <a:p>
            <a:pPr lvl="1"/>
            <a:r>
              <a:rPr lang="en-IN" dirty="0"/>
              <a:t>8-10 glasses of liquid (water and milk).</a:t>
            </a:r>
          </a:p>
          <a:p>
            <a:endParaRPr lang="en-IN" dirty="0"/>
          </a:p>
          <a:p>
            <a:r>
              <a:rPr lang="en-IN" dirty="0"/>
              <a:t>Can eat all foods. No contraindications</a:t>
            </a:r>
          </a:p>
          <a:p>
            <a:endParaRPr lang="en-IN" dirty="0"/>
          </a:p>
          <a:p>
            <a:r>
              <a:rPr lang="en-IN" dirty="0"/>
              <a:t>No special food is required for the mother</a:t>
            </a:r>
          </a:p>
          <a:p>
            <a:pPr marL="0" indent="0">
              <a:buNone/>
            </a:pPr>
            <a:endParaRPr lang="en-IN" dirty="0"/>
          </a:p>
          <a:p>
            <a:r>
              <a:rPr lang="en-IN" dirty="0"/>
              <a:t>IFA and Calcium</a:t>
            </a:r>
          </a:p>
          <a:p>
            <a:endParaRPr lang="en-IN" dirty="0"/>
          </a:p>
          <a:p>
            <a:pPr marL="0" indent="0">
              <a:buNone/>
            </a:pPr>
            <a:endParaRPr lang="en-IN" dirty="0"/>
          </a:p>
          <a:p>
            <a:endParaRPr lang="en-IN" dirty="0"/>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00"/>
          </a:solidFill>
        </p:spPr>
        <p:txBody>
          <a:bodyPr>
            <a:normAutofit/>
          </a:bodyPr>
          <a:lstStyle/>
          <a:p>
            <a:r>
              <a:rPr lang="en-IN" dirty="0"/>
              <a:t>Cont...</a:t>
            </a:r>
          </a:p>
        </p:txBody>
      </p:sp>
      <p:sp>
        <p:nvSpPr>
          <p:cNvPr id="3" name="Content Placeholder 2"/>
          <p:cNvSpPr>
            <a:spLocks noGrp="1"/>
          </p:cNvSpPr>
          <p:nvPr>
            <p:ph idx="1"/>
          </p:nvPr>
        </p:nvSpPr>
        <p:spPr>
          <a:xfrm>
            <a:off x="457200" y="1371600"/>
            <a:ext cx="8229600" cy="5486400"/>
          </a:xfrm>
        </p:spPr>
        <p:txBody>
          <a:bodyPr>
            <a:normAutofit/>
          </a:bodyPr>
          <a:lstStyle/>
          <a:p>
            <a:r>
              <a:rPr lang="en-IN" dirty="0"/>
              <a:t>Give cereals such as rice and wheat, milk and milk products such as curd, green leafy vegetables and other vegetables, pulses, eggs, nuts (ground nuts), jaggery and meat, including fish and poultry.</a:t>
            </a:r>
          </a:p>
          <a:p>
            <a:r>
              <a:rPr lang="en-IN" dirty="0"/>
              <a:t>Give  enough foods rich in fibre such as fruits/green leafy vegetables to avoid constipation.</a:t>
            </a:r>
          </a:p>
          <a:p>
            <a:r>
              <a:rPr lang="en-IN" dirty="0"/>
              <a:t>Avoid tea and coffee, especially within 1 hour of a meal as they interfere with the absorption of iron.</a:t>
            </a:r>
          </a:p>
          <a:p>
            <a:r>
              <a:rPr lang="en-IN" dirty="0"/>
              <a:t>Encourage to take IFA tablets for 3 months. </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143000"/>
          </a:xfrm>
          <a:solidFill>
            <a:srgbClr val="FFFF00"/>
          </a:solidFill>
          <a:ln w="25400">
            <a:solidFill>
              <a:srgbClr val="0070C0"/>
            </a:solidFill>
            <a:miter lim="800000"/>
            <a:headEnd/>
            <a:tailEnd/>
          </a:ln>
        </p:spPr>
        <p:txBody>
          <a:bodyPr/>
          <a:lstStyle/>
          <a:p>
            <a:r>
              <a:rPr lang="en-IN" altLang="en-US" b="1" dirty="0">
                <a:solidFill>
                  <a:srgbClr val="0070C0"/>
                </a:solidFill>
              </a:rPr>
              <a:t>WHAT CAN HELP HAVE ENOUGH BREAST MILK?</a:t>
            </a:r>
          </a:p>
        </p:txBody>
      </p:sp>
      <p:sp>
        <p:nvSpPr>
          <p:cNvPr id="21507" name="Content Placeholder 4"/>
          <p:cNvSpPr>
            <a:spLocks noGrp="1"/>
          </p:cNvSpPr>
          <p:nvPr>
            <p:ph idx="1"/>
          </p:nvPr>
        </p:nvSpPr>
        <p:spPr>
          <a:xfrm>
            <a:off x="5702300" y="1600200"/>
            <a:ext cx="3441700" cy="4953000"/>
          </a:xfrm>
        </p:spPr>
        <p:txBody>
          <a:bodyPr/>
          <a:lstStyle/>
          <a:p>
            <a:r>
              <a:rPr lang="en-IN" altLang="en-US"/>
              <a:t>EAT 4-5 MEALS/DAY</a:t>
            </a:r>
          </a:p>
          <a:p>
            <a:r>
              <a:rPr lang="en-IN" altLang="en-US"/>
              <a:t>REST</a:t>
            </a:r>
          </a:p>
          <a:p>
            <a:r>
              <a:rPr lang="en-IN" altLang="en-US"/>
              <a:t>GET HELP FROM OTHERS</a:t>
            </a:r>
          </a:p>
          <a:p>
            <a:r>
              <a:rPr lang="en-IN" altLang="en-US"/>
              <a:t>STAY CALM – PRACTICE RELAXATION EXERCISES</a:t>
            </a:r>
          </a:p>
          <a:p>
            <a:endParaRPr lang="en-IN" altLang="en-US"/>
          </a:p>
        </p:txBody>
      </p:sp>
      <p:pic>
        <p:nvPicPr>
          <p:cNvPr id="21508" name="Picture 5" descr="C:\Users\virgin.j\Desktop\screenshots\balanced-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876800" cy="493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44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043738" y="0"/>
            <a:ext cx="2100262" cy="6858000"/>
          </a:xfrm>
          <a:solidFill>
            <a:srgbClr val="FFFF00"/>
          </a:solidFill>
        </p:spPr>
        <p:txBody>
          <a:bodyPr/>
          <a:lstStyle/>
          <a:p>
            <a:r>
              <a:rPr lang="en-IN" altLang="en-US" sz="3600" b="1" dirty="0">
                <a:solidFill>
                  <a:srgbClr val="0070C0"/>
                </a:solidFill>
              </a:rPr>
              <a:t>SOME FOODS THAT IMPROVE MILK  </a:t>
            </a:r>
          </a:p>
        </p:txBody>
      </p:sp>
      <p:pic>
        <p:nvPicPr>
          <p:cNvPr id="2253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76200"/>
            <a:ext cx="54038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Image result for PICTURE SHOWING INDIAN FOODS GOOD FOR BREAST FEEDI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830763" y="531813"/>
            <a:ext cx="2212975" cy="1333500"/>
          </a:xfrm>
          <a:noFill/>
        </p:spPr>
      </p:pic>
      <p:sp>
        <p:nvSpPr>
          <p:cNvPr id="22533" name="TextBox 4"/>
          <p:cNvSpPr txBox="1">
            <a:spLocks noChangeArrowheads="1"/>
          </p:cNvSpPr>
          <p:nvPr/>
        </p:nvSpPr>
        <p:spPr bwMode="auto">
          <a:xfrm>
            <a:off x="5181600" y="1466850"/>
            <a:ext cx="2292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200"/>
              <a:t>MILK OR LOTS OF FLUIDS</a:t>
            </a:r>
          </a:p>
        </p:txBody>
      </p:sp>
      <p:pic>
        <p:nvPicPr>
          <p:cNvPr id="22534" name="Picture 12" descr="Image result for red rice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2189163"/>
            <a:ext cx="200660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2"/>
          <p:cNvSpPr txBox="1">
            <a:spLocks noChangeArrowheads="1"/>
          </p:cNvSpPr>
          <p:nvPr/>
        </p:nvSpPr>
        <p:spPr bwMode="auto">
          <a:xfrm>
            <a:off x="5072063" y="3608388"/>
            <a:ext cx="2292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a:t>RED RICE</a:t>
            </a:r>
          </a:p>
        </p:txBody>
      </p:sp>
      <p:pic>
        <p:nvPicPr>
          <p:cNvPr id="22536" name="Picture 14" descr="Image result for PICTURE OF PAPAY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7738" y="4090988"/>
            <a:ext cx="2286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4"/>
          <p:cNvSpPr txBox="1">
            <a:spLocks noChangeArrowheads="1"/>
          </p:cNvSpPr>
          <p:nvPr/>
        </p:nvSpPr>
        <p:spPr bwMode="auto">
          <a:xfrm>
            <a:off x="4830763" y="5830888"/>
            <a:ext cx="229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a:t>PAPAYA</a:t>
            </a:r>
          </a:p>
        </p:txBody>
      </p:sp>
      <p:sp>
        <p:nvSpPr>
          <p:cNvPr id="2" name="TextBox 1"/>
          <p:cNvSpPr txBox="1"/>
          <p:nvPr/>
        </p:nvSpPr>
        <p:spPr>
          <a:xfrm>
            <a:off x="3690938" y="5268913"/>
            <a:ext cx="1731962" cy="307975"/>
          </a:xfrm>
          <a:prstGeom prst="rect">
            <a:avLst/>
          </a:prstGeom>
          <a:noFill/>
        </p:spPr>
        <p:txBody>
          <a:bodyPr>
            <a:spAutoFit/>
          </a:bodyPr>
          <a:lstStyle/>
          <a:p>
            <a:pPr>
              <a:defRPr/>
            </a:pPr>
            <a:r>
              <a:rPr lang="en-IN" sz="1400" dirty="0">
                <a:latin typeface="+mn-lt"/>
              </a:rPr>
              <a:t>ANTINA UNDE</a:t>
            </a:r>
          </a:p>
        </p:txBody>
      </p:sp>
    </p:spTree>
    <p:extLst>
      <p:ext uri="{BB962C8B-B14F-4D97-AF65-F5344CB8AC3E}">
        <p14:creationId xmlns:p14="http://schemas.microsoft.com/office/powerpoint/2010/main" val="37136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2743200"/>
          </a:xfrm>
          <a:solidFill>
            <a:srgbClr val="FFFF00"/>
          </a:solidFill>
        </p:spPr>
        <p:txBody>
          <a:bodyPr>
            <a:normAutofit/>
          </a:bodyPr>
          <a:lstStyle/>
          <a:p>
            <a:pPr algn="ctr"/>
            <a:r>
              <a:rPr lang="en-IN" dirty="0"/>
              <a:t>Are there any special social and cultural practices concerning the</a:t>
            </a:r>
            <a:br>
              <a:rPr lang="en-IN" dirty="0"/>
            </a:br>
            <a:r>
              <a:rPr lang="en-IN" dirty="0"/>
              <a:t>diet of the mother?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787</Words>
  <Application>Microsoft Office PowerPoint</Application>
  <PresentationFormat>On-screen Show (4:3)</PresentationFormat>
  <Paragraphs>116</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Postnatal Care</vt:lpstr>
      <vt:lpstr>Postnatal care</vt:lpstr>
      <vt:lpstr>Importance of postnatal care</vt:lpstr>
      <vt:lpstr>Is it necessary for the postnatal mother to eat and drink more, why? What all she can eat?</vt:lpstr>
      <vt:lpstr>Postnatal Diet</vt:lpstr>
      <vt:lpstr>Cont...</vt:lpstr>
      <vt:lpstr>WHAT CAN HELP HAVE ENOUGH BREAST MILK?</vt:lpstr>
      <vt:lpstr>SOME FOODS THAT IMPROVE MILK  </vt:lpstr>
      <vt:lpstr>Are there any special social and cultural practices concerning the diet of the mother?</vt:lpstr>
      <vt:lpstr>What kind of work a mother can do after delivery?</vt:lpstr>
      <vt:lpstr>Cont....</vt:lpstr>
      <vt:lpstr>What are the danger signs after delivery?</vt:lpstr>
      <vt:lpstr>The danger signs in women after delivery</vt:lpstr>
      <vt:lpstr>Advice on hygiene</vt:lpstr>
      <vt:lpstr>Breast Feeding</vt:lpstr>
      <vt:lpstr>Problems related to breast feeding</vt:lpstr>
      <vt:lpstr>Common problems encountered by mothers during breastfeeding</vt:lpstr>
      <vt:lpstr>Inverted or Flat Nipple</vt:lpstr>
      <vt:lpstr>Cracked Nipples</vt:lpstr>
      <vt:lpstr>Breast engorgement </vt:lpstr>
      <vt:lpstr>Family planning advice</vt:lpstr>
      <vt:lpstr>Case Study 3</vt:lpstr>
      <vt:lpstr>Case study 1</vt:lpstr>
      <vt:lpstr>Case Study 2</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virgin.j</dc:creator>
  <cp:lastModifiedBy>Chloe Harvey</cp:lastModifiedBy>
  <cp:revision>69</cp:revision>
  <dcterms:created xsi:type="dcterms:W3CDTF">2017-08-21T03:45:47Z</dcterms:created>
  <dcterms:modified xsi:type="dcterms:W3CDTF">2020-03-26T05:30:10Z</dcterms:modified>
</cp:coreProperties>
</file>