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9" r:id="rId3"/>
    <p:sldId id="281" r:id="rId4"/>
    <p:sldId id="282" r:id="rId5"/>
    <p:sldId id="283" r:id="rId6"/>
    <p:sldId id="274" r:id="rId7"/>
    <p:sldId id="284" r:id="rId8"/>
    <p:sldId id="267" r:id="rId9"/>
    <p:sldId id="273" r:id="rId10"/>
    <p:sldId id="272" r:id="rId11"/>
    <p:sldId id="263" r:id="rId12"/>
    <p:sldId id="261" r:id="rId13"/>
    <p:sldId id="262" r:id="rId14"/>
    <p:sldId id="268" r:id="rId15"/>
    <p:sldId id="270" r:id="rId16"/>
    <p:sldId id="285" r:id="rId17"/>
    <p:sldId id="287" r:id="rId18"/>
    <p:sldId id="288" r:id="rId19"/>
    <p:sldId id="289" r:id="rId20"/>
    <p:sldId id="290" r:id="rId21"/>
    <p:sldId id="278" r:id="rId22"/>
    <p:sldId id="286" r:id="rId23"/>
    <p:sldId id="291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.Maryann Victoria Washington" initials="MVW" lastIdx="14" clrIdx="0">
    <p:extLst>
      <p:ext uri="{19B8F6BF-5375-455C-9EA6-DF929625EA0E}">
        <p15:presenceInfo xmlns:p15="http://schemas.microsoft.com/office/powerpoint/2012/main" userId="S-1-5-21-2730138066-1009734045-175348426-1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BDD45-C142-BAE0-610D-EE6D74FE5D54}" v="564" dt="2019-12-07T15:25:04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LACH, Nina" userId="S::gerlachn_unaids.org#ext#@worldhealthorg.onmicrosoft.com::52415525-c550-413b-8954-41a61faffd6e" providerId="AD" clId="Web-{9A4BDD45-C142-BAE0-610D-EE6D74FE5D54}"/>
    <pc:docChg chg="modSld">
      <pc:chgData name="GERLACH, Nina" userId="S::gerlachn_unaids.org#ext#@worldhealthorg.onmicrosoft.com::52415525-c550-413b-8954-41a61faffd6e" providerId="AD" clId="Web-{9A4BDD45-C142-BAE0-610D-EE6D74FE5D54}" dt="2019-12-07T15:25:04.012" v="551"/>
      <pc:docMkLst>
        <pc:docMk/>
      </pc:docMkLst>
      <pc:sldChg chg="modSp">
        <pc:chgData name="GERLACH, Nina" userId="S::gerlachn_unaids.org#ext#@worldhealthorg.onmicrosoft.com::52415525-c550-413b-8954-41a61faffd6e" providerId="AD" clId="Web-{9A4BDD45-C142-BAE0-610D-EE6D74FE5D54}" dt="2019-12-07T15:16:59.369" v="183" actId="20577"/>
        <pc:sldMkLst>
          <pc:docMk/>
          <pc:sldMk cId="0" sldId="261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6:59.369" v="183" actId="20577"/>
          <ac:spMkLst>
            <pc:docMk/>
            <pc:sldMk cId="0" sldId="261"/>
            <ac:spMk id="2" creationId="{00000000-0000-0000-0000-000000000000}"/>
          </ac:spMkLst>
        </pc:spChg>
      </pc:sldChg>
      <pc:sldChg chg="delCm">
        <pc:chgData name="GERLACH, Nina" userId="S::gerlachn_unaids.org#ext#@worldhealthorg.onmicrosoft.com::52415525-c550-413b-8954-41a61faffd6e" providerId="AD" clId="Web-{9A4BDD45-C142-BAE0-610D-EE6D74FE5D54}" dt="2019-12-07T15:24:50.074" v="548"/>
        <pc:sldMkLst>
          <pc:docMk/>
          <pc:sldMk cId="0" sldId="262"/>
        </pc:sldMkLst>
      </pc:sldChg>
      <pc:sldChg chg="modSp delCm">
        <pc:chgData name="GERLACH, Nina" userId="S::gerlachn_unaids.org#ext#@worldhealthorg.onmicrosoft.com::52415525-c550-413b-8954-41a61faffd6e" providerId="AD" clId="Web-{9A4BDD45-C142-BAE0-610D-EE6D74FE5D54}" dt="2019-12-07T15:16:41.931" v="178" actId="20577"/>
        <pc:sldMkLst>
          <pc:docMk/>
          <pc:sldMk cId="0" sldId="263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6:41.931" v="178" actId="20577"/>
          <ac:spMkLst>
            <pc:docMk/>
            <pc:sldMk cId="0" sldId="263"/>
            <ac:spMk id="7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16:09.994" v="157" actId="20577"/>
        <pc:sldMkLst>
          <pc:docMk/>
          <pc:sldMk cId="0" sldId="267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6:09.994" v="157" actId="20577"/>
          <ac:spMkLst>
            <pc:docMk/>
            <pc:sldMk cId="0" sldId="267"/>
            <ac:spMk id="7" creationId="{00000000-0000-0000-0000-000000000000}"/>
          </ac:spMkLst>
        </pc:spChg>
      </pc:sldChg>
      <pc:sldChg chg="modSp delCm">
        <pc:chgData name="GERLACH, Nina" userId="S::gerlachn_unaids.org#ext#@worldhealthorg.onmicrosoft.com::52415525-c550-413b-8954-41a61faffd6e" providerId="AD" clId="Web-{9A4BDD45-C142-BAE0-610D-EE6D74FE5D54}" dt="2019-12-07T15:24:55.824" v="549"/>
        <pc:sldMkLst>
          <pc:docMk/>
          <pc:sldMk cId="0" sldId="268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8:00.791" v="197" actId="20577"/>
          <ac:spMkLst>
            <pc:docMk/>
            <pc:sldMk cId="0" sldId="268"/>
            <ac:spMk id="3" creationId="{00000000-0000-0000-0000-000000000000}"/>
          </ac:spMkLst>
        </pc:spChg>
      </pc:sldChg>
      <pc:sldChg chg="delCm">
        <pc:chgData name="GERLACH, Nina" userId="S::gerlachn_unaids.org#ext#@worldhealthorg.onmicrosoft.com::52415525-c550-413b-8954-41a61faffd6e" providerId="AD" clId="Web-{9A4BDD45-C142-BAE0-610D-EE6D74FE5D54}" dt="2019-12-07T15:24:59.715" v="550"/>
        <pc:sldMkLst>
          <pc:docMk/>
          <pc:sldMk cId="2159320214" sldId="270"/>
        </pc:sldMkLst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16:26.634" v="164" actId="20577"/>
        <pc:sldMkLst>
          <pc:docMk/>
          <pc:sldMk cId="2014561158" sldId="272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6:26.634" v="164" actId="20577"/>
          <ac:spMkLst>
            <pc:docMk/>
            <pc:sldMk cId="2014561158" sldId="272"/>
            <ac:spMk id="7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16:20.619" v="161" actId="20577"/>
        <pc:sldMkLst>
          <pc:docMk/>
          <pc:sldMk cId="757870626" sldId="273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6:20.619" v="161" actId="20577"/>
          <ac:spMkLst>
            <pc:docMk/>
            <pc:sldMk cId="757870626" sldId="273"/>
            <ac:spMk id="6" creationId="{00000000-0000-0000-0000-000000000000}"/>
          </ac:spMkLst>
        </pc:spChg>
      </pc:sldChg>
      <pc:sldChg chg="modSp delCm">
        <pc:chgData name="GERLACH, Nina" userId="S::gerlachn_unaids.org#ext#@worldhealthorg.onmicrosoft.com::52415525-c550-413b-8954-41a61faffd6e" providerId="AD" clId="Web-{9A4BDD45-C142-BAE0-610D-EE6D74FE5D54}" dt="2019-12-07T15:15:18.900" v="131" actId="20577"/>
        <pc:sldMkLst>
          <pc:docMk/>
          <pc:sldMk cId="1215805174" sldId="274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5:18.900" v="131" actId="20577"/>
          <ac:spMkLst>
            <pc:docMk/>
            <pc:sldMk cId="1215805174" sldId="274"/>
            <ac:spMk id="4" creationId="{00000000-0000-0000-0000-000000000000}"/>
          </ac:spMkLst>
        </pc:spChg>
      </pc:sldChg>
      <pc:sldChg chg="modSp delCm">
        <pc:chgData name="GERLACH, Nina" userId="S::gerlachn_unaids.org#ext#@worldhealthorg.onmicrosoft.com::52415525-c550-413b-8954-41a61faffd6e" providerId="AD" clId="Web-{9A4BDD45-C142-BAE0-610D-EE6D74FE5D54}" dt="2019-12-07T15:24:30.074" v="546" actId="20577"/>
        <pc:sldMkLst>
          <pc:docMk/>
          <pc:sldMk cId="35075585" sldId="277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24:30.074" v="546" actId="20577"/>
          <ac:spMkLst>
            <pc:docMk/>
            <pc:sldMk cId="35075585" sldId="277"/>
            <ac:spMk id="2" creationId="{00000000-0000-0000-0000-000000000000}"/>
          </ac:spMkLst>
        </pc:spChg>
      </pc:sldChg>
      <pc:sldChg chg="modSp delCm">
        <pc:chgData name="GERLACH, Nina" userId="S::gerlachn_unaids.org#ext#@worldhealthorg.onmicrosoft.com::52415525-c550-413b-8954-41a61faffd6e" providerId="AD" clId="Web-{9A4BDD45-C142-BAE0-610D-EE6D74FE5D54}" dt="2019-12-07T15:25:04.012" v="551"/>
        <pc:sldMkLst>
          <pc:docMk/>
          <pc:sldMk cId="2222573045" sldId="278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23:50.637" v="519" actId="20577"/>
          <ac:spMkLst>
            <pc:docMk/>
            <pc:sldMk cId="2222573045" sldId="278"/>
            <ac:spMk id="2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14:00.821" v="75" actId="20577"/>
        <pc:sldMkLst>
          <pc:docMk/>
          <pc:sldMk cId="2622047963" sldId="279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4:00.821" v="75" actId="20577"/>
          <ac:spMkLst>
            <pc:docMk/>
            <pc:sldMk cId="2622047963" sldId="279"/>
            <ac:spMk id="2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14:33.353" v="105" actId="20577"/>
        <pc:sldMkLst>
          <pc:docMk/>
          <pc:sldMk cId="2651941972" sldId="281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4:33.353" v="105" actId="20577"/>
          <ac:spMkLst>
            <pc:docMk/>
            <pc:sldMk cId="2651941972" sldId="281"/>
            <ac:spMk id="2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14:54.743" v="124" actId="20577"/>
        <pc:sldMkLst>
          <pc:docMk/>
          <pc:sldMk cId="168041001" sldId="282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4:54.743" v="124" actId="20577"/>
          <ac:spMkLst>
            <pc:docMk/>
            <pc:sldMk cId="168041001" sldId="282"/>
            <ac:spMk id="2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15:42.103" v="136" actId="20577"/>
        <pc:sldMkLst>
          <pc:docMk/>
          <pc:sldMk cId="3575418824" sldId="284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5:42.103" v="136" actId="20577"/>
          <ac:spMkLst>
            <pc:docMk/>
            <pc:sldMk cId="3575418824" sldId="284"/>
            <ac:spMk id="6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18:40.401" v="209" actId="20577"/>
        <pc:sldMkLst>
          <pc:docMk/>
          <pc:sldMk cId="4244012526" sldId="285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8:40.401" v="209" actId="20577"/>
          <ac:spMkLst>
            <pc:docMk/>
            <pc:sldMk cId="4244012526" sldId="285"/>
            <ac:spMk id="4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23:47.949" v="513" actId="20577"/>
        <pc:sldMkLst>
          <pc:docMk/>
          <pc:sldMk cId="127993544" sldId="286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23:47.949" v="513" actId="20577"/>
          <ac:spMkLst>
            <pc:docMk/>
            <pc:sldMk cId="127993544" sldId="286"/>
            <ac:spMk id="2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19:43.963" v="300" actId="20577"/>
        <pc:sldMkLst>
          <pc:docMk/>
          <pc:sldMk cId="2318281272" sldId="287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19:43.963" v="300" actId="20577"/>
          <ac:spMkLst>
            <pc:docMk/>
            <pc:sldMk cId="2318281272" sldId="287"/>
            <ac:spMk id="2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20:12.979" v="306" actId="20577"/>
        <pc:sldMkLst>
          <pc:docMk/>
          <pc:sldMk cId="2322023470" sldId="288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20:12.979" v="306" actId="20577"/>
          <ac:spMkLst>
            <pc:docMk/>
            <pc:sldMk cId="2322023470" sldId="288"/>
            <ac:spMk id="2" creationId="{00000000-0000-0000-0000-000000000000}"/>
          </ac:spMkLst>
        </pc:spChg>
      </pc:sldChg>
      <pc:sldChg chg="modSp">
        <pc:chgData name="GERLACH, Nina" userId="S::gerlachn_unaids.org#ext#@worldhealthorg.onmicrosoft.com::52415525-c550-413b-8954-41a61faffd6e" providerId="AD" clId="Web-{9A4BDD45-C142-BAE0-610D-EE6D74FE5D54}" dt="2019-12-07T15:21:21.245" v="360" actId="20577"/>
        <pc:sldMkLst>
          <pc:docMk/>
          <pc:sldMk cId="3319646927" sldId="290"/>
        </pc:sldMkLst>
        <pc:spChg chg="mod">
          <ac:chgData name="GERLACH, Nina" userId="S::gerlachn_unaids.org#ext#@worldhealthorg.onmicrosoft.com::52415525-c550-413b-8954-41a61faffd6e" providerId="AD" clId="Web-{9A4BDD45-C142-BAE0-610D-EE6D74FE5D54}" dt="2019-12-07T15:21:21.245" v="360" actId="20577"/>
          <ac:spMkLst>
            <pc:docMk/>
            <pc:sldMk cId="3319646927" sldId="290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D463A-B0DC-4F6B-923B-6B3E0343F40B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DF54E74-7E54-4ED3-A0C3-804AC43CBA2E}">
      <dgm:prSet phldrT="[Text]"/>
      <dgm:spPr/>
      <dgm:t>
        <a:bodyPr/>
        <a:lstStyle/>
        <a:p>
          <a:r>
            <a:rPr lang="en-US"/>
            <a:t>Counselor</a:t>
          </a:r>
        </a:p>
      </dgm:t>
    </dgm:pt>
    <dgm:pt modelId="{B63B6A22-7B96-4B6B-8C17-E5C4762EF5E1}" type="parTrans" cxnId="{1E99C1A6-492A-4E0E-AE12-BE36CC7FBB61}">
      <dgm:prSet/>
      <dgm:spPr/>
      <dgm:t>
        <a:bodyPr/>
        <a:lstStyle/>
        <a:p>
          <a:endParaRPr lang="en-US"/>
        </a:p>
      </dgm:t>
    </dgm:pt>
    <dgm:pt modelId="{4B0AFFBD-388B-4300-AF9D-059BC213F85F}" type="sibTrans" cxnId="{1E99C1A6-492A-4E0E-AE12-BE36CC7FBB61}">
      <dgm:prSet/>
      <dgm:spPr/>
      <dgm:t>
        <a:bodyPr/>
        <a:lstStyle/>
        <a:p>
          <a:endParaRPr lang="en-US"/>
        </a:p>
      </dgm:t>
    </dgm:pt>
    <dgm:pt modelId="{0AA39FCC-B9EA-43BE-8D5E-17752B586195}">
      <dgm:prSet phldrT="[Text]"/>
      <dgm:spPr/>
      <dgm:t>
        <a:bodyPr/>
        <a:lstStyle/>
        <a:p>
          <a:r>
            <a:rPr lang="en-US"/>
            <a:t>Doctor</a:t>
          </a:r>
        </a:p>
      </dgm:t>
    </dgm:pt>
    <dgm:pt modelId="{6BE1A6F3-AC3F-4247-A90E-56939C315014}" type="parTrans" cxnId="{F3BE51AB-3A25-4BEC-B9E9-F8E65E2713FE}">
      <dgm:prSet/>
      <dgm:spPr/>
      <dgm:t>
        <a:bodyPr/>
        <a:lstStyle/>
        <a:p>
          <a:endParaRPr lang="en-US"/>
        </a:p>
      </dgm:t>
    </dgm:pt>
    <dgm:pt modelId="{D6ECDDCA-FECE-486A-A9B3-98047800A5DA}" type="sibTrans" cxnId="{F3BE51AB-3A25-4BEC-B9E9-F8E65E2713FE}">
      <dgm:prSet/>
      <dgm:spPr/>
      <dgm:t>
        <a:bodyPr/>
        <a:lstStyle/>
        <a:p>
          <a:endParaRPr lang="en-US"/>
        </a:p>
      </dgm:t>
    </dgm:pt>
    <dgm:pt modelId="{D6E93B99-69B3-47AD-9924-9E94C45EFD57}">
      <dgm:prSet phldrT="[Text]"/>
      <dgm:spPr/>
      <dgm:t>
        <a:bodyPr/>
        <a:lstStyle/>
        <a:p>
          <a:r>
            <a:rPr lang="en-US"/>
            <a:t>Nurse</a:t>
          </a:r>
        </a:p>
      </dgm:t>
    </dgm:pt>
    <dgm:pt modelId="{7A557BA1-5323-4443-A339-BFF7276C860A}" type="parTrans" cxnId="{E148A746-247F-4756-AA98-F013B942C341}">
      <dgm:prSet/>
      <dgm:spPr/>
      <dgm:t>
        <a:bodyPr/>
        <a:lstStyle/>
        <a:p>
          <a:endParaRPr lang="en-US"/>
        </a:p>
      </dgm:t>
    </dgm:pt>
    <dgm:pt modelId="{C5118303-57A7-4920-870C-A21DCF4DBAB1}" type="sibTrans" cxnId="{E148A746-247F-4756-AA98-F013B942C341}">
      <dgm:prSet/>
      <dgm:spPr/>
      <dgm:t>
        <a:bodyPr/>
        <a:lstStyle/>
        <a:p>
          <a:endParaRPr lang="en-US"/>
        </a:p>
      </dgm:t>
    </dgm:pt>
    <dgm:pt modelId="{611547FE-707B-4D29-8769-C56DFFE0598D}">
      <dgm:prSet phldrT="[Text]"/>
      <dgm:spPr/>
      <dgm:t>
        <a:bodyPr/>
        <a:lstStyle/>
        <a:p>
          <a:r>
            <a:rPr lang="en-US"/>
            <a:t>ASHA in the community</a:t>
          </a:r>
        </a:p>
      </dgm:t>
    </dgm:pt>
    <dgm:pt modelId="{54738156-F39D-4A25-AFE2-E417465AF5E8}" type="parTrans" cxnId="{911D87B0-AF57-4F19-88A7-D7FBCC8946F5}">
      <dgm:prSet/>
      <dgm:spPr/>
      <dgm:t>
        <a:bodyPr/>
        <a:lstStyle/>
        <a:p>
          <a:endParaRPr lang="en-US"/>
        </a:p>
      </dgm:t>
    </dgm:pt>
    <dgm:pt modelId="{6C3D583E-1458-4610-BA33-B0FCC012AE2F}" type="sibTrans" cxnId="{911D87B0-AF57-4F19-88A7-D7FBCC8946F5}">
      <dgm:prSet/>
      <dgm:spPr/>
      <dgm:t>
        <a:bodyPr/>
        <a:lstStyle/>
        <a:p>
          <a:endParaRPr lang="en-US"/>
        </a:p>
      </dgm:t>
    </dgm:pt>
    <dgm:pt modelId="{85253838-D2E5-48E0-ADA2-56B1981E27E3}">
      <dgm:prSet phldrT="[Text]"/>
      <dgm:spPr/>
      <dgm:t>
        <a:bodyPr/>
        <a:lstStyle/>
        <a:p>
          <a:r>
            <a:rPr lang="en-US"/>
            <a:t>Baby’s family</a:t>
          </a:r>
        </a:p>
      </dgm:t>
    </dgm:pt>
    <dgm:pt modelId="{7A3BC59D-D697-4E04-B6D1-D1BC330D082B}" type="parTrans" cxnId="{48BA2BB4-B8A6-46EA-9962-965ADE226426}">
      <dgm:prSet/>
      <dgm:spPr/>
      <dgm:t>
        <a:bodyPr/>
        <a:lstStyle/>
        <a:p>
          <a:endParaRPr lang="en-US"/>
        </a:p>
      </dgm:t>
    </dgm:pt>
    <dgm:pt modelId="{90CE46F4-0713-461E-AE73-707B81002DC3}" type="sibTrans" cxnId="{48BA2BB4-B8A6-46EA-9962-965ADE226426}">
      <dgm:prSet/>
      <dgm:spPr/>
      <dgm:t>
        <a:bodyPr/>
        <a:lstStyle/>
        <a:p>
          <a:endParaRPr lang="en-US"/>
        </a:p>
      </dgm:t>
    </dgm:pt>
    <dgm:pt modelId="{DD8DC7F3-0934-435C-92F5-33BA996DC03C}" type="pres">
      <dgm:prSet presAssocID="{ABCD463A-B0DC-4F6B-923B-6B3E0343F40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81C300-710D-485C-8B47-BD0D45A7075D}" type="pres">
      <dgm:prSet presAssocID="{ABCD463A-B0DC-4F6B-923B-6B3E0343F40B}" presName="matrix" presStyleCnt="0"/>
      <dgm:spPr/>
    </dgm:pt>
    <dgm:pt modelId="{347BD577-90A6-4F6C-BFDA-94EEEF943B94}" type="pres">
      <dgm:prSet presAssocID="{ABCD463A-B0DC-4F6B-923B-6B3E0343F40B}" presName="tile1" presStyleLbl="node1" presStyleIdx="0" presStyleCnt="4"/>
      <dgm:spPr/>
    </dgm:pt>
    <dgm:pt modelId="{57A50AAE-4AC2-46C7-A4C8-579B9927AFC1}" type="pres">
      <dgm:prSet presAssocID="{ABCD463A-B0DC-4F6B-923B-6B3E0343F40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62410ED-0A61-41E8-A7FE-97810FF8298F}" type="pres">
      <dgm:prSet presAssocID="{ABCD463A-B0DC-4F6B-923B-6B3E0343F40B}" presName="tile2" presStyleLbl="node1" presStyleIdx="1" presStyleCnt="4"/>
      <dgm:spPr/>
    </dgm:pt>
    <dgm:pt modelId="{4A855911-EC47-4543-94E6-E89634B4A408}" type="pres">
      <dgm:prSet presAssocID="{ABCD463A-B0DC-4F6B-923B-6B3E0343F40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F46DFA4-C09C-4F1C-A23F-E7D652D21BBA}" type="pres">
      <dgm:prSet presAssocID="{ABCD463A-B0DC-4F6B-923B-6B3E0343F40B}" presName="tile3" presStyleLbl="node1" presStyleIdx="2" presStyleCnt="4"/>
      <dgm:spPr/>
    </dgm:pt>
    <dgm:pt modelId="{B921C6A7-5BB7-4BF2-B60A-E0F6E46D9268}" type="pres">
      <dgm:prSet presAssocID="{ABCD463A-B0DC-4F6B-923B-6B3E0343F40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955A4C3-949E-4E08-B1B7-A2597B5CC68A}" type="pres">
      <dgm:prSet presAssocID="{ABCD463A-B0DC-4F6B-923B-6B3E0343F40B}" presName="tile4" presStyleLbl="node1" presStyleIdx="3" presStyleCnt="4" custLinFactNeighborY="-456"/>
      <dgm:spPr/>
    </dgm:pt>
    <dgm:pt modelId="{BA95CC3D-0399-4AF9-A83A-E62CE2643507}" type="pres">
      <dgm:prSet presAssocID="{ABCD463A-B0DC-4F6B-923B-6B3E0343F40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CAE9F3E-8A86-483F-9BED-1542064B79A0}" type="pres">
      <dgm:prSet presAssocID="{ABCD463A-B0DC-4F6B-923B-6B3E0343F40B}" presName="centerTile" presStyleLbl="fgShp" presStyleIdx="0" presStyleCnt="1" custLinFactNeighborX="0" custLinFactNeighborY="-4788">
        <dgm:presLayoutVars>
          <dgm:chMax val="0"/>
          <dgm:chPref val="0"/>
        </dgm:presLayoutVars>
      </dgm:prSet>
      <dgm:spPr/>
    </dgm:pt>
  </dgm:ptLst>
  <dgm:cxnLst>
    <dgm:cxn modelId="{0F7B4B03-A963-4C0D-BC4A-D5A00DCF22ED}" type="presOf" srcId="{0AA39FCC-B9EA-43BE-8D5E-17752B586195}" destId="{347BD577-90A6-4F6C-BFDA-94EEEF943B94}" srcOrd="0" destOrd="0" presId="urn:microsoft.com/office/officeart/2005/8/layout/matrix1"/>
    <dgm:cxn modelId="{C9A9990E-CA4A-461A-AB4B-AAB7AFAB84B9}" type="presOf" srcId="{ABCD463A-B0DC-4F6B-923B-6B3E0343F40B}" destId="{DD8DC7F3-0934-435C-92F5-33BA996DC03C}" srcOrd="0" destOrd="0" presId="urn:microsoft.com/office/officeart/2005/8/layout/matrix1"/>
    <dgm:cxn modelId="{E148A746-247F-4756-AA98-F013B942C341}" srcId="{9DF54E74-7E54-4ED3-A0C3-804AC43CBA2E}" destId="{D6E93B99-69B3-47AD-9924-9E94C45EFD57}" srcOrd="1" destOrd="0" parTransId="{7A557BA1-5323-4443-A339-BFF7276C860A}" sibTransId="{C5118303-57A7-4920-870C-A21DCF4DBAB1}"/>
    <dgm:cxn modelId="{C750197E-483F-4E58-B5A1-3BAB66A0C30B}" type="presOf" srcId="{0AA39FCC-B9EA-43BE-8D5E-17752B586195}" destId="{57A50AAE-4AC2-46C7-A4C8-579B9927AFC1}" srcOrd="1" destOrd="0" presId="urn:microsoft.com/office/officeart/2005/8/layout/matrix1"/>
    <dgm:cxn modelId="{A00AFA8F-81D3-455E-8FB9-C28BA191459F}" type="presOf" srcId="{85253838-D2E5-48E0-ADA2-56B1981E27E3}" destId="{BA95CC3D-0399-4AF9-A83A-E62CE2643507}" srcOrd="1" destOrd="0" presId="urn:microsoft.com/office/officeart/2005/8/layout/matrix1"/>
    <dgm:cxn modelId="{1E99C1A6-492A-4E0E-AE12-BE36CC7FBB61}" srcId="{ABCD463A-B0DC-4F6B-923B-6B3E0343F40B}" destId="{9DF54E74-7E54-4ED3-A0C3-804AC43CBA2E}" srcOrd="0" destOrd="0" parTransId="{B63B6A22-7B96-4B6B-8C17-E5C4762EF5E1}" sibTransId="{4B0AFFBD-388B-4300-AF9D-059BC213F85F}"/>
    <dgm:cxn modelId="{F3BE51AB-3A25-4BEC-B9E9-F8E65E2713FE}" srcId="{9DF54E74-7E54-4ED3-A0C3-804AC43CBA2E}" destId="{0AA39FCC-B9EA-43BE-8D5E-17752B586195}" srcOrd="0" destOrd="0" parTransId="{6BE1A6F3-AC3F-4247-A90E-56939C315014}" sibTransId="{D6ECDDCA-FECE-486A-A9B3-98047800A5DA}"/>
    <dgm:cxn modelId="{911D87B0-AF57-4F19-88A7-D7FBCC8946F5}" srcId="{9DF54E74-7E54-4ED3-A0C3-804AC43CBA2E}" destId="{611547FE-707B-4D29-8769-C56DFFE0598D}" srcOrd="2" destOrd="0" parTransId="{54738156-F39D-4A25-AFE2-E417465AF5E8}" sibTransId="{6C3D583E-1458-4610-BA33-B0FCC012AE2F}"/>
    <dgm:cxn modelId="{48BA2BB4-B8A6-46EA-9962-965ADE226426}" srcId="{9DF54E74-7E54-4ED3-A0C3-804AC43CBA2E}" destId="{85253838-D2E5-48E0-ADA2-56B1981E27E3}" srcOrd="3" destOrd="0" parTransId="{7A3BC59D-D697-4E04-B6D1-D1BC330D082B}" sibTransId="{90CE46F4-0713-461E-AE73-707B81002DC3}"/>
    <dgm:cxn modelId="{CFDBDFC3-81EC-4189-ABAA-603F52F389D7}" type="presOf" srcId="{9DF54E74-7E54-4ED3-A0C3-804AC43CBA2E}" destId="{2CAE9F3E-8A86-483F-9BED-1542064B79A0}" srcOrd="0" destOrd="0" presId="urn:microsoft.com/office/officeart/2005/8/layout/matrix1"/>
    <dgm:cxn modelId="{5DFE0FCE-6264-49F4-A9E8-E7FCD72EB647}" type="presOf" srcId="{85253838-D2E5-48E0-ADA2-56B1981E27E3}" destId="{D955A4C3-949E-4E08-B1B7-A2597B5CC68A}" srcOrd="0" destOrd="0" presId="urn:microsoft.com/office/officeart/2005/8/layout/matrix1"/>
    <dgm:cxn modelId="{8CD142D2-DA61-4154-AFF4-0B8FDF68EBB9}" type="presOf" srcId="{D6E93B99-69B3-47AD-9924-9E94C45EFD57}" destId="{4A855911-EC47-4543-94E6-E89634B4A408}" srcOrd="1" destOrd="0" presId="urn:microsoft.com/office/officeart/2005/8/layout/matrix1"/>
    <dgm:cxn modelId="{A0EF74E1-084C-4179-8841-530FBE661392}" type="presOf" srcId="{611547FE-707B-4D29-8769-C56DFFE0598D}" destId="{B921C6A7-5BB7-4BF2-B60A-E0F6E46D9268}" srcOrd="1" destOrd="0" presId="urn:microsoft.com/office/officeart/2005/8/layout/matrix1"/>
    <dgm:cxn modelId="{029618E6-972D-4055-98CA-483BA801B0FC}" type="presOf" srcId="{611547FE-707B-4D29-8769-C56DFFE0598D}" destId="{2F46DFA4-C09C-4F1C-A23F-E7D652D21BBA}" srcOrd="0" destOrd="0" presId="urn:microsoft.com/office/officeart/2005/8/layout/matrix1"/>
    <dgm:cxn modelId="{01989DF5-7832-4354-B031-649F1963EF6B}" type="presOf" srcId="{D6E93B99-69B3-47AD-9924-9E94C45EFD57}" destId="{062410ED-0A61-41E8-A7FE-97810FF8298F}" srcOrd="0" destOrd="0" presId="urn:microsoft.com/office/officeart/2005/8/layout/matrix1"/>
    <dgm:cxn modelId="{7B3643D4-A915-49DD-A471-D2C4CC5D1A41}" type="presParOf" srcId="{DD8DC7F3-0934-435C-92F5-33BA996DC03C}" destId="{9B81C300-710D-485C-8B47-BD0D45A7075D}" srcOrd="0" destOrd="0" presId="urn:microsoft.com/office/officeart/2005/8/layout/matrix1"/>
    <dgm:cxn modelId="{36DF65E6-0516-4F8C-852C-9BD4EC0F98A7}" type="presParOf" srcId="{9B81C300-710D-485C-8B47-BD0D45A7075D}" destId="{347BD577-90A6-4F6C-BFDA-94EEEF943B94}" srcOrd="0" destOrd="0" presId="urn:microsoft.com/office/officeart/2005/8/layout/matrix1"/>
    <dgm:cxn modelId="{700026B4-B914-4B77-BD01-F921797AF4C3}" type="presParOf" srcId="{9B81C300-710D-485C-8B47-BD0D45A7075D}" destId="{57A50AAE-4AC2-46C7-A4C8-579B9927AFC1}" srcOrd="1" destOrd="0" presId="urn:microsoft.com/office/officeart/2005/8/layout/matrix1"/>
    <dgm:cxn modelId="{BBB41B1D-13B8-460E-ABD5-E25ECA810B75}" type="presParOf" srcId="{9B81C300-710D-485C-8B47-BD0D45A7075D}" destId="{062410ED-0A61-41E8-A7FE-97810FF8298F}" srcOrd="2" destOrd="0" presId="urn:microsoft.com/office/officeart/2005/8/layout/matrix1"/>
    <dgm:cxn modelId="{EEA95CB9-AE72-4F0F-9A65-89BC32FF79D8}" type="presParOf" srcId="{9B81C300-710D-485C-8B47-BD0D45A7075D}" destId="{4A855911-EC47-4543-94E6-E89634B4A408}" srcOrd="3" destOrd="0" presId="urn:microsoft.com/office/officeart/2005/8/layout/matrix1"/>
    <dgm:cxn modelId="{A1D2530A-A3C9-4D22-B89D-66DE91A209A1}" type="presParOf" srcId="{9B81C300-710D-485C-8B47-BD0D45A7075D}" destId="{2F46DFA4-C09C-4F1C-A23F-E7D652D21BBA}" srcOrd="4" destOrd="0" presId="urn:microsoft.com/office/officeart/2005/8/layout/matrix1"/>
    <dgm:cxn modelId="{5FFA541E-F81D-4E73-8EA0-6216A6021001}" type="presParOf" srcId="{9B81C300-710D-485C-8B47-BD0D45A7075D}" destId="{B921C6A7-5BB7-4BF2-B60A-E0F6E46D9268}" srcOrd="5" destOrd="0" presId="urn:microsoft.com/office/officeart/2005/8/layout/matrix1"/>
    <dgm:cxn modelId="{2914226B-4740-44E6-9F62-AD47DD69627D}" type="presParOf" srcId="{9B81C300-710D-485C-8B47-BD0D45A7075D}" destId="{D955A4C3-949E-4E08-B1B7-A2597B5CC68A}" srcOrd="6" destOrd="0" presId="urn:microsoft.com/office/officeart/2005/8/layout/matrix1"/>
    <dgm:cxn modelId="{A7E00D39-6DCB-46FF-BBE1-1892EB681D8B}" type="presParOf" srcId="{9B81C300-710D-485C-8B47-BD0D45A7075D}" destId="{BA95CC3D-0399-4AF9-A83A-E62CE2643507}" srcOrd="7" destOrd="0" presId="urn:microsoft.com/office/officeart/2005/8/layout/matrix1"/>
    <dgm:cxn modelId="{E64D6FF4-C233-460D-972D-5E2F9ADF3B31}" type="presParOf" srcId="{DD8DC7F3-0934-435C-92F5-33BA996DC03C}" destId="{2CAE9F3E-8A86-483F-9BED-1542064B79A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D577-90A6-4F6C-BFDA-94EEEF943B94}">
      <dsp:nvSpPr>
        <dsp:cNvPr id="0" name=""/>
        <dsp:cNvSpPr/>
      </dsp:nvSpPr>
      <dsp:spPr>
        <a:xfrm rot="16200000">
          <a:off x="789384" y="-789384"/>
          <a:ext cx="2040731" cy="36195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Doctor</a:t>
          </a:r>
        </a:p>
      </dsp:txBody>
      <dsp:txXfrm rot="5400000">
        <a:off x="-1" y="1"/>
        <a:ext cx="3619500" cy="1530548"/>
      </dsp:txXfrm>
    </dsp:sp>
    <dsp:sp modelId="{062410ED-0A61-41E8-A7FE-97810FF8298F}">
      <dsp:nvSpPr>
        <dsp:cNvPr id="0" name=""/>
        <dsp:cNvSpPr/>
      </dsp:nvSpPr>
      <dsp:spPr>
        <a:xfrm>
          <a:off x="3619500" y="0"/>
          <a:ext cx="3619500" cy="204073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Nurse</a:t>
          </a:r>
        </a:p>
      </dsp:txBody>
      <dsp:txXfrm>
        <a:off x="3619500" y="0"/>
        <a:ext cx="3619500" cy="1530548"/>
      </dsp:txXfrm>
    </dsp:sp>
    <dsp:sp modelId="{2F46DFA4-C09C-4F1C-A23F-E7D652D21BBA}">
      <dsp:nvSpPr>
        <dsp:cNvPr id="0" name=""/>
        <dsp:cNvSpPr/>
      </dsp:nvSpPr>
      <dsp:spPr>
        <a:xfrm rot="10800000">
          <a:off x="0" y="2040731"/>
          <a:ext cx="3619500" cy="2040731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ASHA in the community</a:t>
          </a:r>
        </a:p>
      </dsp:txBody>
      <dsp:txXfrm rot="10800000">
        <a:off x="0" y="2550913"/>
        <a:ext cx="3619500" cy="1530548"/>
      </dsp:txXfrm>
    </dsp:sp>
    <dsp:sp modelId="{D955A4C3-949E-4E08-B1B7-A2597B5CC68A}">
      <dsp:nvSpPr>
        <dsp:cNvPr id="0" name=""/>
        <dsp:cNvSpPr/>
      </dsp:nvSpPr>
      <dsp:spPr>
        <a:xfrm rot="5400000">
          <a:off x="4408884" y="1242040"/>
          <a:ext cx="2040731" cy="36195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Baby’s family</a:t>
          </a:r>
        </a:p>
      </dsp:txBody>
      <dsp:txXfrm rot="-5400000">
        <a:off x="3619499" y="2541608"/>
        <a:ext cx="3619500" cy="1530548"/>
      </dsp:txXfrm>
    </dsp:sp>
    <dsp:sp modelId="{2CAE9F3E-8A86-483F-9BED-1542064B79A0}">
      <dsp:nvSpPr>
        <dsp:cNvPr id="0" name=""/>
        <dsp:cNvSpPr/>
      </dsp:nvSpPr>
      <dsp:spPr>
        <a:xfrm>
          <a:off x="2533650" y="1481693"/>
          <a:ext cx="2171700" cy="1020365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Counselor</a:t>
          </a:r>
        </a:p>
      </dsp:txBody>
      <dsp:txXfrm>
        <a:off x="2583460" y="1531503"/>
        <a:ext cx="2072080" cy="920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038C5-4060-4CB2-8BE4-5FAD2DB1AD37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9AF5-98B3-4E4E-AB39-1FF6DB04E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1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FF9E37-C347-442D-80A3-5C5CBC683534}" type="datetime1">
              <a:rPr lang="en-US" smtClean="0"/>
              <a:t>12/7/2019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EEEB-821F-47B1-B71A-66EF699D87F7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E6423-1944-488C-B82A-D49F196209E2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CC2C-C703-4D25-A8EE-A4D63B689C9C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99B19-2FEF-4BEA-8DBA-D4EB63621004}" type="datetime1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68CFA-B308-4A6A-83C3-4A5D06CC22D6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07F8-27DF-4803-B384-7EBDD4FCF3D1}" type="datetime1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C0866-297C-4C88-9486-1B4EEA168BA9}" type="datetime1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9FA1-7054-43D6-9CD9-5635AF874FAC}" type="datetime1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EB4E34F-FA0D-48B3-8D7B-FEB01B429F60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26A26E-7C28-4B11-8888-3EFD5D216163}" type="datetime1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B5A32A0-95DB-48FD-9030-02A27DDD0359}" type="datetime1">
              <a:rPr lang="en-US" smtClean="0"/>
              <a:t>12/7/2019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F96081-7A58-4EDF-92C8-C38928991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Danger Signs in a        new-born baby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Fever!!</a:t>
            </a:r>
          </a:p>
        </p:txBody>
      </p:sp>
      <p:pic>
        <p:nvPicPr>
          <p:cNvPr id="4" name="Picture 3" descr="unwell-bby-1_wi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352800"/>
            <a:ext cx="5562600" cy="3013075"/>
          </a:xfrm>
          <a:prstGeom prst="rect">
            <a:avLst/>
          </a:prstGeom>
        </p:spPr>
      </p:pic>
      <p:pic>
        <p:nvPicPr>
          <p:cNvPr id="5" name="Content Placeholder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03" y="1822936"/>
            <a:ext cx="2743200" cy="301239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1827183"/>
            <a:ext cx="4724400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it indicate?</a:t>
            </a:r>
          </a:p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Baby may have life-threatening infection</a:t>
            </a:r>
            <a:endParaRPr lang="en-US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01456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ying-baby-carto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199" y="0"/>
            <a:ext cx="1749469" cy="209674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6.Excessive crying</a:t>
            </a:r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3"/>
          <a:srcRect l="34167" r="34166" b="12593"/>
          <a:stretch>
            <a:fillRect/>
          </a:stretch>
        </p:blipFill>
        <p:spPr>
          <a:xfrm>
            <a:off x="990600" y="1295401"/>
            <a:ext cx="2819400" cy="4377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7" r="27397"/>
          <a:stretch/>
        </p:blipFill>
        <p:spPr>
          <a:xfrm>
            <a:off x="4150309" y="1612218"/>
            <a:ext cx="2824580" cy="37414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21842" y="5790287"/>
            <a:ext cx="4724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&gt;3 hours per day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7. Poor feeding/does not eat</a:t>
            </a:r>
          </a:p>
        </p:txBody>
      </p:sp>
      <p:pic>
        <p:nvPicPr>
          <p:cNvPr id="5" name="Picture 4" descr="e949f7d3c180dc2ab556c2893033c2cc.jpg"/>
          <p:cNvPicPr>
            <a:picLocks noChangeAspect="1"/>
          </p:cNvPicPr>
          <p:nvPr/>
        </p:nvPicPr>
        <p:blipFill rotWithShape="1">
          <a:blip r:embed="rId2"/>
          <a:srcRect l="24266"/>
          <a:stretch/>
        </p:blipFill>
        <p:spPr>
          <a:xfrm>
            <a:off x="4343400" y="1229250"/>
            <a:ext cx="4443608" cy="4183821"/>
          </a:xfrm>
          <a:prstGeom prst="rect">
            <a:avLst/>
          </a:prstGeom>
        </p:spPr>
      </p:pic>
      <p:pic>
        <p:nvPicPr>
          <p:cNvPr id="7" name="Picture 6" descr="cross_out_clip_a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508" y="4267200"/>
            <a:ext cx="2247900" cy="22479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14550"/>
            <a:ext cx="336022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3054" y="5967573"/>
            <a:ext cx="4724400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it indicate?</a:t>
            </a:r>
          </a:p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Baby may have life-threatening infection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 8. Excessive sleepiness/Lethargy/poor cry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7272" y="6464215"/>
            <a:ext cx="365760" cy="365125"/>
          </a:xfrm>
        </p:spPr>
        <p:txBody>
          <a:bodyPr/>
          <a:lstStyle/>
          <a:p>
            <a:fld id="{25F96081-7A58-4EDF-92C8-C3892899185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1756508"/>
            <a:ext cx="2362200" cy="3352800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98971"/>
            <a:ext cx="2133600" cy="331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3054" y="5967573"/>
            <a:ext cx="4724400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it indicate?</a:t>
            </a:r>
          </a:p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Baby may have life-threatening infection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1120427" y="5065131"/>
            <a:ext cx="3245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Normal, active baby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4023" y="5109308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Lethargic baby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/>
              <a:t>Pus in eyes</a:t>
            </a:r>
          </a:p>
          <a:p>
            <a:pPr indent="-255905"/>
            <a:r>
              <a:rPr lang="en-US"/>
              <a:t>Pus on skin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Pus on belly button</a:t>
            </a:r>
            <a:endParaRPr lang="en-US">
              <a:cs typeface="Lucida Sans Unicod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9.Skin/Eyes infection</a:t>
            </a:r>
          </a:p>
        </p:txBody>
      </p:sp>
      <p:pic>
        <p:nvPicPr>
          <p:cNvPr id="8" name="Picture 7" descr="neona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86200"/>
            <a:ext cx="3311005" cy="2209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5" r="7722"/>
          <a:stretch/>
        </p:blipFill>
        <p:spPr bwMode="auto">
          <a:xfrm>
            <a:off x="4114800" y="3657600"/>
            <a:ext cx="3645546" cy="277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b1896b064fbb8a4bb60781bd93b20f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017" y="1130863"/>
            <a:ext cx="2550383" cy="29077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10. Hands and legs become limp or stiff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1" y="1547246"/>
            <a:ext cx="2438400" cy="2365545"/>
          </a:xfrm>
        </p:spPr>
      </p:pic>
      <p:pic>
        <p:nvPicPr>
          <p:cNvPr id="5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7246"/>
            <a:ext cx="2590800" cy="236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1015" y="4038867"/>
            <a:ext cx="1722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Normal</a:t>
            </a:r>
            <a:endParaRPr lang="en-US" b="1"/>
          </a:p>
        </p:txBody>
      </p:sp>
      <p:sp>
        <p:nvSpPr>
          <p:cNvPr id="7" name="Rectangle 6"/>
          <p:cNvSpPr/>
          <p:nvPr/>
        </p:nvSpPr>
        <p:spPr>
          <a:xfrm>
            <a:off x="3685149" y="4019634"/>
            <a:ext cx="1164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Limp</a:t>
            </a:r>
            <a:endParaRPr lang="en-US" b="1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494" y="1547247"/>
            <a:ext cx="2899306" cy="23655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77000" y="4019634"/>
            <a:ext cx="979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Stiff</a:t>
            </a:r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209800" y="5257800"/>
            <a:ext cx="4724400" cy="8002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it indicate?</a:t>
            </a:r>
          </a:p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Baby may have life-threatening infection</a:t>
            </a:r>
          </a:p>
        </p:txBody>
      </p:sp>
    </p:spTree>
    <p:extLst>
      <p:ext uri="{BB962C8B-B14F-4D97-AF65-F5344CB8AC3E}">
        <p14:creationId xmlns:p14="http://schemas.microsoft.com/office/powerpoint/2010/main" val="215932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11. Jaundice beyond 14 days of life for term and 21 days for preterm babies</a:t>
            </a:r>
          </a:p>
        </p:txBody>
      </p:sp>
      <p:sp>
        <p:nvSpPr>
          <p:cNvPr id="6" name="AutoShape 4" descr="Image result for jaundice in newborn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jaundice in newbor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744059"/>
            <a:ext cx="40005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1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/>
              <a:t>When baby in SNCU becomes stable</a:t>
            </a:r>
          </a:p>
          <a:p>
            <a:pPr indent="-255905"/>
            <a:r>
              <a:rPr lang="en-US"/>
              <a:t>On the day or day before discharge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So when the family goes home, they are equipped with this information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Give out link card and KMC brochure at                                                      discharge</a:t>
            </a:r>
            <a:endParaRPr lang="en-US">
              <a:cs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When to counsel regarding danger signs?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7" y="3733800"/>
            <a:ext cx="5372100" cy="321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81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/>
              <a:t>Mother of baby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Find out who will be the person providing support to the mother:</a:t>
            </a:r>
            <a:endParaRPr lang="en-US">
              <a:cs typeface="Lucida Sans Unicode"/>
            </a:endParaRPr>
          </a:p>
          <a:p>
            <a:pPr marL="109220" indent="0">
              <a:buNone/>
            </a:pPr>
            <a:r>
              <a:rPr lang="en-US"/>
              <a:t>Mother’s mother/ mother-in-law/ sister etc.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Involve baby’s father and encourage him to support his wife in caring for the newborn</a:t>
            </a:r>
            <a:endParaRPr lang="en-US">
              <a:cs typeface="Lucida Sans Unicode"/>
            </a:endParaRPr>
          </a:p>
          <a:p>
            <a:pPr marL="109220" indent="0">
              <a:buNone/>
            </a:pPr>
            <a:endParaRPr lang="en-US">
              <a:cs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Whom to counsel?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78" y="4147111"/>
            <a:ext cx="60198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2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743866"/>
              </p:ext>
            </p:extLst>
          </p:nvPr>
        </p:nvGraphicFramePr>
        <p:xfrm>
          <a:off x="838200" y="1872060"/>
          <a:ext cx="7239000" cy="4081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Collaboration with the healthcare team</a:t>
            </a:r>
          </a:p>
        </p:txBody>
      </p:sp>
    </p:spTree>
    <p:extLst>
      <p:ext uri="{BB962C8B-B14F-4D97-AF65-F5344CB8AC3E}">
        <p14:creationId xmlns:p14="http://schemas.microsoft.com/office/powerpoint/2010/main" val="217754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109220" indent="0">
              <a:buNone/>
            </a:pPr>
            <a:r>
              <a:rPr lang="en-US"/>
              <a:t>To be able to answer the following questions</a:t>
            </a:r>
          </a:p>
          <a:p>
            <a:pPr indent="-255905"/>
            <a:r>
              <a:rPr lang="en-US"/>
              <a:t>What are danger signs? 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Why should one counsel about danger signs?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When should one counsel about danger signs?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How to collaborate with doctors and nurses to counsel about danger signs?</a:t>
            </a:r>
            <a:endParaRPr lang="en-US">
              <a:cs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 for the session</a:t>
            </a:r>
          </a:p>
        </p:txBody>
      </p:sp>
    </p:spTree>
    <p:extLst>
      <p:ext uri="{BB962C8B-B14F-4D97-AF65-F5344CB8AC3E}">
        <p14:creationId xmlns:p14="http://schemas.microsoft.com/office/powerpoint/2010/main" val="26220479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/>
              <a:t>Attend rounds with doctors/nurses</a:t>
            </a:r>
          </a:p>
          <a:p>
            <a:pPr indent="-255905"/>
            <a:r>
              <a:rPr lang="en-US"/>
              <a:t>Note babies for discharge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Ask doctor if any special messages have to be conveyed to the family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Bridge the communication gap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Inform doctor and nurse when you follow-up with discharged babies over phone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Have a list of all ASHAs and contact them regarding baby's discharge</a:t>
            </a:r>
            <a:endParaRPr lang="en-US">
              <a:cs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collaborate?</a:t>
            </a:r>
          </a:p>
        </p:txBody>
      </p:sp>
    </p:spTree>
    <p:extLst>
      <p:ext uri="{BB962C8B-B14F-4D97-AF65-F5344CB8AC3E}">
        <p14:creationId xmlns:p14="http://schemas.microsoft.com/office/powerpoint/2010/main" val="3319646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62500" lnSpcReduction="20000"/>
          </a:bodyPr>
          <a:lstStyle/>
          <a:p>
            <a:pPr indent="-255905"/>
            <a:endParaRPr lang="en-US">
              <a:cs typeface="Lucida Sans Unicode"/>
            </a:endParaRPr>
          </a:p>
          <a:p>
            <a:pPr indent="-255905"/>
            <a:r>
              <a:rPr lang="en-US"/>
              <a:t> 1) Babyboy born in </a:t>
            </a:r>
            <a:r>
              <a:rPr lang="en-US" err="1"/>
              <a:t>Koppal</a:t>
            </a:r>
            <a:r>
              <a:rPr lang="en-US"/>
              <a:t> District hospital. Birthweight 2750 </a:t>
            </a:r>
            <a:r>
              <a:rPr lang="en-US" err="1"/>
              <a:t>gms</a:t>
            </a:r>
            <a:r>
              <a:rPr lang="en-US"/>
              <a:t>. Was admitted in SNCU because mother had fever just before delivery. Baby got the infection from the mother. After 7 days of treatment on antibiotics in the SNCU, baby is getting discharged tomorrow. Mother has also recovered from her illness and has now directly started breast feeding the baby since 3 days. Before that, the baby was given expressed breast milk.</a:t>
            </a:r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indent="-255905"/>
            <a:r>
              <a:rPr lang="en-US"/>
              <a:t>Enact the discharge counselling you will provide to this mother/baby.</a:t>
            </a:r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indent="-255905"/>
            <a:r>
              <a:rPr lang="en-US"/>
              <a:t>Tips: Use the steps of ALPAC</a:t>
            </a:r>
            <a:endParaRPr lang="en-US">
              <a:cs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Case scenario</a:t>
            </a:r>
          </a:p>
        </p:txBody>
      </p:sp>
    </p:spTree>
    <p:extLst>
      <p:ext uri="{BB962C8B-B14F-4D97-AF65-F5344CB8AC3E}">
        <p14:creationId xmlns:p14="http://schemas.microsoft.com/office/powerpoint/2010/main" val="2222573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 lnSpcReduction="20000"/>
          </a:bodyPr>
          <a:lstStyle/>
          <a:p>
            <a:pPr marL="109220" indent="0">
              <a:buNone/>
            </a:pPr>
            <a:r>
              <a:rPr lang="en-US"/>
              <a:t>2) Baby girl born in </a:t>
            </a:r>
            <a:r>
              <a:rPr lang="en-US" err="1"/>
              <a:t>Muslapur</a:t>
            </a:r>
            <a:r>
              <a:rPr lang="en-US"/>
              <a:t> PHC. Birthweight is 1950 </a:t>
            </a:r>
            <a:r>
              <a:rPr lang="en-US" err="1"/>
              <a:t>gms</a:t>
            </a:r>
            <a:r>
              <a:rPr lang="en-US"/>
              <a:t>. Doctor has told that the baby's examination is normal. Mother and baby are due for discharge tomorrow (three days after birth).</a:t>
            </a:r>
            <a:endParaRPr lang="en-US">
              <a:cs typeface="Lucida Sans Unicode"/>
            </a:endParaRPr>
          </a:p>
          <a:p>
            <a:pPr marL="109220" indent="0">
              <a:buNone/>
            </a:pPr>
            <a:endParaRPr lang="en-US">
              <a:cs typeface="Lucida Sans Unicode"/>
            </a:endParaRPr>
          </a:p>
          <a:p>
            <a:pPr indent="-255905"/>
            <a:r>
              <a:rPr lang="en-US"/>
              <a:t>Enact the discharge counselling you will provide to this baby/mother.</a:t>
            </a:r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marL="109220" indent="0">
              <a:buNone/>
            </a:pPr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indent="-255905"/>
            <a:r>
              <a:rPr lang="en-US"/>
              <a:t>Tips: Use the steps of ALPAC</a:t>
            </a:r>
            <a:endParaRPr lang="en-US">
              <a:cs typeface="Lucida Sans Unicode"/>
            </a:endParaRPr>
          </a:p>
          <a:p>
            <a:pPr marL="109220" indent="0">
              <a:buNone/>
            </a:pPr>
            <a:r>
              <a:rPr lang="en-US"/>
              <a:t> </a:t>
            </a:r>
            <a:endParaRPr lang="en-US">
              <a:cs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scenario</a:t>
            </a:r>
          </a:p>
        </p:txBody>
      </p:sp>
    </p:spTree>
    <p:extLst>
      <p:ext uri="{BB962C8B-B14F-4D97-AF65-F5344CB8AC3E}">
        <p14:creationId xmlns:p14="http://schemas.microsoft.com/office/powerpoint/2010/main" val="127993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List of danger signs</a:t>
            </a:r>
          </a:p>
          <a:p>
            <a:r>
              <a:rPr lang="en-US"/>
              <a:t>Key points to counsel  baby’s family at discharge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725393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 lnSpcReduction="10000"/>
          </a:bodyPr>
          <a:lstStyle/>
          <a:p>
            <a:pPr marL="623570" indent="-514350">
              <a:buAutoNum type="arabicPeriod"/>
            </a:pPr>
            <a:r>
              <a:rPr lang="en-US"/>
              <a:t>Chest indrawing/grunting/fast breathing</a:t>
            </a:r>
          </a:p>
          <a:p>
            <a:pPr marL="623570" indent="-514350">
              <a:buAutoNum type="arabicPeriod"/>
            </a:pPr>
            <a:r>
              <a:rPr lang="en-US"/>
              <a:t>Bluish dis-coloration of lips and face</a:t>
            </a: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r>
              <a:rPr lang="en-US"/>
              <a:t>Seizures</a:t>
            </a: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r>
              <a:rPr lang="en-US"/>
              <a:t>Cold to touch/ fever</a:t>
            </a: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r>
              <a:rPr lang="en-US"/>
              <a:t>Excessive crying</a:t>
            </a: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r>
              <a:rPr lang="en-US"/>
              <a:t>Poor feeding/not eating</a:t>
            </a: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r>
              <a:rPr lang="en-US"/>
              <a:t>Lethargy</a:t>
            </a: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r>
              <a:rPr lang="en-US"/>
              <a:t>Hands and legs limp/stiff</a:t>
            </a: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r>
              <a:rPr lang="en-US"/>
              <a:t>Jaundice persisting for more than 14 days ( term) or 21 days (pre-term)</a:t>
            </a: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endParaRPr lang="en-US">
              <a:cs typeface="Lucida Sans Unicode"/>
            </a:endParaRPr>
          </a:p>
          <a:p>
            <a:pPr marL="623570" indent="-514350">
              <a:buAutoNum type="arabicPeriod"/>
            </a:pPr>
            <a:endParaRPr lang="en-US">
              <a:cs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507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/>
              <a:t>Indicators that baby is sick</a:t>
            </a:r>
          </a:p>
          <a:p>
            <a:pPr indent="-255905"/>
            <a:r>
              <a:rPr lang="en-US"/>
              <a:t>Indicators that baby requires immediate help/attention by trained health personnel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Baby may require hospitalization or special care</a:t>
            </a:r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marL="109220" indent="0">
              <a:buNone/>
            </a:pPr>
            <a:endParaRPr lang="en-US">
              <a:cs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danger signs?</a:t>
            </a:r>
          </a:p>
        </p:txBody>
      </p:sp>
      <p:pic>
        <p:nvPicPr>
          <p:cNvPr id="1028" name="Picture 4" descr="Image result for Danger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286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qual to 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922542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3739979"/>
            <a:ext cx="2514600" cy="285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4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indent="-255905"/>
            <a:r>
              <a:rPr lang="en-US"/>
              <a:t>All newborn babies are at risk of becoming sick</a:t>
            </a:r>
          </a:p>
          <a:p>
            <a:pPr indent="-255905"/>
            <a:r>
              <a:rPr lang="en-US"/>
              <a:t>Low birth weight babies are more at risk of becoming sick</a:t>
            </a:r>
            <a:endParaRPr lang="en-US">
              <a:cs typeface="Lucida Sans Unicode"/>
            </a:endParaRPr>
          </a:p>
          <a:p>
            <a:pPr indent="-255905"/>
            <a:r>
              <a:rPr lang="en-US"/>
              <a:t>If mother is told about </a:t>
            </a:r>
            <a:endParaRPr lang="en-US">
              <a:cs typeface="Lucida Sans Unicode"/>
            </a:endParaRPr>
          </a:p>
          <a:p>
            <a:pPr marL="109220" indent="0">
              <a:buNone/>
            </a:pPr>
            <a:r>
              <a:rPr lang="en-US"/>
              <a:t>danger signs,</a:t>
            </a:r>
            <a:endParaRPr lang="en-US">
              <a:cs typeface="Lucida Sans Unicode"/>
            </a:endParaRPr>
          </a:p>
          <a:p>
            <a:pPr marL="109220" indent="0">
              <a:buNone/>
            </a:pPr>
            <a:r>
              <a:rPr lang="en-US"/>
              <a:t>she can identify them</a:t>
            </a:r>
            <a:endParaRPr lang="en-US">
              <a:cs typeface="Lucida Sans Unicode"/>
            </a:endParaRPr>
          </a:p>
          <a:p>
            <a:pPr marL="109220" indent="0">
              <a:buNone/>
            </a:pPr>
            <a:r>
              <a:rPr lang="en-US"/>
              <a:t>and act</a:t>
            </a:r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  <a:p>
            <a:pPr indent="-255905"/>
            <a:endParaRPr lang="en-US">
              <a:cs typeface="Lucida Sans Unicode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Why should one counsel about danger signs?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18292"/>
            <a:ext cx="3421812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4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6000" b="1"/>
              <a:t>Which are the Danger signs??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1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1.Chest indrawing, Increased respiratory rate, Grunting, </a:t>
            </a:r>
          </a:p>
        </p:txBody>
      </p:sp>
      <p:pic>
        <p:nvPicPr>
          <p:cNvPr id="6" name="Picture 5" descr="597a47c47292b1f7b516b4b5617291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1"/>
            <a:ext cx="3352799" cy="2514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78" y="1752601"/>
            <a:ext cx="3572022" cy="241715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19178" y="4745951"/>
            <a:ext cx="4724400" cy="20928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it indicate?</a:t>
            </a:r>
          </a:p>
          <a:p>
            <a:endParaRPr lang="en-US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Life-threatening infection of lungs</a:t>
            </a:r>
          </a:p>
          <a:p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80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2.Bluish discoloration of face, lips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9178" y="4745951"/>
            <a:ext cx="47244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it indicate?</a:t>
            </a:r>
          </a:p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Baby may have a heart problem</a:t>
            </a:r>
          </a:p>
        </p:txBody>
      </p:sp>
      <p:pic>
        <p:nvPicPr>
          <p:cNvPr id="7" name="Content Placeholder 3" descr="c2623287a2c4136204dcaae95827f8bc.jpg"/>
          <p:cNvPicPr>
            <a:picLocks noChangeAspect="1"/>
          </p:cNvPicPr>
          <p:nvPr/>
        </p:nvPicPr>
        <p:blipFill rotWithShape="1">
          <a:blip r:embed="rId2"/>
          <a:srcRect l="41217" t="15546" b="15260"/>
          <a:stretch/>
        </p:blipFill>
        <p:spPr>
          <a:xfrm>
            <a:off x="5574324" y="1323676"/>
            <a:ext cx="3432625" cy="2748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thequint%2F2016-04%2Ffaa48f80-16bd-4130-98eb-5d08237685bc%2Fbaby-hi.jpg"/>
          <p:cNvPicPr>
            <a:picLocks noChangeAspect="1"/>
          </p:cNvPicPr>
          <p:nvPr/>
        </p:nvPicPr>
        <p:blipFill>
          <a:blip r:embed="rId3"/>
          <a:srcRect l="36667" t="13333"/>
          <a:stretch>
            <a:fillRect/>
          </a:stretch>
        </p:blipFill>
        <p:spPr>
          <a:xfrm>
            <a:off x="11723" y="1853538"/>
            <a:ext cx="3459499" cy="2413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41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199" y="1600200"/>
            <a:ext cx="4191314" cy="31394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Seizures</a:t>
            </a:r>
          </a:p>
        </p:txBody>
      </p:sp>
      <p:pic>
        <p:nvPicPr>
          <p:cNvPr id="5" name="Picture 4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138" y="3200400"/>
            <a:ext cx="4109930" cy="3078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2" b="5675"/>
          <a:stretch/>
        </p:blipFill>
        <p:spPr>
          <a:xfrm>
            <a:off x="6338170" y="0"/>
            <a:ext cx="2805830" cy="30187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087" y="5534561"/>
            <a:ext cx="474953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it indicate?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Baby may have low a sugar level</a:t>
            </a:r>
            <a:endParaRPr lang="en-US" sz="200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Lucida Sans Unicode"/>
            </a:endParaRP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Baby may have blood in brain</a:t>
            </a:r>
          </a:p>
          <a:p>
            <a:pPr algn="ctr"/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Baby may have brain infection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5857875" cy="300910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4.Hypothermia/Cold to touch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96081-7A58-4EDF-92C8-C3892899185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19178" y="4745951"/>
            <a:ext cx="4724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it indicate?</a:t>
            </a:r>
          </a:p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Baby may have lost heat</a:t>
            </a:r>
          </a:p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Baby may have life-threatening infection</a:t>
            </a:r>
            <a:endParaRPr lang="en-US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757870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Application>Microsoft Office PowerPoint</Application>
  <PresentationFormat>On-screen Show (4:3)</PresentationFormat>
  <Slides>24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Danger Signs in a        new-born baby</vt:lpstr>
      <vt:lpstr>Objectives for the session</vt:lpstr>
      <vt:lpstr>What are danger signs?</vt:lpstr>
      <vt:lpstr>Why should one counsel about danger signs?</vt:lpstr>
      <vt:lpstr>PowerPoint Presentation</vt:lpstr>
      <vt:lpstr>1.Chest indrawing, Increased respiratory rate, Grunting, </vt:lpstr>
      <vt:lpstr>2.Bluish discoloration of face, lips</vt:lpstr>
      <vt:lpstr>3. Seizures</vt:lpstr>
      <vt:lpstr>4.Hypothermia/Cold to touch</vt:lpstr>
      <vt:lpstr>5. Fever!!</vt:lpstr>
      <vt:lpstr>6.Excessive crying</vt:lpstr>
      <vt:lpstr>7. Poor feeding/does not eat</vt:lpstr>
      <vt:lpstr> 8. Excessive sleepiness/Lethargy/poor cry</vt:lpstr>
      <vt:lpstr>9.Skin/Eyes infection</vt:lpstr>
      <vt:lpstr>10. Hands and legs become limp or stiff</vt:lpstr>
      <vt:lpstr>11. Jaundice beyond 14 days of life for term and 21 days for preterm babies</vt:lpstr>
      <vt:lpstr>When to counsel regarding danger signs?</vt:lpstr>
      <vt:lpstr>Whom to counsel?</vt:lpstr>
      <vt:lpstr>Collaboration with the healthcare team</vt:lpstr>
      <vt:lpstr>How to collaborate?</vt:lpstr>
      <vt:lpstr>Case scenario</vt:lpstr>
      <vt:lpstr>Case scenario</vt:lpstr>
      <vt:lpstr>Handout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Danger Signs in a neonate</dc:title>
  <dc:creator>suman.rpn</dc:creator>
  <cp:revision>1</cp:revision>
  <dcterms:created xsi:type="dcterms:W3CDTF">2017-01-03T12:53:53Z</dcterms:created>
  <dcterms:modified xsi:type="dcterms:W3CDTF">2019-12-07T15:25:14Z</dcterms:modified>
</cp:coreProperties>
</file>