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9" r:id="rId5"/>
    <p:sldId id="268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8" r:id="rId23"/>
    <p:sldId id="287" r:id="rId24"/>
    <p:sldId id="286" r:id="rId25"/>
    <p:sldId id="289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2000" y="278999"/>
            <a:ext cx="8640000" cy="1080000"/>
          </a:xfrm>
          <a:prstGeom prst="rect">
            <a:avLst/>
          </a:prstGeom>
          <a:solidFill>
            <a:srgbClr val="FEF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2000" y="279000"/>
            <a:ext cx="8640000" cy="6300000"/>
          </a:xfrm>
          <a:prstGeom prst="rect">
            <a:avLst/>
          </a:prstGeom>
          <a:noFill/>
          <a:ln w="1270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</p:spTree>
    <p:extLst>
      <p:ext uri="{BB962C8B-B14F-4D97-AF65-F5344CB8AC3E}">
        <p14:creationId xmlns:p14="http://schemas.microsoft.com/office/powerpoint/2010/main" val="168274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6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1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2000" y="278999"/>
            <a:ext cx="8640000" cy="1080000"/>
          </a:xfrm>
          <a:prstGeom prst="rect">
            <a:avLst/>
          </a:prstGeom>
          <a:solidFill>
            <a:srgbClr val="FEF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52000" y="279000"/>
            <a:ext cx="8640000" cy="6300000"/>
          </a:xfrm>
          <a:prstGeom prst="rect">
            <a:avLst/>
          </a:prstGeom>
          <a:noFill/>
          <a:ln w="1270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52000" y="1085326"/>
            <a:ext cx="8640000" cy="281981"/>
            <a:chOff x="252000" y="1085326"/>
            <a:chExt cx="5540633" cy="285408"/>
          </a:xfrm>
        </p:grpSpPr>
        <p:sp>
          <p:nvSpPr>
            <p:cNvPr id="4" name="Rectangle 3"/>
            <p:cNvSpPr/>
            <p:nvPr userDrawn="1"/>
          </p:nvSpPr>
          <p:spPr>
            <a:xfrm>
              <a:off x="252000" y="1097453"/>
              <a:ext cx="5540633" cy="273281"/>
            </a:xfrm>
            <a:prstGeom prst="rect">
              <a:avLst/>
            </a:prstGeom>
            <a:solidFill>
              <a:srgbClr val="2F4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252000" y="1085326"/>
              <a:ext cx="27378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09C"/>
                  </a:solidFill>
                  <a:latin typeface="Myriad Pro Light" panose="020B0603030403020204" pitchFamily="34" charset="0"/>
                </a:rPr>
                <a:t>REQUIREMENTS</a:t>
              </a: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022199" y="1085326"/>
              <a:ext cx="27378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09C"/>
                  </a:solidFill>
                  <a:latin typeface="Myriad Pro Light" panose="020B0603030403020204" pitchFamily="34" charset="0"/>
                </a:rPr>
                <a:t>BENEFITS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68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2000" y="279000"/>
            <a:ext cx="8640000" cy="6300000"/>
          </a:xfrm>
          <a:prstGeom prst="rect">
            <a:avLst/>
          </a:prstGeom>
          <a:noFill/>
          <a:ln w="127000"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</p:spTree>
    <p:extLst>
      <p:ext uri="{BB962C8B-B14F-4D97-AF65-F5344CB8AC3E}">
        <p14:creationId xmlns:p14="http://schemas.microsoft.com/office/powerpoint/2010/main" val="83414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6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DF6101-1760-4C2B-B51B-5E906345C8F4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6090E5-8066-4E4B-8D98-0124A6DE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4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7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4461" r="2510" b="26695"/>
          <a:stretch/>
        </p:blipFill>
        <p:spPr>
          <a:xfrm>
            <a:off x="0" y="1037028"/>
            <a:ext cx="9144000" cy="4798164"/>
          </a:xfrm>
          <a:prstGeom prst="rect">
            <a:avLst/>
          </a:prstGeom>
          <a:ln w="762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  <p:sp>
        <p:nvSpPr>
          <p:cNvPr id="19" name="Rectangle 18"/>
          <p:cNvSpPr/>
          <p:nvPr/>
        </p:nvSpPr>
        <p:spPr>
          <a:xfrm>
            <a:off x="0" y="5774273"/>
            <a:ext cx="9144000" cy="1080000"/>
          </a:xfrm>
          <a:prstGeom prst="rect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riad Pro Light" panose="020B0603030403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84" y="6619754"/>
            <a:ext cx="9121516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" dirty="0">
                <a:solidFill>
                  <a:schemeClr val="bg1"/>
                </a:solidFill>
                <a:latin typeface="Myriad Pro Light" panose="020B0603030403020204" pitchFamily="34" charset="0"/>
              </a:rPr>
              <a:t>Prototype – R9 – 26 Oct 2018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6861" y="5896173"/>
            <a:ext cx="824063" cy="873909"/>
            <a:chOff x="1075919" y="8702708"/>
            <a:chExt cx="621187" cy="658762"/>
          </a:xfrm>
        </p:grpSpPr>
        <p:sp>
          <p:nvSpPr>
            <p:cNvPr id="10" name="Oval 9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409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TIGRAY REGIONAL HEALTH BUREAU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133412" y="5918661"/>
            <a:ext cx="758588" cy="758588"/>
            <a:chOff x="10104047" y="3638722"/>
            <a:chExt cx="758588" cy="758588"/>
          </a:xfrm>
        </p:grpSpPr>
        <p:sp>
          <p:nvSpPr>
            <p:cNvPr id="13" name="Oval 12"/>
            <p:cNvSpPr/>
            <p:nvPr/>
          </p:nvSpPr>
          <p:spPr>
            <a:xfrm>
              <a:off x="10104047" y="3638722"/>
              <a:ext cx="758588" cy="758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3720" y="3682565"/>
              <a:ext cx="679242" cy="67924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7198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MEKELLE</a:t>
            </a:r>
          </a:p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UNIVERSITY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2000" y="25690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yriad Pro Light" panose="020B0603030403020204" pitchFamily="34" charset="0"/>
              </a:rPr>
              <a:t>TIGRAY KMC ROOM GUIDE</a:t>
            </a:r>
          </a:p>
        </p:txBody>
      </p:sp>
    </p:spTree>
    <p:extLst>
      <p:ext uri="{BB962C8B-B14F-4D97-AF65-F5344CB8AC3E}">
        <p14:creationId xmlns:p14="http://schemas.microsoft.com/office/powerpoint/2010/main" val="48731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8"/>
          <a:stretch/>
        </p:blipFill>
        <p:spPr>
          <a:xfrm>
            <a:off x="365961" y="1008735"/>
            <a:ext cx="8419820" cy="54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0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49220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Dedicated Dining Table (foldable if space requires)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space for mothers and family members (or other mothers) to share meals and associated rituals.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4+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Chairs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comfortable relaxing meal experience. Dining space can.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 functioning sink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easy cleaning of dining related items.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Food Storage Lockers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mothers to eat trusted and familiar food from family, also centralized food storage in the KMC space.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Small Stove(if space in HCC for kitchen or cooking area)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for preparation of coffee, tea, or cooked food.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Basic cooking equipment (if space in HCC for kitchen)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Pots,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pans, utensils, cups,.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for preparation of coffee, tea, or cooked food.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Coffee ceremony equipment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To facilitate common comfortable platform/ritual for discussion and connection with others.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Dining Area / Kitchen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206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523" r="1022" b="898"/>
          <a:stretch/>
        </p:blipFill>
        <p:spPr>
          <a:xfrm>
            <a:off x="319628" y="1630837"/>
            <a:ext cx="8501562" cy="49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72911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Consumables Stock Log: Soap, Diapers, Sanitary Pads, Alcohol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Solution,/Antiseptics,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Mothers </a:t>
                      </a:r>
                      <a:r>
                        <a:rPr lang="en-US" sz="1200" dirty="0" err="1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Pyjamas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Supports basic function of the space for the mothers &amp; nurses. Without these basic items hygiene is put at risk.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PPE for Nurses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Protects both the patient &amp;  the health care worker from potential cross contamination &amp; infection.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Functioning Dedicated Toilet &amp; Bathroom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KMC Room residents separated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from potential cross contamination from other wards &amp; visitors.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Cleaning Log for Bathroom/Toilet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cleaning frequency,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hygiene management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, &amp; is an accountability tool.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Cleaning Log for KMC Room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cleaning frequency,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hygiene management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, &amp; is an accountability tool.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Maintenance Log for Handwashing Station, Toilet, &amp; Bathroom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functioning hygiene equipment,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hygiene management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, prompts repair.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Setup for Washing Clothes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mothers, fathers or family members to keep clothes &amp; textiles that may contact baby clean.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Hygiene Support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870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1" r="2520" b="1198"/>
          <a:stretch/>
        </p:blipFill>
        <p:spPr>
          <a:xfrm>
            <a:off x="319626" y="353442"/>
            <a:ext cx="8524205" cy="62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54082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Answer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any questions mother &amp; family may have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Encourages mother &amp;  family to increase knowledge of KMC practice and KMC room services &amp; protocol.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Nurse Handwashing Between Patients &amp;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Between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Tasks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Protects babies from cross contamination &amp; infection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 KMC Room Organized, Conduct Minor Cleaning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Maintains a functional positive environment especially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when it is busy/at capacity. Supports hygiene protocol.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Control/Manage Visitors &amp;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Supporting Family Members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all people in the KMC room are considerate of the protocols (especially privacy and hygiene).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Check Stock of Necessary Consumables, Enter in Log, Tell Head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stock shortages are flagged early, and that orders/requests submission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is timely.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Check Function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of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Equipment, Enter in Log, Tell Head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malfunctioning equipment is flagged early and maintenance protocol can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be prompted.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Co-ordinate with Janitors to Maintain Cleaning Logs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KMC Room &amp; Bathroom/Toilet are kept clean. Reduces the chance of cross contamination/infection.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Nurses General Quality Care Responsibilities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2571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623" r="6074" b="13886"/>
          <a:stretch/>
        </p:blipFill>
        <p:spPr>
          <a:xfrm>
            <a:off x="311958" y="361736"/>
            <a:ext cx="8526438" cy="61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94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08422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Nurse Introduces Themselves &amp;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Ask Mother’s name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(&amp; babies name if it has one)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friendly &amp; welcoming  first encounter fro mother. Allows mother and nurse to gain trust.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Check &amp; Record Newborns Condition &amp; Vital Signs &amp; Communicate to Mother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Identifies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any problems immediately &amp; refer back to NICU. Will begin mothers knowledge of warning signs.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Dress Baby in Hat, Nappy &amp; Socks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Will keep baby warm and assist mothers knowledge of baby care.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Review Referral Notes &amp; Fill in KMC Register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a record of mother babies details and allows nurse to double check them with mother.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Formally Welcome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Mother &amp; Baby to KMC Room, Show to Bed, &amp; Introduce to Other Mothers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Helps mother feel welcome in new space, &amp;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starts relations with new KMC Room co-habitants.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Explain KMC Room Equipment &amp; Services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 to know what to expect in the KMC Room.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Explain KMC Room Visitor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&amp; Hygiene Protocol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Encourages good hygiene practice. Prepares mother and family for being corrected or asked to comply.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 Mother to Ask Questions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Reduce intimidation of new environment,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further empower mother to request/ask for help or knowledge.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Welcoming Mother &amp; Baby to KMC Room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8994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3128" r="1042" b="1745"/>
          <a:stretch/>
        </p:blipFill>
        <p:spPr>
          <a:xfrm>
            <a:off x="319326" y="352865"/>
            <a:ext cx="8507058" cy="61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5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70273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Counsel Mother, Father &amp; Supporting Family Members on KMC Practice: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Empowers the mother, father &amp; family with KMC theory and practice.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 Contact (demonstrate or ask other practicing mothers to help)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the nuances,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challenges &amp; strategies for successful skin to skin care.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Exclusive Breast Feeding &amp; Expressing Milk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the nuances,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challenges &amp; strategies for exclusive breast feeding &amp; pumping.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Danger Signs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all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to quickly identify when baby needs to return to NICU/hospital.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Family Support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importance of father and family’s role in successful KMC Care.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Infection Prevention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hygiene protocol in facility &amp; need to wash hands between tasks and baby contact, &amp; clothes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Follow Up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Readies the family for home visits to check on health of baby and quality of KMC care.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Continuation of KMC at home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Affirms how KMC practice extends to home environment and readies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the family for associated challenges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Counseling on KMC Practices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9087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000" y="567768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PHYSICAL KMC CARE REQUIREMENTS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3246" y="2278459"/>
            <a:ext cx="4304112" cy="280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Mothers Area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Nurses Station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Counseling Area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Dining Area/Kitchen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Hygiene Support</a:t>
            </a:r>
          </a:p>
        </p:txBody>
      </p:sp>
      <p:sp>
        <p:nvSpPr>
          <p:cNvPr id="6" name="Oval 5"/>
          <p:cNvSpPr/>
          <p:nvPr/>
        </p:nvSpPr>
        <p:spPr>
          <a:xfrm>
            <a:off x="1443051" y="2432437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443051" y="4620282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443051" y="4073320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1443051" y="2979398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443051" y="3526359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6224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3788" r="3391" b="2707"/>
          <a:stretch/>
        </p:blipFill>
        <p:spPr>
          <a:xfrm>
            <a:off x="306371" y="345811"/>
            <a:ext cx="8531775" cy="61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04063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Counsel Mother, Father &amp; Supporting Family Members on KMC Benefits: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Reaffirms importance of KMC practice for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babies survival.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 Need to Monitor Heartbeat &amp; Temperature, &amp; that it will be Easier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to do During Skin To Skin Care.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tabilizes babies temperature &amp; heartbeat.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 Need To Monitor Their Baby’s Breathing, &amp; that it will be Easier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to do During Skin To Skin Care.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r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eminds baby to breathe.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 that Skin to Skin Care can Avoid Some of the 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Challenges of Getting Baby to Breastfeed.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e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ncourages exclusive breastfeeding.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 Parents to use Skin to Skin as a Way to Get to Know Their Baby.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ncreases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onding opportunities/intimate exchange.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 Parents to use Skin to Skin as a Way to Easily Check on their Condition Regularly.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calms mother  &amp; baby (or father/family supporter) 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 that Skin to Skin Care 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Parents Increased Control of a Baby’s Survival. 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Skin to skin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&amp; Exclusive Breastfeeding r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educes chance of infection.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Counseling on KMC Benefits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5803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267" r="6209" b="11607"/>
          <a:stretch/>
        </p:blipFill>
        <p:spPr>
          <a:xfrm>
            <a:off x="428084" y="3623618"/>
            <a:ext cx="4040222" cy="2702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5307" r="3209" b="3156"/>
          <a:stretch/>
        </p:blipFill>
        <p:spPr>
          <a:xfrm>
            <a:off x="4713764" y="568668"/>
            <a:ext cx="4001619" cy="2782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8451" r="3017" b="3778"/>
          <a:stretch/>
        </p:blipFill>
        <p:spPr>
          <a:xfrm>
            <a:off x="4715864" y="3623618"/>
            <a:ext cx="3999520" cy="2680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1049" r="2666"/>
          <a:stretch/>
        </p:blipFill>
        <p:spPr>
          <a:xfrm>
            <a:off x="433631" y="554245"/>
            <a:ext cx="4048577" cy="28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8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72130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Check Baby’s Condition as Frequently as Possible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Identifies problems early which can help to save baby or avoid major future health issues.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Communicate Frequently with Mothers </a:t>
                      </a:r>
                      <a:endParaRPr lang="en-US" sz="1200" dirty="0"/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Offers stimulation to mother who is needing to lay/sit still for long periods of time. Encourages questions.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Communicate Baby’s Condition &amp; Weight to Mother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mother knowledgeable/updated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on baby’s condition.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Check if Mother is Content,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Supported, and Visited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Can help identify problems mother may be having, or need for additional support.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Daily Group KMC Counseling with all mothers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(including success stories)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all KMC practice, theory &amp; benefits.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Encourage Mothers to Interact/Chat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Connects mothers and encourages them  to keep each other stimulated and supported.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Document Every 6 Hours: Babies Temperature, Warning Signs, &amp; Breastfeeding Frequency on Monitoring Sheet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Keeps detailed records on all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babies conditions that can be used in data analysis and mortality analysis.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Maintain Quality Care During Mother’s Stay  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9249" y="53089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1369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4163" r="43548" b="42669"/>
          <a:stretch/>
        </p:blipFill>
        <p:spPr>
          <a:xfrm>
            <a:off x="324752" y="339386"/>
            <a:ext cx="8509290" cy="61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8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07621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Confirm Babies Stability for Transfer/Discharge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Makes sure a baby who may have sufficient weight also has other vital signs stabilized before leaving facility.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 pitchFamily="34" charset="0"/>
                        </a:rPr>
                        <a:t>Ask Mother,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 pitchFamily="34" charset="0"/>
                        </a:rPr>
                        <a:t> Father &amp; Family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 pitchFamily="34" charset="0"/>
                        </a:rPr>
                        <a:t>if they are Confident &amp; Able to Continue KMC at home.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Reaffirms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importance of KMC practice to baby’s survival.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Counsel Mother, Father &amp; Family again on KMC Practices &amp; Benefits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Reminds all on details of KMC practice, theory &amp; benefits.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Confirm Mother is Accompanied &amp;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Has Transport to get Home/to Next Facility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mother feels confident about passage home/to facility.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If Transferring Communicate with Receiving HCC/Hospital and Confirm Departure &amp; Arrival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Ensures facilities know if mother has either decided to go home against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advice or has made transfer.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Complete KMC Register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Maintains detailed records of discharges.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Ensure Mother has KMC Materials/Discharge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Kit </a:t>
                      </a: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to Take Home. Explain KMC Follow Up Expectations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ability to practice KMC in home environment.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Wish Mother Well and Say Goodbye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Positive closure to stay in  KMC room.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Discharge or Transfer Mother &amp; Baby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9249" y="53089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5761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6"/>
          </a:p>
        </p:txBody>
      </p:sp>
      <p:sp>
        <p:nvSpPr>
          <p:cNvPr id="8" name="Rectangle 7"/>
          <p:cNvSpPr/>
          <p:nvPr/>
        </p:nvSpPr>
        <p:spPr>
          <a:xfrm>
            <a:off x="22484" y="6619754"/>
            <a:ext cx="9121516" cy="202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4" dirty="0">
                <a:solidFill>
                  <a:schemeClr val="bg1"/>
                </a:solidFill>
                <a:latin typeface="Myriad Pro Light" panose="020B0603030403020204" pitchFamily="34" charset="0"/>
              </a:rPr>
              <a:t>Prototype – R9 – 26 Oct 2018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6861" y="5896173"/>
            <a:ext cx="824063" cy="873909"/>
            <a:chOff x="1075919" y="8702708"/>
            <a:chExt cx="621187" cy="658762"/>
          </a:xfrm>
        </p:grpSpPr>
        <p:sp>
          <p:nvSpPr>
            <p:cNvPr id="10" name="Oval 9"/>
            <p:cNvSpPr/>
            <p:nvPr/>
          </p:nvSpPr>
          <p:spPr>
            <a:xfrm>
              <a:off x="1123237" y="8763000"/>
              <a:ext cx="531469" cy="5314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919" y="8702708"/>
              <a:ext cx="621187" cy="65876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409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TIGRAY REGIONAL HEALTH BUREAU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133412" y="5918661"/>
            <a:ext cx="758588" cy="758588"/>
            <a:chOff x="10104047" y="3638722"/>
            <a:chExt cx="758588" cy="758588"/>
          </a:xfrm>
        </p:grpSpPr>
        <p:sp>
          <p:nvSpPr>
            <p:cNvPr id="13" name="Oval 12"/>
            <p:cNvSpPr/>
            <p:nvPr/>
          </p:nvSpPr>
          <p:spPr>
            <a:xfrm>
              <a:off x="10104047" y="3638722"/>
              <a:ext cx="758588" cy="7585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6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3720" y="3682565"/>
              <a:ext cx="679242" cy="67924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6719824" y="5991108"/>
            <a:ext cx="24523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MEKELLE</a:t>
            </a:r>
          </a:p>
          <a:p>
            <a:r>
              <a:rPr lang="en-US" dirty="0">
                <a:solidFill>
                  <a:srgbClr val="FEF09C"/>
                </a:solidFill>
                <a:latin typeface="Myriad Pro Light" panose="020B0603030403020204"/>
              </a:rPr>
              <a:t>UNIVERSITY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953" y="3125211"/>
            <a:ext cx="752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 Light" panose="020B0603030403020204" pitchFamily="34" charset="0"/>
              </a:rPr>
              <a:t>For more information or copies of this guide please contact: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57777" y="3142703"/>
            <a:ext cx="2594550" cy="334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53244" y="2278457"/>
            <a:ext cx="65476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Nurses General Quality Care Responsibilities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Welcoming Mother &amp; Baby to KMC Room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Counseling on KMC Practices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Counseling on KMC Benefits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Maintain Quality of Care During Mother’s Stay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F4FA2"/>
                </a:solidFill>
                <a:latin typeface="Myriad Pro Light" panose="020B0603030403020204" pitchFamily="34" charset="0"/>
              </a:rPr>
              <a:t>Discharge or Transfer Mother &amp; Baby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000" y="567768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OPERATIONAL KMC CARE REQUIREMENTS</a:t>
            </a:r>
          </a:p>
        </p:txBody>
      </p:sp>
      <p:sp>
        <p:nvSpPr>
          <p:cNvPr id="23" name="Oval 22"/>
          <p:cNvSpPr/>
          <p:nvPr/>
        </p:nvSpPr>
        <p:spPr>
          <a:xfrm>
            <a:off x="1443051" y="2432435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1443051" y="4620280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43051" y="4073318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9</a:t>
            </a:r>
          </a:p>
        </p:txBody>
      </p:sp>
      <p:sp>
        <p:nvSpPr>
          <p:cNvPr id="26" name="Oval 25"/>
          <p:cNvSpPr/>
          <p:nvPr/>
        </p:nvSpPr>
        <p:spPr>
          <a:xfrm>
            <a:off x="1443051" y="2979396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1443051" y="3526357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45628" y="464456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1453228" y="5136349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" panose="020B0703030403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5805" y="516063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yriad Pro" panose="020B0703030403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2962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2475" r="11855" b="8413"/>
          <a:stretch/>
        </p:blipFill>
        <p:spPr>
          <a:xfrm>
            <a:off x="313211" y="338262"/>
            <a:ext cx="8529132" cy="62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480221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240cm x 240cm minimum dedicated floor space per mother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mother sense of privacy  or comfort as well as the space for family to be present to provide support.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Dedicated bed &amp; bedding per mother 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the mother security from contamination &amp; some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control of her private space.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Storage cupboard per mother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(ideally closets for clothes too)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Mother can  store valuables, clothes &amp; maintain a clean environment. Can provide a surface to rest items 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Dedicated KMC chair per mother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skin to skin provider an important comfortable option between standing and laying down.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Hand Washing Station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all an opportunity &amp; reminder to wash hands before touching baby &amp; reduces the chance of infection.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Family/Visitors chairs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Gives family supporters an alternative to sitting on bed or occupying KMC chair. Encourages</a:t>
                      </a:r>
                      <a:r>
                        <a:rPr lang="en-US" sz="120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support visits.</a:t>
                      </a:r>
                      <a:endParaRPr lang="en-US" sz="120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TV/Radio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Offers video/audio counselling, entertainment, information access to mother, father, family, &amp; nurses.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Clock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mothers &amp; supporters to time and schedule skin to skin &amp; breastfeeding routines.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Mothers Area</a:t>
            </a:r>
          </a:p>
        </p:txBody>
      </p:sp>
      <p:sp>
        <p:nvSpPr>
          <p:cNvPr id="22" name="Oval 21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81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1608" r="1798" b="1844"/>
          <a:stretch/>
        </p:blipFill>
        <p:spPr>
          <a:xfrm>
            <a:off x="313211" y="327267"/>
            <a:ext cx="8529132" cy="62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53345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Weighing scale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nurses to keep daily records of changes in babies weight.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Lockable storage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&amp; shelf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secure storage for charts, consumables &amp; some medications.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Desk 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place for nurses to organize their paperwork responsibilities and discuss factors with families/staff.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1 to 3 x Chairs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for comfortable &amp; formal discussion between families &amp; nurses (</a:t>
                      </a:r>
                      <a:r>
                        <a:rPr lang="en-US" sz="1200" b="0" dirty="0" err="1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esp</a:t>
                      </a: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’ if no dedicated counseling area).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Small fridge for expressed breast milk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mothers to safely store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expressed breast milk (requires close management by nurses).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Thermometer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nurses and mothers to monitor temperature of the KMC room.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Thermostat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Allows nurse to set/automate the temperature of the KMC room.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54644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Nurses Station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04001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456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0" t="30110" r="3101" b="1886"/>
          <a:stretch/>
        </p:blipFill>
        <p:spPr>
          <a:xfrm>
            <a:off x="307107" y="338468"/>
            <a:ext cx="8557760" cy="61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6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07099"/>
              </p:ext>
            </p:extLst>
          </p:nvPr>
        </p:nvGraphicFramePr>
        <p:xfrm>
          <a:off x="320511" y="1404593"/>
          <a:ext cx="8512404" cy="511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202">
                  <a:extLst>
                    <a:ext uri="{9D8B030D-6E8A-4147-A177-3AD203B41FA5}">
                      <a16:colId xmlns:a16="http://schemas.microsoft.com/office/drawing/2014/main" val="4188117871"/>
                    </a:ext>
                  </a:extLst>
                </a:gridCol>
                <a:gridCol w="4256202">
                  <a:extLst>
                    <a:ext uri="{9D8B030D-6E8A-4147-A177-3AD203B41FA5}">
                      <a16:colId xmlns:a16="http://schemas.microsoft.com/office/drawing/2014/main" val="3306707486"/>
                    </a:ext>
                  </a:extLst>
                </a:gridCol>
              </a:tblGrid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Dedicated KMC Counseling Room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space where counseling  can take place in private &amp;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materials/tools can be on display.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50618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Counseling Materials (books, posters, checklists)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multiple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reminders of KMC care practice and theory to mothers,  fathers, families and nurses.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28858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Training Equipment (doll, artificial breast to show how to express milk </a:t>
                      </a:r>
                      <a:r>
                        <a:rPr lang="en-US" sz="1200" b="0" dirty="0" err="1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etc</a:t>
                      </a: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)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Assists in simulating &amp; teaching KMC practice and theory alongside the counseling materials.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2419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Table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a surface to train mothers, fathers &amp; families on, and help keep them interacting with the materials.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9504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4+ Chairs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comfortable counseling experience &amp; encourages family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members to be included.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1716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Lockable storage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&amp; shelf 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 secure storage for  extra counseling materials &amp; discharge kits.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21002"/>
                  </a:ext>
                </a:extLst>
              </a:tr>
              <a:tr h="6812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Wall space</a:t>
                      </a: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Provides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a space to hang counseling posters,  or mount a TV.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744028"/>
                  </a:ext>
                </a:extLst>
              </a:tr>
              <a:tr h="51571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Discharge Kits (socks, caps, binder, KMC materials)</a:t>
                      </a: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Provide mothers, fathers &amp; families with knowledge and assistive</a:t>
                      </a:r>
                      <a:r>
                        <a:rPr lang="en-US" sz="1200" b="0" baseline="0" dirty="0">
                          <a:solidFill>
                            <a:srgbClr val="2F4FA2"/>
                          </a:solidFill>
                          <a:latin typeface="Myriad Pro Light" panose="020B0603030403020204"/>
                        </a:rPr>
                        <a:t> items to continue KMC practice at home.</a:t>
                      </a:r>
                      <a:endParaRPr lang="en-US" sz="1200" b="0" dirty="0">
                        <a:solidFill>
                          <a:srgbClr val="2F4FA2"/>
                        </a:solidFill>
                        <a:latin typeface="Myriad Pro Light" panose="020B0603030403020204"/>
                      </a:endParaRPr>
                    </a:p>
                  </a:txBody>
                  <a:tcPr marL="128571" marR="65314" marT="32657" marB="32657" anchor="ctr">
                    <a:solidFill>
                      <a:srgbClr val="FEF0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80445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572000" y="1338868"/>
            <a:ext cx="4713" cy="5203331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2000" y="464071"/>
            <a:ext cx="8640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2F4FA2"/>
                </a:solidFill>
                <a:latin typeface="Myriad Pro Light" panose="020B0603030403020204" pitchFamily="34" charset="0"/>
              </a:rPr>
              <a:t>Counseling Area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000" y="1338868"/>
            <a:ext cx="8580915" cy="0"/>
          </a:xfrm>
          <a:prstGeom prst="line">
            <a:avLst/>
          </a:prstGeom>
          <a:ln w="76200">
            <a:solidFill>
              <a:srgbClr val="2F4F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54935" y="513428"/>
            <a:ext cx="424506" cy="424506"/>
          </a:xfrm>
          <a:prstGeom prst="ellipse">
            <a:avLst/>
          </a:prstGeom>
          <a:solidFill>
            <a:srgbClr val="2F4FA2"/>
          </a:solidFill>
          <a:ln>
            <a:solidFill>
              <a:srgbClr val="2F4F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Myriad Pro" panose="020B0703030403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264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2046</Words>
  <Application>Microsoft Office PowerPoint</Application>
  <PresentationFormat>On-screen Show (4:3)</PresentationFormat>
  <Paragraphs>224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CAT-L-01</dc:creator>
  <cp:lastModifiedBy>PORTELA, Anayda Gerarda</cp:lastModifiedBy>
  <cp:revision>11</cp:revision>
  <dcterms:created xsi:type="dcterms:W3CDTF">2018-10-26T13:01:06Z</dcterms:created>
  <dcterms:modified xsi:type="dcterms:W3CDTF">2019-07-23T09:44:08Z</dcterms:modified>
</cp:coreProperties>
</file>