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9" r:id="rId5"/>
    <p:sldId id="268" r:id="rId6"/>
    <p:sldId id="271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8" r:id="rId23"/>
    <p:sldId id="287" r:id="rId24"/>
    <p:sldId id="286" r:id="rId25"/>
    <p:sldId id="289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FA2"/>
    <a:srgbClr val="FEF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2000" y="278999"/>
            <a:ext cx="8640000" cy="1080000"/>
          </a:xfrm>
          <a:prstGeom prst="rect">
            <a:avLst/>
          </a:prstGeom>
          <a:solidFill>
            <a:srgbClr val="FEF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2000" y="279000"/>
            <a:ext cx="8640000" cy="6300000"/>
          </a:xfrm>
          <a:prstGeom prst="rect">
            <a:avLst/>
          </a:prstGeom>
          <a:noFill/>
          <a:ln w="127000"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/>
          </a:p>
        </p:txBody>
      </p:sp>
    </p:spTree>
    <p:extLst>
      <p:ext uri="{BB962C8B-B14F-4D97-AF65-F5344CB8AC3E}">
        <p14:creationId xmlns:p14="http://schemas.microsoft.com/office/powerpoint/2010/main" val="168274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5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60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1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2000" y="278999"/>
            <a:ext cx="8640000" cy="1080000"/>
          </a:xfrm>
          <a:prstGeom prst="rect">
            <a:avLst/>
          </a:prstGeom>
          <a:solidFill>
            <a:srgbClr val="FEF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2000" y="279000"/>
            <a:ext cx="8640000" cy="6300000"/>
          </a:xfrm>
          <a:prstGeom prst="rect">
            <a:avLst/>
          </a:prstGeom>
          <a:noFill/>
          <a:ln w="127000"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52000" y="1085323"/>
            <a:ext cx="8640000" cy="307777"/>
            <a:chOff x="252000" y="1085326"/>
            <a:chExt cx="5540633" cy="311518"/>
          </a:xfrm>
        </p:grpSpPr>
        <p:sp>
          <p:nvSpPr>
            <p:cNvPr id="4" name="Rectangle 3"/>
            <p:cNvSpPr/>
            <p:nvPr userDrawn="1"/>
          </p:nvSpPr>
          <p:spPr>
            <a:xfrm>
              <a:off x="252000" y="1097453"/>
              <a:ext cx="5540633" cy="273281"/>
            </a:xfrm>
            <a:prstGeom prst="rect">
              <a:avLst/>
            </a:prstGeom>
            <a:solidFill>
              <a:srgbClr val="2F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252000" y="1085326"/>
              <a:ext cx="2737891" cy="311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kern="1200" dirty="0" err="1">
                  <a:solidFill>
                    <a:srgbClr val="FEF09C"/>
                  </a:solidFill>
                  <a:effectLst/>
                  <a:latin typeface="Myriad Pro Light" panose="020B0603030403020204"/>
                  <a:ea typeface="+mn-ea"/>
                  <a:cs typeface="+mn-cs"/>
                </a:rPr>
                <a:t>ዘድልዩ</a:t>
              </a:r>
              <a:r>
                <a:rPr lang="en-US" sz="1400" b="0" kern="1200" dirty="0">
                  <a:solidFill>
                    <a:srgbClr val="FEF09C"/>
                  </a:solidFill>
                  <a:effectLst/>
                  <a:latin typeface="Myriad Pro Light" panose="020B0603030403020204"/>
                  <a:ea typeface="+mn-ea"/>
                  <a:cs typeface="+mn-cs"/>
                </a:rPr>
                <a:t> </a:t>
              </a:r>
              <a:r>
                <a:rPr lang="en-US" sz="1400" b="0" kern="1200" dirty="0" err="1">
                  <a:solidFill>
                    <a:srgbClr val="FEF09C"/>
                  </a:solidFill>
                  <a:effectLst/>
                  <a:latin typeface="Myriad Pro Light" panose="020B0603030403020204"/>
                  <a:ea typeface="+mn-ea"/>
                  <a:cs typeface="+mn-cs"/>
                </a:rPr>
                <a:t>ናዉቲ</a:t>
              </a:r>
              <a:endParaRPr lang="en-US" sz="1400" b="0" dirty="0">
                <a:solidFill>
                  <a:srgbClr val="FEF09C"/>
                </a:solidFill>
                <a:latin typeface="Myriad Pro Light" panose="020B0603030403020204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3022199" y="1085326"/>
              <a:ext cx="2737891" cy="280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EF09C"/>
                  </a:solidFill>
                  <a:latin typeface="Myriad Pro Light" panose="020B0603030403020204" pitchFamily="34" charset="0"/>
                </a:rPr>
                <a:t>BENEFITS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68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2000" y="279000"/>
            <a:ext cx="8640000" cy="6300000"/>
          </a:xfrm>
          <a:prstGeom prst="rect">
            <a:avLst/>
          </a:prstGeom>
          <a:noFill/>
          <a:ln w="127000"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/>
          </a:p>
        </p:txBody>
      </p:sp>
    </p:spTree>
    <p:extLst>
      <p:ext uri="{BB962C8B-B14F-4D97-AF65-F5344CB8AC3E}">
        <p14:creationId xmlns:p14="http://schemas.microsoft.com/office/powerpoint/2010/main" val="83414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6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1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4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47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4461" r="2510" b="26695"/>
          <a:stretch/>
        </p:blipFill>
        <p:spPr>
          <a:xfrm>
            <a:off x="0" y="1037028"/>
            <a:ext cx="9144000" cy="4798164"/>
          </a:xfrm>
          <a:prstGeom prst="rect">
            <a:avLst/>
          </a:prstGeom>
          <a:ln w="76200"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/>
          </a:p>
        </p:txBody>
      </p:sp>
      <p:sp>
        <p:nvSpPr>
          <p:cNvPr id="19" name="Rectangle 18"/>
          <p:cNvSpPr/>
          <p:nvPr/>
        </p:nvSpPr>
        <p:spPr>
          <a:xfrm>
            <a:off x="0" y="5774273"/>
            <a:ext cx="9144000" cy="1080000"/>
          </a:xfrm>
          <a:prstGeom prst="rect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 Light" panose="020B0603030403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84" y="6619754"/>
            <a:ext cx="9121516" cy="202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14" dirty="0">
                <a:solidFill>
                  <a:schemeClr val="bg1"/>
                </a:solidFill>
                <a:latin typeface="Myriad Pro Light" panose="020B0603030403020204" pitchFamily="34" charset="0"/>
              </a:rPr>
              <a:t>Prototype – R9 – 26 Oct 2018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6861" y="5896173"/>
            <a:ext cx="824063" cy="873909"/>
            <a:chOff x="1075919" y="8702708"/>
            <a:chExt cx="621187" cy="658762"/>
          </a:xfrm>
        </p:grpSpPr>
        <p:sp>
          <p:nvSpPr>
            <p:cNvPr id="10" name="Oval 9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940924" y="5991108"/>
            <a:ext cx="24523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EF09C"/>
                </a:solidFill>
                <a:latin typeface="Myriad Pro Light" panose="020B0603030403020204"/>
              </a:rPr>
              <a:t>TIGRAY REGIONAL HEALTH BUREAU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133412" y="5918661"/>
            <a:ext cx="758588" cy="758588"/>
            <a:chOff x="10104047" y="3638722"/>
            <a:chExt cx="758588" cy="758588"/>
          </a:xfrm>
        </p:grpSpPr>
        <p:sp>
          <p:nvSpPr>
            <p:cNvPr id="13" name="Oval 12"/>
            <p:cNvSpPr/>
            <p:nvPr/>
          </p:nvSpPr>
          <p:spPr>
            <a:xfrm>
              <a:off x="10104047" y="3638722"/>
              <a:ext cx="758588" cy="7585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3720" y="3682565"/>
              <a:ext cx="679242" cy="67924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719824" y="5991108"/>
            <a:ext cx="24523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EF09C"/>
                </a:solidFill>
                <a:latin typeface="Myriad Pro Light" panose="020B0603030403020204"/>
              </a:rPr>
              <a:t>MEKELLE</a:t>
            </a:r>
          </a:p>
          <a:p>
            <a:r>
              <a:rPr lang="en-US" dirty="0">
                <a:solidFill>
                  <a:srgbClr val="FEF09C"/>
                </a:solidFill>
                <a:latin typeface="Myriad Pro Light" panose="020B0603030403020204"/>
              </a:rPr>
              <a:t>UNIVERSITY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2000" y="256905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Myriad Pro Light" panose="020B0603030403020204"/>
              </a:rPr>
              <a:t>መምርሒ</a:t>
            </a:r>
            <a:r>
              <a:rPr lang="en-US" sz="2800" b="1" dirty="0">
                <a:solidFill>
                  <a:schemeClr val="bg1"/>
                </a:solidFill>
                <a:latin typeface="Myriad Pro Light" panose="020B0603030403020204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yriad Pro Light" panose="020B0603030403020204"/>
              </a:rPr>
              <a:t>ክፍሊ</a:t>
            </a:r>
            <a:r>
              <a:rPr lang="en-US" sz="2800" b="1" dirty="0">
                <a:solidFill>
                  <a:schemeClr val="bg1"/>
                </a:solidFill>
                <a:latin typeface="Myriad Pro Light" panose="020B0603030403020204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yriad Pro Light" panose="020B0603030403020204"/>
              </a:rPr>
              <a:t>ሕቁፈ</a:t>
            </a:r>
            <a:r>
              <a:rPr lang="en-US" sz="2800" b="1" dirty="0">
                <a:solidFill>
                  <a:schemeClr val="bg1"/>
                </a:solidFill>
                <a:latin typeface="Myriad Pro Light" panose="020B0603030403020204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yriad Pro Light" panose="020B0603030403020204"/>
              </a:rPr>
              <a:t>ጓጓ</a:t>
            </a:r>
            <a:r>
              <a:rPr lang="en-US" sz="2800" b="1" dirty="0">
                <a:solidFill>
                  <a:schemeClr val="bg1"/>
                </a:solidFill>
                <a:latin typeface="Myriad Pro Light" panose="020B0603030403020204"/>
              </a:rPr>
              <a:t>/</a:t>
            </a:r>
            <a:r>
              <a:rPr lang="en-US" sz="2800" b="1" dirty="0" err="1">
                <a:solidFill>
                  <a:schemeClr val="bg1"/>
                </a:solidFill>
                <a:latin typeface="Myriad Pro Light" panose="020B0603030403020204"/>
              </a:rPr>
              <a:t>ጉለ</a:t>
            </a:r>
            <a:r>
              <a:rPr lang="en-US" sz="2800" b="1" dirty="0">
                <a:solidFill>
                  <a:schemeClr val="bg1"/>
                </a:solidFill>
                <a:latin typeface="Myriad Pro Light" panose="020B0603030403020204"/>
              </a:rPr>
              <a:t> ት</a:t>
            </a:r>
            <a:endParaRPr lang="en-US" sz="2800" dirty="0">
              <a:solidFill>
                <a:schemeClr val="bg1"/>
              </a:solidFill>
              <a:latin typeface="Myriad Pro Light" panose="020B06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48731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8"/>
          <a:stretch/>
        </p:blipFill>
        <p:spPr>
          <a:xfrm>
            <a:off x="365961" y="1008735"/>
            <a:ext cx="8419820" cy="549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0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711010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r>
                        <a:rPr lang="en-US" sz="1200" b="0" kern="120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መመገቢ ጠረጴዛ (ቦታ ንከይወስድ ተዓፃፃፋይ ምግባር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a space for mothers and family members (or other mothers) to share meals and associated rituals.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kern="120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4+ ወናብር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comfortable relaxing meal experience. Dining space can.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lvl="0"/>
                      <a:r>
                        <a:rPr lang="en-US" sz="1200" b="0" kern="120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ዝሰርሕ መሕፀቢ ኣቁሑ ፥ ሲንክ </a:t>
                      </a:r>
                      <a:endParaRPr lang="en-US" sz="1200" b="0" kern="1200" dirty="0">
                        <a:solidFill>
                          <a:srgbClr val="2F4FA2"/>
                        </a:solidFill>
                        <a:effectLst/>
                        <a:latin typeface="Myriad Pro Light" panose="020B0603030403020204"/>
                        <a:ea typeface="+mn-ea"/>
                        <a:cs typeface="+mn-cs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easy cleaning of dining related items.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መቀመጢ ምግቢ ፥ ሸልፍ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mothers to eat trusted and familiar food from family, also centralized food storage in the KMC space.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ንእሽተይ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ምድጃ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፥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እስቶቭ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for preparation of coffee, tea, or cooked food.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አድለይቲ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ዝኾኑ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መብሰሊ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አቁሑት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(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ዕትሮ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ባዴላ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ድስቲ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ኩባያ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for preparation of coffee, tea, or cooked food.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ናይ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ቡና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ረኾበት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ኣቑሑት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To facilitate common comfortable platform/ritual for discussion and connection with others.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393089"/>
            <a:ext cx="864000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መመገቢ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ቦታ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/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ክሽነ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፡ </a:t>
            </a:r>
          </a:p>
          <a:p>
            <a:pPr algn="ctr"/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ኣደታት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ክምገባሉ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ዝክዕላ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ተተካኢሉ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ውን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ምግበን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ከዘጋጅዋሉ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ዝክዕላ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ቦታ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92067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523" r="1022" b="898"/>
          <a:stretch/>
        </p:blipFill>
        <p:spPr>
          <a:xfrm>
            <a:off x="319628" y="1630837"/>
            <a:ext cx="8501562" cy="49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0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83400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ሓለቅቲ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ናውቲ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፡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ሳሙና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ጨርቂ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ሽንቲ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መፀራረይ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አልኮል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ፀረ-ረኽሲ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ናይ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አዴታት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ቢጃማ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Supports basic function of the space for the mothers &amp; nurses. Without these basic items hygiene is put at risk.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PPE for Nurses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Protects both the patient &amp;  the health care worker from potential cross contamination &amp; infection.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ዝሰርሕ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ሽቃቅን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መሕፀቢ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ሰብነትን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Keeps KMC Room residents separated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from potential cross contamination from other wards &amp; visitors.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lvl="0"/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መፀራረይ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ንሽቃቅን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መሕፀቢ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ሰብነትን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Keeps a record of cleaning frequency,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assists in hygiene management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, &amp; is an accountability tool.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Cleaning Log for KMC Room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Keeps a record of cleaning frequency,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assists in hygiene management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, &amp; is an accountability tool.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መዝገብ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መከታተሊ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ፅሬት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ሰብነት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መሕጽቢን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ሽቃቅን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Keeps a record of functioning hygiene equipment,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assists in hygiene management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, prompts repair.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መሕፀቢ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ክዳውንቲ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ሲንክ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mothers, fathers or family members to keep clothes &amp; textiles that may contact baby clean.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531587"/>
            <a:ext cx="86400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ንፅሬት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ዝሕግዙ</a:t>
            </a:r>
            <a:endParaRPr lang="en-US" sz="2800" b="1" dirty="0">
              <a:solidFill>
                <a:srgbClr val="2F4FA2"/>
              </a:solidFill>
              <a:latin typeface="Myriad Pro Light" panose="020B060303040302020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4870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1" r="2520" b="1198"/>
          <a:stretch/>
        </p:blipFill>
        <p:spPr>
          <a:xfrm>
            <a:off x="319626" y="353442"/>
            <a:ext cx="8524205" cy="62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6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6543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ዝኾኑ ዓይነት ሕቶታት አደን ስድራን ምላሽ ምሃብ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Encourages mother &amp;  family to increase knowledge of KMC practice and KMC room services &amp; protocol.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lvl="0"/>
                      <a:r>
                        <a:rPr lang="en-US" sz="1200" b="0" kern="120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ኢድ ምሕፃብ ቅድሚ ሕድ ሕድ ሕሙም ምንካዕ</a:t>
                      </a:r>
                      <a:endParaRPr lang="en-US" sz="1200" b="0" kern="1200" dirty="0">
                        <a:solidFill>
                          <a:srgbClr val="2F4FA2"/>
                        </a:solidFill>
                        <a:effectLst/>
                        <a:latin typeface="Myriad Pro Light" panose="020B0603030403020204"/>
                        <a:ea typeface="+mn-ea"/>
                        <a:cs typeface="+mn-cs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Protects babies from cross contamination &amp; infection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kern="120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ክፍሊ ሕቁፈ ጓጓ/ጉለ ምዑርይን ጽሩይን ምግባር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Maintains a functional positive environment especially</a:t>
                      </a:r>
                      <a:r>
                        <a:rPr lang="en-US" sz="1200" baseline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when it is busy/at capacity. Supports hygiene protocol.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kern="120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ምሕደራ በፃሕትን ሓገዝቲ ስድራ ቤት አባላትን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Ensures all people in the KMC room are considerate of the protocols (especially privacy and hygiene).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ኩሎም አድለይቲ ነገራት ምህላዎም ምርግጋጽ፤ ናብ መዝገብ ምስፋርን ንሓላፊ/ት ነርስ ምዝራብን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Ensures stock shortages are flagged early, and that orders/requests submission</a:t>
                      </a:r>
                      <a:r>
                        <a:rPr lang="en-US" sz="1200" baseline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is timely.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ናዉቲ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ዝሰርሑ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ምዃኖም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ምርግጋፅ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መዝገብ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ምስፋርን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ንሓላፊ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ምፍላጥን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Ensures malfunctioning equipment is flagged early and maintenance protocol can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be prompted.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ንጽዳት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ሰራሕተኛታት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ምትሕብባርን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ፅሬቱ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ዘቕፅል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መዝገብ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ምምላእን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Ensures KMC Room &amp; Bathroom/Toilet are kept clean. Reduces the chance of cross contamination/infection.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531587"/>
            <a:ext cx="86400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ሓላፍነት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ነርስ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አብ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ሓፈሻዊ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ጽፈት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ክንክን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ኣዶን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ሕንጦን</a:t>
            </a:r>
            <a:endParaRPr lang="en-US" sz="2800" b="1" dirty="0">
              <a:solidFill>
                <a:srgbClr val="2F4FA2"/>
              </a:solidFill>
              <a:latin typeface="Myriad Pro Light" panose="020B060303040302020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2571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623" r="6074" b="13886"/>
          <a:stretch/>
        </p:blipFill>
        <p:spPr>
          <a:xfrm>
            <a:off x="311958" y="361736"/>
            <a:ext cx="8526438" cy="61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94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48062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ነርስ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ሽማ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/ሙ የ/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ተፋልጥ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ቀፂላ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/ሉ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ንአደ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ሽማ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ትሓታ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ሽም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ሕንጠይ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ሓናጡ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ምሕታት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a friendly &amp; welcoming  first encounter fro mother. Allows mother and nurse to gain trust.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ምርግጋፅን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ምምዝጋብን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ኩነታት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ሕንጠይ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ኩነታት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እቲ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ሕንጦ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ንአዶ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ምንጋር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Identifies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any problems immediately &amp; refer back to NICU. Will begin mothers knowledge of warning signs. 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ድሕሪ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ምርመራ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ንሕንጦ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ቆቢዕ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ካልስን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መሕቆፊ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ጨርቂን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ምግባር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Will keep baby warm and assist mothers knowledge of baby care.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ሪፈር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ተፃሓፈሉ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ማስታወሻ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ምርአይን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መዝገብ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ሕቁፈ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ጓጓ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ጉለ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ምምዝጋብ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Keeps a record of mother babies details and allows nurse to double check them with mother.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ንአዶን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ሕንጦን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ናብ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ዓራቶም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ምውሳድ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ካልኦት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አዴታት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ምፍላጥ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Helps mother feel welcome in new space, &amp;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starts relations with new KMC Room co-habitants.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ክፍሊ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ሕቁፈ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ጓጓ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ጉለ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ዘለዉ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ናዉትን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ግልጋሎትን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ገለፃ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ምግባር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mother to know what to expect in the KMC Room.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ክፍሊ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ሕቁፈ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ጓጓ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ጉለ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ናይ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በፃሕቲ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መምርሒን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ፅሬት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ኣተሓላለዋን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ገለፃ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ምግባር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Encourages good hygiene practice. Prepares mother and family for being corrected or asked to comply.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lvl="0"/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አደ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ንክትሓትት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ምብርትታዕን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Reduce intimidation of new environment,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further empower mother to request/ask for help or knowledge.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531587"/>
            <a:ext cx="86400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ኣቀባበላ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አደን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ሕንጠን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ናብ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ሕቁፈ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ጓጓ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/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ጉለ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ክፍሊ</a:t>
            </a:r>
            <a:endParaRPr lang="en-US" sz="2800" b="1" dirty="0">
              <a:solidFill>
                <a:srgbClr val="2F4FA2"/>
              </a:solidFill>
              <a:latin typeface="Myriad Pro Light" panose="020B060303040302020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89943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3128" r="1042" b="1745"/>
          <a:stretch/>
        </p:blipFill>
        <p:spPr>
          <a:xfrm>
            <a:off x="319326" y="352865"/>
            <a:ext cx="8507058" cy="61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5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99123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ግልጋሎት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ምኽሪ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ንአዶ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አቦ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ንሓገዝቲ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አባላት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ስድራ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ቤት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ብዛዕባ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ዕንታይነትን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ትግበራን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ሕቁፈ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ጓጓ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ክዋብ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ከሎ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ክግለጹ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ዝግበኦም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ነጥብታት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፡ 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Empowers the mother, father &amp; family with KMC theory and practice.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lvl="0"/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ምንኽኻእ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ቆርበት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ንቆርበት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ምራይ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ወይ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ካልኦት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ብተግባር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ዝሰርሓ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ኣዶታት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ከርዕያ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ምግባር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Affirms the nuances,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challenges &amp; strategies for successful skin to skin care.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ፀባ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ጡብ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ጥራይ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ምጥባይ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ፀባ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ጡብ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ምሕላብ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Affirms the nuances,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challenges &amp; strategies for exclusive breast feeding &amp; pumping.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ሓደገኛ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ምልክታት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all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to quickly identify when baby needs to return to NICU/hospital.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ሓገዝ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ስድራ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ቤት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Affirms importance of father and family’s role in successful KMC Care.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ምክልኻል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ረኽሲ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Affirms hygiene protocol in facility &amp; need to wash hands between tasks and baby contact, &amp; clothes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ክትትል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Readies the family for home visits to check on health of baby and quality of KMC care.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ሕቁፎ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ጓጓ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ጉለ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ገዛ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ምቅፃል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Affirms how KMC practice extends to home environment and readies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the family for associated challenges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531587"/>
            <a:ext cx="86400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ግልጋሎት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ምኽሪ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አዋህባ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ሕቁፈ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ጓጓ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/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ጉለ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9087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000" y="567769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err="1">
                <a:solidFill>
                  <a:srgbClr val="2F4FA2"/>
                </a:solidFill>
                <a:latin typeface="Myriad Pro Light" panose="020B0603030403020204"/>
              </a:rPr>
              <a:t>ክንክን</a:t>
            </a:r>
            <a:r>
              <a:rPr lang="en-US" sz="2800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800" b="1" dirty="0" err="1">
                <a:solidFill>
                  <a:srgbClr val="2F4FA2"/>
                </a:solidFill>
                <a:latin typeface="Myriad Pro Light" panose="020B0603030403020204"/>
              </a:rPr>
              <a:t>ሕቁፈ</a:t>
            </a:r>
            <a:r>
              <a:rPr lang="en-US" sz="2800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800" b="1" dirty="0" err="1">
                <a:solidFill>
                  <a:srgbClr val="2F4FA2"/>
                </a:solidFill>
                <a:latin typeface="Myriad Pro Light" panose="020B0603030403020204"/>
              </a:rPr>
              <a:t>ጓጓ</a:t>
            </a:r>
            <a:r>
              <a:rPr lang="en-US" sz="2800" b="1" dirty="0">
                <a:solidFill>
                  <a:srgbClr val="2F4FA2"/>
                </a:solidFill>
                <a:latin typeface="Myriad Pro Light" panose="020B0603030403020204"/>
              </a:rPr>
              <a:t>/</a:t>
            </a:r>
            <a:r>
              <a:rPr lang="en-US" sz="2800" b="1" dirty="0" err="1">
                <a:solidFill>
                  <a:srgbClr val="2F4FA2"/>
                </a:solidFill>
                <a:latin typeface="Myriad Pro Light" panose="020B0603030403020204"/>
              </a:rPr>
              <a:t>ጉለ</a:t>
            </a:r>
            <a:r>
              <a:rPr lang="en-US" sz="2800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800" b="1" dirty="0" err="1">
                <a:solidFill>
                  <a:srgbClr val="2F4FA2"/>
                </a:solidFill>
                <a:latin typeface="Myriad Pro Light" panose="020B0603030403020204"/>
              </a:rPr>
              <a:t>ንክህሉ</a:t>
            </a:r>
            <a:r>
              <a:rPr lang="en-US" sz="2800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800" b="1" dirty="0" err="1">
                <a:solidFill>
                  <a:srgbClr val="2F4FA2"/>
                </a:solidFill>
                <a:latin typeface="Myriad Pro Light" panose="020B0603030403020204"/>
              </a:rPr>
              <a:t>ዘድሊዩ</a:t>
            </a:r>
            <a:endParaRPr lang="en-US" sz="2800" dirty="0">
              <a:solidFill>
                <a:srgbClr val="2F4FA2"/>
              </a:solidFill>
              <a:latin typeface="Myriad Pro Light" panose="020B0603030403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3245" y="2278459"/>
            <a:ext cx="5388197" cy="2802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አዴታት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መፅንሒ</a:t>
            </a:r>
            <a:endParaRPr lang="en-US" sz="2400" dirty="0">
              <a:solidFill>
                <a:srgbClr val="2F4FA2"/>
              </a:solidFill>
              <a:latin typeface="Myriad Pro Light" panose="020B0603030403020204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መዕረፊ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ነርስታት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መዉሃቢ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ግልጋሎት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ምኽሪ</a:t>
            </a:r>
            <a:endParaRPr lang="en-US" sz="2400" dirty="0">
              <a:solidFill>
                <a:srgbClr val="2F4FA2"/>
              </a:solidFill>
              <a:latin typeface="Myriad Pro Light" panose="020B0603030403020204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መመገቢ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ቦታ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፥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ክሽነ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ንፅሬት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ዝሕግዙ</a:t>
            </a:r>
            <a:endParaRPr lang="en-US" sz="2400" dirty="0">
              <a:solidFill>
                <a:srgbClr val="2F4FA2"/>
              </a:solidFill>
              <a:latin typeface="Myriad Pro Light" panose="020B060303040302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43051" y="2432437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1443051" y="4620282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1443051" y="4073320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1443051" y="2979398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443051" y="3526359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622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3788" r="3391" b="2707"/>
          <a:stretch/>
        </p:blipFill>
        <p:spPr>
          <a:xfrm>
            <a:off x="306371" y="345811"/>
            <a:ext cx="8531775" cy="61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23067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ግልጋሎት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ምኽሪ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ንአዶ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አቦ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ንሓገዝቲ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ስድራቤት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አባል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ብዛዕባ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ጥቅሚ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ሕቁፈ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ጓጓ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ጉለ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ክዋብ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ከሎ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ክግለጹ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ዝግበኦም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ነጥብታት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፡ 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Reaffirms importance of KMC practice for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babies survival.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ዉሽጢ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ቆርበት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ንቆርበት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ምሕቋፍ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ትርግታ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ልቡ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፥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አተነፋፍሱን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ሙቀቱን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ንምክትታል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ቀሊል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ይገብረልኪ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Skin to skin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s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tabilizes babies temperature &amp; heartbeat.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Reaffirm Need To Monitor Their Baby’s Breathing, &amp; that it will be Easier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to do During Skin To Skin Care.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Skin to skin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r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eminds baby to breathe.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ቆርበት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ንቆርበት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ምሕቋፍ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እቲ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ሕንጦ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ፀባ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ጡብ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አደ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ብደንቢ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ኽወስድ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ይህግዝ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Skin to skin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e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ncourages exclusive breastfeeding.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ብኡ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አቢሎም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ኩነታት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ደቆም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ይዕዘቡ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ብቀሊሉን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ብስሩዕን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ኩነታት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ደቆም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የረጋግፁ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Skin to skin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i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ncreases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b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onding opportunities/intimate exchange.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ስድራቤት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ሕቁፎ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ቆርበት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ንቆርበት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ሕንጦ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ክገብሩ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ምብርትታዕ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Skin to skin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calms mother  &amp; baby (or father/family supporter) 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Reaffirm that Skin to Skin Care 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Gives Parents Increased Control of a Baby’s Survival.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Skin to skin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&amp; Exclusive Breastfeeding r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educes chance of infection.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531587"/>
            <a:ext cx="86400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ግልጋሎት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ምኽሪ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ጥቅሚ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ሕቁፈ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ጓጓ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/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ጉለ</a:t>
            </a:r>
            <a:endParaRPr lang="en-US" sz="2800" b="1" dirty="0">
              <a:solidFill>
                <a:srgbClr val="2F4FA2"/>
              </a:solidFill>
              <a:latin typeface="Myriad Pro Light" panose="020B060303040302020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58039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1267" r="6209" b="11607"/>
          <a:stretch/>
        </p:blipFill>
        <p:spPr>
          <a:xfrm>
            <a:off x="428084" y="3623618"/>
            <a:ext cx="4040222" cy="2702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5307" r="3209" b="3156"/>
          <a:stretch/>
        </p:blipFill>
        <p:spPr>
          <a:xfrm>
            <a:off x="4713764" y="568668"/>
            <a:ext cx="4001619" cy="2782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8451" r="3017" b="3778"/>
          <a:stretch/>
        </p:blipFill>
        <p:spPr>
          <a:xfrm>
            <a:off x="4715864" y="3623618"/>
            <a:ext cx="3999520" cy="2680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t="1049" r="2666"/>
          <a:stretch/>
        </p:blipFill>
        <p:spPr>
          <a:xfrm>
            <a:off x="433631" y="554245"/>
            <a:ext cx="4048577" cy="28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85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256490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ኩነታት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ሕንጠይ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በቢ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እዋኑ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ምርግጋፅ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Identifies problems early which can help to save baby or avoid major future health issues.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በቢ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እዋ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አደ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ምዝርራብ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ምርኻብ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ክብደት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ሕንጦ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ኣብ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መኣልቲ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ሓደ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ጊዘ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ምዕቃንን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ኣብ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መዝገብ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ምስፋር</a:t>
                      </a:r>
                      <a:endParaRPr lang="en-US" sz="1200" b="0" kern="1200" dirty="0">
                        <a:solidFill>
                          <a:srgbClr val="2F4FA2"/>
                        </a:solidFill>
                        <a:effectLst/>
                        <a:latin typeface="Myriad Pro Light" panose="020B0603030403020204"/>
                        <a:ea typeface="+mn-ea"/>
                        <a:cs typeface="+mn-cs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Offers stimulation to mother who is needing to lay/sit still for long periods of time. Encourages questions.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ኩነታት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ሕንጠይን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ክብደቱን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በቢ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እዋኑ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ንአዶ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ምንጋር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Keeps mother knowledgeable/updated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on baby’s condition.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አደ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ደገፍን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ክትትል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ዝግበረላ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ምህላዉን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ሕጉስቲ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ምዃና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ምርግጋፅ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Can help identify problems mother may be having, or need for additional support.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መዓልታዊ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ምኽሪ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ግልጋት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ሕቁፈ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ጓጓ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ጉለ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ንኩለን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ኣደታት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ብሓባር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Reaffirms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all KMC practice, theory &amp; benefits.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lvl="0"/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አዴታት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ብሓባር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ክፃወታ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ከዉግዓ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ምትብባዕ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Connects mothers and encourages them  to keep each other stimulated and supported.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ንዞም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ዝስዕቡ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መረዳእታ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በቢ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6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ሰዓት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ኣብ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መከታተሊ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ወረቀት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ምምዝጋብ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፡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ሙቀት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ሕንጦይ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ክንደይ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ግዘ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ፀባ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ጡብ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ከምዝሃበቶ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፥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ንክንደይ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ሰዓታት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ኣብ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ጓጓኣ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ከምዝሃቆፈቶ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Keeps detailed records on all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babies conditions that can be used in data analysis and mortality analysis.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531587"/>
            <a:ext cx="86400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አብ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እዋን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ፃንሒት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አደ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ጽፈት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ክንክን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ኣዶን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ሕንጦን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ምሕላዉ</a:t>
            </a:r>
            <a:endParaRPr lang="en-US" sz="2800" b="1" dirty="0">
              <a:solidFill>
                <a:srgbClr val="2F4FA2"/>
              </a:solidFill>
              <a:latin typeface="Myriad Pro Light" panose="020B060303040302020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7030304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9249" y="530894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Pro" panose="020B0703030403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13693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4163" r="43548" b="42669"/>
          <a:stretch/>
        </p:blipFill>
        <p:spPr>
          <a:xfrm>
            <a:off x="324752" y="339386"/>
            <a:ext cx="8509290" cy="61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8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609726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ሕንጠይ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ንክወፅእ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ክመሓላለፍ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ጥዕንዑ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/ዓ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ድልው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ከምዝኮነ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/ት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ምርግጋፅ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Makes sure a baby who may have sufficient weight also has other vital signs stabilized before leaving facility.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አደ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አቦ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ወይ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ስድራቤት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ሕቁፈ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ጓጓ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ጉለ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ገዛ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ንምቅፃል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እርግፀኛታት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ምዃኖም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ምሕታት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Reaffirms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importance of KMC practice to baby’s survival.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ንአዶ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አቦን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ስድራቤትን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ብዛዕባ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ምትግባርን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ጥቅሚ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ሕቁፎ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ጓጓ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ጉለ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ምኽሪ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ግልጋሎት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ምሃብ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Reminds all on details of KMC practice, theory &amp; benefits.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አደ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ንገዝአ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ናብ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ቀጻሊ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ጥ/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ትካል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ንምኻድ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መጓዓዝያ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ምርካባ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ምርግጋፅ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Ensures mother feels confident about passage home/to facility.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lvl="0"/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እንተ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ድአ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ናብ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ካሊዕ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ትኻል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ተሀላሊፋ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ናብ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ተቀባሊ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ጥ/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ትካል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ምብፅሓ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ምርግጋፅ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Ensures facilities know if mother has either decided to go home against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advice or has made transfer.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lvl="0"/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ምምላእ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መዝገብ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ሕቁፈ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ጓጓ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ጉለ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Maintains detailed records of discharges.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lvl="0"/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አደ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መምሃሪ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ሓገዝ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ሕቁፈ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ጓጓ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ጉለ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ከምዝሓዘት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ምርግጋፅ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Assists ability to practice KMC in home environment.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ንአዶ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ደሓን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ኩኒ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ምባል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፡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ጽቡቕ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ትምኒትና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ምግላፅ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Positive closure to stay in  KMC room.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531587"/>
            <a:ext cx="86400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ካብ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ትካል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ምስንባት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ወይ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ናብ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ካልዕ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ትካል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ምትሕልላፍ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አዶን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ሕንጦን</a:t>
            </a:r>
            <a:endParaRPr lang="en-US" b="1" dirty="0">
              <a:solidFill>
                <a:srgbClr val="2F4FA2"/>
              </a:solidFill>
              <a:latin typeface="Myriad Pro Light" panose="020B060303040302020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7030304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9249" y="530894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Pro" panose="020B0703030403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57616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/>
          </a:p>
        </p:txBody>
      </p:sp>
      <p:sp>
        <p:nvSpPr>
          <p:cNvPr id="8" name="Rectangle 7"/>
          <p:cNvSpPr/>
          <p:nvPr/>
        </p:nvSpPr>
        <p:spPr>
          <a:xfrm>
            <a:off x="22484" y="6619754"/>
            <a:ext cx="9121516" cy="202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14" dirty="0">
                <a:solidFill>
                  <a:schemeClr val="bg1"/>
                </a:solidFill>
                <a:latin typeface="Myriad Pro Light" panose="020B0603030403020204" pitchFamily="34" charset="0"/>
              </a:rPr>
              <a:t>Prototype – R9 – 26 Oct 2018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6861" y="5896173"/>
            <a:ext cx="824063" cy="873909"/>
            <a:chOff x="1075919" y="8702708"/>
            <a:chExt cx="621187" cy="658762"/>
          </a:xfrm>
        </p:grpSpPr>
        <p:sp>
          <p:nvSpPr>
            <p:cNvPr id="10" name="Oval 9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940924" y="5991108"/>
            <a:ext cx="24523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EF09C"/>
                </a:solidFill>
                <a:latin typeface="Myriad Pro Light" panose="020B0603030403020204"/>
              </a:rPr>
              <a:t>TIGRAY REGIONAL HEALTH BUREAU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133412" y="5918661"/>
            <a:ext cx="758588" cy="758588"/>
            <a:chOff x="10104047" y="3638722"/>
            <a:chExt cx="758588" cy="758588"/>
          </a:xfrm>
        </p:grpSpPr>
        <p:sp>
          <p:nvSpPr>
            <p:cNvPr id="13" name="Oval 12"/>
            <p:cNvSpPr/>
            <p:nvPr/>
          </p:nvSpPr>
          <p:spPr>
            <a:xfrm>
              <a:off x="10104047" y="3638722"/>
              <a:ext cx="758588" cy="7585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3720" y="3682565"/>
              <a:ext cx="679242" cy="67924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719824" y="5991108"/>
            <a:ext cx="24523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EF09C"/>
                </a:solidFill>
                <a:latin typeface="Myriad Pro Light" panose="020B0603030403020204"/>
              </a:rPr>
              <a:t>MEKELLE</a:t>
            </a:r>
          </a:p>
          <a:p>
            <a:r>
              <a:rPr lang="en-US" dirty="0">
                <a:solidFill>
                  <a:srgbClr val="FEF09C"/>
                </a:solidFill>
                <a:latin typeface="Myriad Pro Light" panose="020B0603030403020204"/>
              </a:rPr>
              <a:t>UNIVERSITY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0953" y="3125211"/>
            <a:ext cx="7523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 Light" panose="020B0603030403020204" pitchFamily="34" charset="0"/>
              </a:rPr>
              <a:t>For more information or copies of this guide please contact: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57777" y="3142703"/>
            <a:ext cx="2594550" cy="3343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1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53244" y="2278457"/>
            <a:ext cx="65476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ሓላፍነት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ነርስ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አብ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ሓፈሻዊ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ጽፈት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ክንክን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ኣቀባበላ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አደን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ሕንጠን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ናብ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ሕቁፈ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ጓጓ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/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ጉለ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ክፍሊ</a:t>
            </a:r>
            <a:endParaRPr lang="en-US" sz="2400" dirty="0">
              <a:solidFill>
                <a:srgbClr val="2F4FA2"/>
              </a:solidFill>
              <a:latin typeface="Myriad Pro Light" panose="020B0603030403020204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ግልጋሎት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ምኽሪ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አዋህባ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ሕቁፈ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ጓጓ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/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ጉለ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ግልጋሎት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ምኽሪ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ጥቅሚ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ሕቁፈ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ጓጓ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/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ጉለ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አብ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እዋን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ፃንሒት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አደ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ፅሬት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/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ጽፈት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ክንክን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ምሕላዉ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ካብ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ትካል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ምስንባት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ወይ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ናብ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ካልዕ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ትካል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ምትሕልላፍ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አዶን</a:t>
            </a: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dirty="0" err="1">
                <a:solidFill>
                  <a:srgbClr val="2F4FA2"/>
                </a:solidFill>
                <a:latin typeface="Myriad Pro Light" panose="020B0603030403020204"/>
              </a:rPr>
              <a:t>ሕንጦን</a:t>
            </a:r>
            <a:endParaRPr lang="en-US" sz="2400" dirty="0">
              <a:solidFill>
                <a:srgbClr val="2F4FA2"/>
              </a:solidFill>
              <a:latin typeface="Myriad Pro Light" panose="020B0603030403020204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2000" y="598545"/>
            <a:ext cx="864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>
                <a:solidFill>
                  <a:srgbClr val="2F4FA2"/>
                </a:solidFill>
                <a:latin typeface="Myriad Pro Light" panose="020B0603030403020204"/>
              </a:rPr>
              <a:t>ክንክን</a:t>
            </a:r>
            <a:r>
              <a:rPr lang="en-US" sz="2400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b="1" dirty="0" err="1">
                <a:solidFill>
                  <a:srgbClr val="2F4FA2"/>
                </a:solidFill>
                <a:latin typeface="Myriad Pro Light" panose="020B0603030403020204"/>
              </a:rPr>
              <a:t>ሕቁፈ</a:t>
            </a:r>
            <a:r>
              <a:rPr lang="en-US" sz="2400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b="1" dirty="0" err="1">
                <a:solidFill>
                  <a:srgbClr val="2F4FA2"/>
                </a:solidFill>
                <a:latin typeface="Myriad Pro Light" panose="020B0603030403020204"/>
              </a:rPr>
              <a:t>ጓጓ</a:t>
            </a:r>
            <a:r>
              <a:rPr lang="en-US" sz="2400" b="1" dirty="0">
                <a:solidFill>
                  <a:srgbClr val="2F4FA2"/>
                </a:solidFill>
                <a:latin typeface="Myriad Pro Light" panose="020B0603030403020204"/>
              </a:rPr>
              <a:t>/</a:t>
            </a:r>
            <a:r>
              <a:rPr lang="en-US" sz="2400" b="1" dirty="0" err="1">
                <a:solidFill>
                  <a:srgbClr val="2F4FA2"/>
                </a:solidFill>
                <a:latin typeface="Myriad Pro Light" panose="020B0603030403020204"/>
              </a:rPr>
              <a:t>ጉለ</a:t>
            </a:r>
            <a:r>
              <a:rPr lang="en-US" sz="2400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b="1" dirty="0" err="1">
                <a:solidFill>
                  <a:srgbClr val="2F4FA2"/>
                </a:solidFill>
                <a:latin typeface="Myriad Pro Light" panose="020B0603030403020204"/>
              </a:rPr>
              <a:t>ንክወሃብ</a:t>
            </a:r>
            <a:r>
              <a:rPr lang="en-US" sz="2400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sz="2400" b="1" dirty="0" err="1">
                <a:solidFill>
                  <a:srgbClr val="2F4FA2"/>
                </a:solidFill>
                <a:latin typeface="Myriad Pro Light" panose="020B0603030403020204"/>
              </a:rPr>
              <a:t>ዘድሊዩ</a:t>
            </a:r>
            <a:endParaRPr lang="en-US" sz="2400" dirty="0">
              <a:solidFill>
                <a:srgbClr val="2F4FA2"/>
              </a:solidFill>
              <a:latin typeface="Myriad Pro Light" panose="020B060303040302020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43051" y="2432435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1443051" y="4620280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703030403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443051" y="4073318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9</a:t>
            </a:r>
          </a:p>
        </p:txBody>
      </p:sp>
      <p:sp>
        <p:nvSpPr>
          <p:cNvPr id="26" name="Oval 25"/>
          <p:cNvSpPr/>
          <p:nvPr/>
        </p:nvSpPr>
        <p:spPr>
          <a:xfrm>
            <a:off x="1443051" y="2979396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7</a:t>
            </a:r>
          </a:p>
        </p:txBody>
      </p:sp>
      <p:sp>
        <p:nvSpPr>
          <p:cNvPr id="27" name="Oval 26"/>
          <p:cNvSpPr/>
          <p:nvPr/>
        </p:nvSpPr>
        <p:spPr>
          <a:xfrm>
            <a:off x="1443051" y="3526357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45628" y="464456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Pro" panose="020B0703030403020204" pitchFamily="34" charset="0"/>
              </a:rPr>
              <a:t>10</a:t>
            </a:r>
          </a:p>
        </p:txBody>
      </p:sp>
      <p:sp>
        <p:nvSpPr>
          <p:cNvPr id="11" name="Oval 10"/>
          <p:cNvSpPr/>
          <p:nvPr/>
        </p:nvSpPr>
        <p:spPr>
          <a:xfrm>
            <a:off x="1443051" y="5160630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703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5628" y="518491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Pro" panose="020B0703030403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2962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2475" r="11855" b="8413"/>
          <a:stretch/>
        </p:blipFill>
        <p:spPr>
          <a:xfrm>
            <a:off x="313211" y="338262"/>
            <a:ext cx="8529132" cy="62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4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828045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ብዉሑዱ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240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ሴ.ሜ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x 240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ሴ.ሜ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ዝኾነ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ቦታ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ንሓንቲ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አደ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ክሕዝ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ዝክእል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ስፍሓት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Gives mother sense of privacy  or comfort as well as the space for family to be present to provide support.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ንአዶ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ምችዉ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መደቀሲ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ዓራት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Gives the mother security from contamination &amp; some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control of her private space.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ንሕድ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ሕድ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አደ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ሳፁን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አርማድዮ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Mother can  store valuables, clothes &amp; maintain a clean environment. Can provide a surface to rest items on.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ንሕድ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ሕድ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አደ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ምችዉ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መቀመጢ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ወንበር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skin to skin provider an important comfortable option between standing and laying down.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መሕፀቢ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ኢድ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ቦታ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all an opportunity &amp; reminder to wash hands before touching baby &amp; reduces the chance of infection.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lvl="0"/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ንስድራቤት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በፃሕቲ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ኮፍ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መበሊ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ወንበር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Gives family supporters an alternative to sitting on bed or occupying KMC chair. Encourages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support visits.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ቴሌቪዥን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ሬድዮ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Offers video/audio counselling, entertainment, information access to mother, father, family, &amp; nurses.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መንደቅ</a:t>
                      </a:r>
                      <a:r>
                        <a:rPr lang="en-US" sz="120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ሰዓት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mothers &amp; supporters to time and schedule skin to skin &amp; breastfeeding routines.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393089"/>
            <a:ext cx="832744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አዴታት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መፅንሒ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፡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</a:p>
          <a:p>
            <a:pPr algn="ctr"/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አደ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ምቾት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ተሰሚዒዋ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ሕቁፈ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ጓጓ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/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ጉለ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ትገብረሉ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ቦታ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ክሕልውዎ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ዝግብኡ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ነገራት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፥</a:t>
            </a:r>
          </a:p>
        </p:txBody>
      </p:sp>
      <p:sp>
        <p:nvSpPr>
          <p:cNvPr id="22" name="Oval 21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81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1608" r="1798" b="1844"/>
          <a:stretch/>
        </p:blipFill>
        <p:spPr>
          <a:xfrm>
            <a:off x="313211" y="327267"/>
            <a:ext cx="8529132" cy="620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51592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መምዘኒ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ሚዛን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nurses to keep daily records of changes in babies weight.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lvl="0"/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ዝቁለፍ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መቀመጥን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ሸልፍን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secure storage for charts, consumables &amp; some medications.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መፅሓፊ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ጠረጵዛ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a place for nurses to organize their paperwork responsibilities and discuss factors with families/staff.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ወናብር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for comfortable &amp; formal discussion between families &amp; nurses (</a:t>
                      </a:r>
                      <a:r>
                        <a:rPr lang="en-US" sz="1200" b="0" dirty="0" err="1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esp</a:t>
                      </a: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’ if no dedicated counseling area).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መቀመጢ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ተሓለበ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ፀባ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አደ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ዝከውን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ንእሽተይ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ፍሪጅ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mothers to safely store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expressed breast milk (requires close management by nurses).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መለክዒ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ሙቀት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ቴርሞሜተር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nurses and mothers to monitor temperature of the KMC room.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ሙቐት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ንምምጣን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ዘገልግል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ብልሓት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፡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ተርሞስታት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nurse to set/automate the temperature of the KMC room.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254590"/>
            <a:ext cx="8640000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መዕረፊ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ነርስታት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፡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</a:p>
          <a:p>
            <a:pPr algn="ctr"/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ናይ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ክንክን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ሕቁፈ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ጓጓ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/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ጉለ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ነርስታት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ስራሕ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ቦታ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ዘተሓባብራሉን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ዝኾነ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ፀገም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</a:p>
          <a:p>
            <a:pPr algn="ctr"/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ተሃልዩ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ምስ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ስድራቤት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አዶን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ሰራሕተኛን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ዝመያየጣሉ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ቦታ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እዩ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፡፡ </a:t>
            </a:r>
            <a:endParaRPr lang="en-US" sz="2800" dirty="0">
              <a:solidFill>
                <a:srgbClr val="2F4FA2"/>
              </a:solidFill>
              <a:latin typeface="Myriad Pro Light" panose="020B060303040302020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456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0" t="30110" r="3101" b="1886"/>
          <a:stretch/>
        </p:blipFill>
        <p:spPr>
          <a:xfrm>
            <a:off x="307107" y="338468"/>
            <a:ext cx="8557760" cy="61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6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29071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ሕቁፈ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ጓጓ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ጉለ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ግልጋሎት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ምኽሪ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መዉሃቢ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ምችዉ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ክፍሊ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a space where counseling  can take place in private &amp;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materials/tools can be on display.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መምከሪ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ሓገዝ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መፃሕፍቲ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ምስሊታትን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ቃለ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መሕትትን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፥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ፖስተር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multiple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reminders of KMC care practice and theory to mothers,  fathers, families and nurses.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መሰልጠኒ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ናዉቲ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ባንቡላ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፤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ምስሊ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ቅርፂ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ጡብ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ከመይ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ጌራ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ፀባ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ከምትሓልብ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ንምርአይ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Assists in simulating &amp; teaching KMC practice and theory alongside the counseling materials.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ጠረጼዛ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a surface to train mothers, fathers &amp; families on, and help keep them interacting with the materials.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4+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ወናብር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comfortable counseling experience &amp; encourages family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members to be included.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lvl="0"/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ዝቁለፍ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መቀመጥን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ሸልፍን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secure storage for  extra counseling materials &amp; discharge kits.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Wall space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a space to hang counseling posters,  or mount a TV.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lvl="0"/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ኣዶ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ናብ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ገዛ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ሂዛቶም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ትኸይድ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መምሓሪ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ስዕልታትን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መምርሒ</a:t>
                      </a:r>
                      <a:r>
                        <a:rPr lang="en-US" sz="1200" b="0" kern="1200" dirty="0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rgbClr val="2F4FA2"/>
                          </a:solidFill>
                          <a:effectLst/>
                          <a:latin typeface="Myriad Pro Light" panose="020B0603030403020204"/>
                          <a:ea typeface="+mn-ea"/>
                          <a:cs typeface="+mn-cs"/>
                        </a:rPr>
                        <a:t>ወለዲን</a:t>
                      </a:r>
                      <a:endParaRPr lang="en-US" sz="1200" b="0" kern="1200" dirty="0">
                        <a:solidFill>
                          <a:srgbClr val="2F4FA2"/>
                        </a:solidFill>
                        <a:effectLst/>
                        <a:latin typeface="Myriad Pro Light" panose="020B0603030403020204"/>
                        <a:ea typeface="+mn-ea"/>
                        <a:cs typeface="+mn-cs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 mothers, fathers &amp; families with knowledge and assistive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items to continue KMC practice at home.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402516"/>
            <a:ext cx="864000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መዉሃቢ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ግልጋሎት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/>
              </a:rPr>
              <a:t>ምኽሪ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፡ </a:t>
            </a:r>
          </a:p>
          <a:p>
            <a:pPr algn="ctr"/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ማለት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ግልጋሎት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ምኽሪ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ዝወሃበሉ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ኮይኑ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መምሃሪ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ሓገዝ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ናዉቲ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ብቀረባ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ዝረአየሉ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 </a:t>
            </a:r>
            <a:r>
              <a:rPr lang="en-US" dirty="0" err="1">
                <a:solidFill>
                  <a:srgbClr val="2F4FA2"/>
                </a:solidFill>
                <a:latin typeface="Myriad Pro Light" panose="020B0603030403020204"/>
              </a:rPr>
              <a:t>እዩ</a:t>
            </a:r>
            <a:r>
              <a:rPr lang="en-US" dirty="0">
                <a:solidFill>
                  <a:srgbClr val="2F4FA2"/>
                </a:solidFill>
                <a:latin typeface="Myriad Pro Light" panose="020B0603030403020204"/>
              </a:rPr>
              <a:t>፡፡</a:t>
            </a:r>
            <a:endParaRPr lang="en-US" sz="2800" dirty="0">
              <a:solidFill>
                <a:srgbClr val="2F4FA2"/>
              </a:solidFill>
              <a:latin typeface="Myriad Pro Light" panose="020B060303040302020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13428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7264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2145</Words>
  <Application>Microsoft Office PowerPoint</Application>
  <PresentationFormat>On-screen Show (4:3)</PresentationFormat>
  <Paragraphs>227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CAT-L-01</dc:creator>
  <cp:lastModifiedBy>PORTELA, Anayda Gerarda</cp:lastModifiedBy>
  <cp:revision>17</cp:revision>
  <dcterms:created xsi:type="dcterms:W3CDTF">2018-10-26T13:01:06Z</dcterms:created>
  <dcterms:modified xsi:type="dcterms:W3CDTF">2019-07-23T09:45:03Z</dcterms:modified>
</cp:coreProperties>
</file>