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94" r:id="rId9"/>
    <p:sldId id="274" r:id="rId10"/>
    <p:sldId id="295" r:id="rId11"/>
    <p:sldId id="276" r:id="rId12"/>
    <p:sldId id="29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7" r:id="rId25"/>
    <p:sldId id="299" r:id="rId26"/>
    <p:sldId id="298" r:id="rId27"/>
    <p:sldId id="292" r:id="rId28"/>
  </p:sldIdLst>
  <p:sldSz cx="7559675" cy="5346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B" initials="DB" lastIdx="13" clrIdx="0"/>
  <p:cmAuthor id="2" name="Raisa Mirza" initials="R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F68DE-6ED6-86A7-9B0A-1E13F32A71A8}" v="9" dt="2019-12-07T13:11:52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480"/>
        <p:guide pos="23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ACH, Nina" userId="S::gerlachn_unaids.org#ext#@worldhealthorg.onmicrosoft.com::52415525-c550-413b-8954-41a61faffd6e" providerId="AD" clId="Web-{39EF68DE-6ED6-86A7-9B0A-1E13F32A71A8}"/>
    <pc:docChg chg="delSld">
      <pc:chgData name="GERLACH, Nina" userId="S::gerlachn_unaids.org#ext#@worldhealthorg.onmicrosoft.com::52415525-c550-413b-8954-41a61faffd6e" providerId="AD" clId="Web-{39EF68DE-6ED6-86A7-9B0A-1E13F32A71A8}" dt="2019-12-07T13:11:52.197" v="8"/>
      <pc:docMkLst>
        <pc:docMk/>
      </pc:docMkLst>
      <pc:sldChg chg="delCm">
        <pc:chgData name="GERLACH, Nina" userId="S::gerlachn_unaids.org#ext#@worldhealthorg.onmicrosoft.com::52415525-c550-413b-8954-41a61faffd6e" providerId="AD" clId="Web-{39EF68DE-6ED6-86A7-9B0A-1E13F32A71A8}" dt="2019-12-07T13:11:18.088" v="1"/>
        <pc:sldMkLst>
          <pc:docMk/>
          <pc:sldMk cId="639285746" sldId="256"/>
        </pc:sldMkLst>
      </pc:sldChg>
      <pc:sldChg chg="delCm">
        <pc:chgData name="GERLACH, Nina" userId="S::gerlachn_unaids.org#ext#@worldhealthorg.onmicrosoft.com::52415525-c550-413b-8954-41a61faffd6e" providerId="AD" clId="Web-{39EF68DE-6ED6-86A7-9B0A-1E13F32A71A8}" dt="2019-12-07T13:11:26.557" v="2"/>
        <pc:sldMkLst>
          <pc:docMk/>
          <pc:sldMk cId="1697500878" sldId="258"/>
        </pc:sldMkLst>
      </pc:sldChg>
      <pc:sldChg chg="delCm">
        <pc:chgData name="GERLACH, Nina" userId="S::gerlachn_unaids.org#ext#@worldhealthorg.onmicrosoft.com::52415525-c550-413b-8954-41a61faffd6e" providerId="AD" clId="Web-{39EF68DE-6ED6-86A7-9B0A-1E13F32A71A8}" dt="2019-12-07T13:11:31.447" v="3"/>
        <pc:sldMkLst>
          <pc:docMk/>
          <pc:sldMk cId="527747156" sldId="260"/>
        </pc:sldMkLst>
      </pc:sldChg>
      <pc:sldChg chg="delCm">
        <pc:chgData name="GERLACH, Nina" userId="S::gerlachn_unaids.org#ext#@worldhealthorg.onmicrosoft.com::52415525-c550-413b-8954-41a61faffd6e" providerId="AD" clId="Web-{39EF68DE-6ED6-86A7-9B0A-1E13F32A71A8}" dt="2019-12-07T13:11:35.276" v="4"/>
        <pc:sldMkLst>
          <pc:docMk/>
          <pc:sldMk cId="3995288285" sldId="262"/>
        </pc:sldMkLst>
      </pc:sldChg>
      <pc:sldChg chg="delCm">
        <pc:chgData name="GERLACH, Nina" userId="S::gerlachn_unaids.org#ext#@worldhealthorg.onmicrosoft.com::52415525-c550-413b-8954-41a61faffd6e" providerId="AD" clId="Web-{39EF68DE-6ED6-86A7-9B0A-1E13F32A71A8}" dt="2019-12-07T13:11:38.994" v="5"/>
        <pc:sldMkLst>
          <pc:docMk/>
          <pc:sldMk cId="1656838810" sldId="274"/>
        </pc:sldMkLst>
      </pc:sldChg>
      <pc:sldChg chg="delCm">
        <pc:chgData name="GERLACH, Nina" userId="S::gerlachn_unaids.org#ext#@worldhealthorg.onmicrosoft.com::52415525-c550-413b-8954-41a61faffd6e" providerId="AD" clId="Web-{39EF68DE-6ED6-86A7-9B0A-1E13F32A71A8}" dt="2019-12-07T13:11:45.432" v="6"/>
        <pc:sldMkLst>
          <pc:docMk/>
          <pc:sldMk cId="1569224354" sldId="278"/>
        </pc:sldMkLst>
      </pc:sldChg>
      <pc:sldChg chg="delCm">
        <pc:chgData name="GERLACH, Nina" userId="S::gerlachn_unaids.org#ext#@worldhealthorg.onmicrosoft.com::52415525-c550-413b-8954-41a61faffd6e" providerId="AD" clId="Web-{39EF68DE-6ED6-86A7-9B0A-1E13F32A71A8}" dt="2019-12-07T13:11:52.197" v="8"/>
        <pc:sldMkLst>
          <pc:docMk/>
          <pc:sldMk cId="252282128" sldId="280"/>
        </pc:sldMkLst>
      </pc:sldChg>
      <pc:sldChg chg="del">
        <pc:chgData name="GERLACH, Nina" userId="S::gerlachn_unaids.org#ext#@worldhealthorg.onmicrosoft.com::52415525-c550-413b-8954-41a61faffd6e" providerId="AD" clId="Web-{39EF68DE-6ED6-86A7-9B0A-1E13F32A71A8}" dt="2019-12-07T13:11:05.323" v="0"/>
        <pc:sldMkLst>
          <pc:docMk/>
          <pc:sldMk cId="2553284199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9A46-6FB2-3346-8B98-C5AB0B59B728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218-B386-EC45-9B8D-A8974F40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19456" y="4718304"/>
            <a:ext cx="6437376" cy="426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88480" y="859536"/>
            <a:ext cx="426719" cy="4285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88480" y="207264"/>
            <a:ext cx="426720" cy="426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9456" y="207264"/>
            <a:ext cx="6437376" cy="426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9456" y="4777775"/>
            <a:ext cx="6437376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KMC     =     SKIN TO SKIN     +     BREASTFEED     +     FAMILY SUPPORT     +     HYGIENE</a:t>
            </a: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9456" y="859536"/>
            <a:ext cx="6437376" cy="3633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4959094" y="2848393"/>
            <a:ext cx="42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KMC FAMILY COUNSELING GUIDE  SHORT VERSION</a:t>
            </a:r>
            <a:endParaRPr lang="en-US" sz="14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974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19455" y="4718304"/>
            <a:ext cx="7095743" cy="426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9455" y="4777775"/>
            <a:ext cx="7095743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KMC     =     SKIN TO SKIN     +     BREASTFEED     +     FAMILY SUPPORT     +     HYGIENE</a:t>
            </a:r>
            <a:endParaRPr lang="en-US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9455" y="207264"/>
            <a:ext cx="7095742" cy="428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3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1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17" indent="-178217" algn="l" defTabSz="712866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757" y="51550"/>
            <a:ext cx="7559675" cy="52322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/>
              <a:t>KMC FAMILY COUNSELING GUIDE</a:t>
            </a:r>
            <a:endParaRPr lang="en-US" sz="2800" b="1" i="0" u="none" strike="noStrike" baseline="0">
              <a:latin typeface="Proxima Nova" panose="02000506030000020004" pitchFamily="50" charset="0"/>
            </a:endParaRPr>
          </a:p>
        </p:txBody>
      </p:sp>
      <p:pic>
        <p:nvPicPr>
          <p:cNvPr id="1026" name="Picture 2" descr="AAU Logo">
            <a:extLst>
              <a:ext uri="{FF2B5EF4-FFF2-40B4-BE49-F238E27FC236}">
                <a16:creationId xmlns:a16="http://schemas.microsoft.com/office/drawing/2014/main" id="{6A0512E7-9D9B-4E67-8994-E1F6E199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83" y="4581642"/>
            <a:ext cx="734833" cy="6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index">
            <a:extLst>
              <a:ext uri="{FF2B5EF4-FFF2-40B4-BE49-F238E27FC236}">
                <a16:creationId xmlns:a16="http://schemas.microsoft.com/office/drawing/2014/main" id="{85E1B892-80A2-4D9E-995D-9DE8C4B7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82" y="4622600"/>
            <a:ext cx="1390226" cy="5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AAHB Logo">
            <a:extLst>
              <a:ext uri="{FF2B5EF4-FFF2-40B4-BE49-F238E27FC236}">
                <a16:creationId xmlns:a16="http://schemas.microsoft.com/office/drawing/2014/main" id="{61171E8D-F308-47F5-997E-8045A5EA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74" y="4585838"/>
            <a:ext cx="564734" cy="5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Oromiyaa HB Logo">
            <a:extLst>
              <a:ext uri="{FF2B5EF4-FFF2-40B4-BE49-F238E27FC236}">
                <a16:creationId xmlns:a16="http://schemas.microsoft.com/office/drawing/2014/main" id="{9A2AE6CC-3A4C-46C3-B600-4EF0E82C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74" y="4602053"/>
            <a:ext cx="571537" cy="571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logo Ethiopian Federal Ministry of Health">
            <a:extLst>
              <a:ext uri="{FF2B5EF4-FFF2-40B4-BE49-F238E27FC236}">
                <a16:creationId xmlns:a16="http://schemas.microsoft.com/office/drawing/2014/main" id="{A6C8B387-970F-4742-AD7C-E946CACD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2" y="4581642"/>
            <a:ext cx="1017575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t="4892" r="17313" b="4255"/>
          <a:stretch/>
        </p:blipFill>
        <p:spPr>
          <a:xfrm>
            <a:off x="1830722" y="626040"/>
            <a:ext cx="3898231" cy="3857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t="4892" r="17313" b="4255"/>
          <a:stretch/>
        </p:blipFill>
        <p:spPr>
          <a:xfrm>
            <a:off x="1830722" y="694006"/>
            <a:ext cx="3898231" cy="38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6E784A-6884-4A68-A81E-CA14D2DFC223}"/>
              </a:ext>
            </a:extLst>
          </p:cNvPr>
          <p:cNvSpPr/>
          <p:nvPr/>
        </p:nvSpPr>
        <p:spPr>
          <a:xfrm>
            <a:off x="219456" y="870562"/>
            <a:ext cx="6437376" cy="1631216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 b="1"/>
              <a:t>Exclusive breastfeeding means that the baby only drinks breastmilk. Usually every 2-4 hours. </a:t>
            </a:r>
            <a:endParaRPr lang="en-US" sz="2000" b="1">
              <a:latin typeface="Proxima Nova" panose="02000506030000020004" pitchFamily="50" charset="0"/>
            </a:endParaRPr>
          </a:p>
          <a:p>
            <a:endParaRPr lang="en-US" sz="2000"/>
          </a:p>
          <a:p>
            <a:r>
              <a:rPr lang="en-US" sz="2000"/>
              <a:t>A mother’s milk provides the best nutrients for the baby to grow strong and healthy.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8623" y="220568"/>
            <a:ext cx="466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What does exclusive breastfeeding mean?</a:t>
            </a:r>
          </a:p>
        </p:txBody>
      </p:sp>
    </p:spTree>
    <p:extLst>
      <p:ext uri="{BB962C8B-B14F-4D97-AF65-F5344CB8AC3E}">
        <p14:creationId xmlns:p14="http://schemas.microsoft.com/office/powerpoint/2010/main" val="208658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9" y="268583"/>
            <a:ext cx="5831114" cy="41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72E7AD-B8B3-4CEB-B1B9-D1AD02C64F1A}"/>
              </a:ext>
            </a:extLst>
          </p:cNvPr>
          <p:cNvSpPr/>
          <p:nvPr/>
        </p:nvSpPr>
        <p:spPr>
          <a:xfrm>
            <a:off x="219456" y="793562"/>
            <a:ext cx="6437376" cy="378565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 b="1"/>
              <a:t>Family Support means the husband and the family support </a:t>
            </a:r>
          </a:p>
          <a:p>
            <a:r>
              <a:rPr lang="en-US" sz="2000" b="1"/>
              <a:t>the mother by practicing KMC. </a:t>
            </a:r>
            <a:endParaRPr lang="en-US" sz="2000" b="1">
              <a:latin typeface="Proxima Nova" panose="02000506030000020004" pitchFamily="50" charset="0"/>
            </a:endParaRPr>
          </a:p>
          <a:p>
            <a:endParaRPr lang="en-US" sz="2000"/>
          </a:p>
          <a:p>
            <a:r>
              <a:rPr lang="en-US" sz="2000"/>
              <a:t>It is very tiring for the mother to provide continuous support and she needs the support for her family. </a:t>
            </a:r>
          </a:p>
          <a:p>
            <a:endParaRPr lang="en-US" sz="2000"/>
          </a:p>
          <a:p>
            <a:r>
              <a:rPr lang="en-US" sz="2000"/>
              <a:t>Other family members can maintain the KMC position, including the father of the baby, sisters, aunties and grandmothers. </a:t>
            </a:r>
          </a:p>
          <a:p>
            <a:endParaRPr lang="en-US" sz="2000"/>
          </a:p>
          <a:p>
            <a:r>
              <a:rPr lang="en-US" sz="2000"/>
              <a:t>This makes it easy for the mother to get some rest while ensuring that the baby is kept in KMC position.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544" y="220568"/>
            <a:ext cx="377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What does Family Support mean?</a:t>
            </a:r>
          </a:p>
        </p:txBody>
      </p:sp>
    </p:spTree>
    <p:extLst>
      <p:ext uri="{BB962C8B-B14F-4D97-AF65-F5344CB8AC3E}">
        <p14:creationId xmlns:p14="http://schemas.microsoft.com/office/powerpoint/2010/main" val="23127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3149" r="3850" b="8269"/>
          <a:stretch/>
        </p:blipFill>
        <p:spPr>
          <a:xfrm>
            <a:off x="734106" y="294033"/>
            <a:ext cx="6091463" cy="41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What are the steps of KMC positioning?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F34C2-BC1C-4291-9610-164D575470C9}"/>
              </a:ext>
            </a:extLst>
          </p:cNvPr>
          <p:cNvSpPr/>
          <p:nvPr/>
        </p:nvSpPr>
        <p:spPr>
          <a:xfrm>
            <a:off x="219456" y="870562"/>
            <a:ext cx="6437376" cy="3593291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1400"/>
          </a:p>
          <a:p>
            <a:r>
              <a:rPr lang="en-US" sz="1600"/>
              <a:t>Describe the five steps of KMC positioning: </a:t>
            </a:r>
          </a:p>
          <a:p>
            <a:endParaRPr lang="en-US" sz="1100"/>
          </a:p>
          <a:p>
            <a:r>
              <a:rPr lang="en-US" sz="1600"/>
              <a:t>Step 1: Place the baby in an upright position between the mother’s breasts</a:t>
            </a:r>
          </a:p>
          <a:p>
            <a:r>
              <a:rPr lang="en-US" sz="1600"/>
              <a:t> </a:t>
            </a:r>
          </a:p>
          <a:p>
            <a:r>
              <a:rPr lang="en-US" sz="1600"/>
              <a:t>Step 2: Secure the baby on to the mother’s chest with KMC sling or “</a:t>
            </a:r>
            <a:r>
              <a:rPr lang="en-US" sz="1600" err="1"/>
              <a:t>netella</a:t>
            </a:r>
            <a:r>
              <a:rPr lang="en-US" sz="1600"/>
              <a:t>”</a:t>
            </a:r>
          </a:p>
          <a:p>
            <a:endParaRPr lang="en-US" sz="1000"/>
          </a:p>
          <a:p>
            <a:r>
              <a:rPr lang="en-US" sz="1600"/>
              <a:t>Step 3: Cover the baby with a blanket or other clothes</a:t>
            </a:r>
          </a:p>
          <a:p>
            <a:endParaRPr lang="en-US" sz="1000"/>
          </a:p>
          <a:p>
            <a:r>
              <a:rPr lang="en-US" sz="1600"/>
              <a:t>Step 4: A mother can put on a jacket or sweeter as needed</a:t>
            </a:r>
          </a:p>
          <a:p>
            <a:endParaRPr lang="en-US" sz="1050"/>
          </a:p>
          <a:p>
            <a:r>
              <a:rPr lang="en-US" sz="1600"/>
              <a:t>Step 5: Breast feed the baby </a:t>
            </a:r>
          </a:p>
          <a:p>
            <a:endParaRPr lang="en-US" sz="1600"/>
          </a:p>
          <a:p>
            <a:endParaRPr lang="en-US" sz="1200"/>
          </a:p>
          <a:p>
            <a:r>
              <a:rPr lang="en-US" sz="1600"/>
              <a:t>Ask mother(s) to describe the five steps of KMC.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8621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93156-526E-449B-A5EB-AD65F634B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7" y="228403"/>
            <a:ext cx="5930386" cy="42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What are the benefits of KMC for your baby?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02CD2-1B98-4DF9-8782-13C3C4D9399F}"/>
              </a:ext>
            </a:extLst>
          </p:cNvPr>
          <p:cNvSpPr/>
          <p:nvPr/>
        </p:nvSpPr>
        <p:spPr>
          <a:xfrm>
            <a:off x="219456" y="870562"/>
            <a:ext cx="6437376" cy="286232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/>
          </a:p>
          <a:p>
            <a:r>
              <a:rPr lang="en-US" sz="2000"/>
              <a:t>There are many benefits of KMC for your baby. </a:t>
            </a:r>
          </a:p>
          <a:p>
            <a:r>
              <a:rPr lang="en-US" sz="2000"/>
              <a:t>The top 3 benefits: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It reminds babies to breathe regularly. 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Stabilizes heartbeat. 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They develop into smart kids with good brains.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324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DA5896-764A-4C2F-A134-326F69746E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r="43358" b="9368"/>
          <a:stretch/>
        </p:blipFill>
        <p:spPr>
          <a:xfrm>
            <a:off x="270024" y="752954"/>
            <a:ext cx="3509814" cy="3499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08866A-C40F-45CB-9188-E67FE9F5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7" t="9453" r="19711" b="1183"/>
          <a:stretch/>
        </p:blipFill>
        <p:spPr>
          <a:xfrm>
            <a:off x="3780338" y="207387"/>
            <a:ext cx="3526308" cy="4272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86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825790-1E75-47FB-9BDA-DEB8F631667F}"/>
              </a:ext>
            </a:extLst>
          </p:cNvPr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What are the benefits of KMC for parents?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F9DEA-5271-4A4E-B00C-2942AB18D945}"/>
              </a:ext>
            </a:extLst>
          </p:cNvPr>
          <p:cNvSpPr/>
          <p:nvPr/>
        </p:nvSpPr>
        <p:spPr>
          <a:xfrm>
            <a:off x="219456" y="870562"/>
            <a:ext cx="6437376" cy="286232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Parent to child bonding is very strong. 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It is inexpensive now and helps to keep your child healthy for their whole life.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You can monitor their vital signs very easily.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You feel proud that you are great parents.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74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29538F-85D2-406F-930F-9A164845E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2402" r="2111" b="4044"/>
          <a:stretch/>
        </p:blipFill>
        <p:spPr>
          <a:xfrm>
            <a:off x="233203" y="208655"/>
            <a:ext cx="3547135" cy="2129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9D32C-A276-4B7A-A76D-6A56F6314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" b="15882"/>
          <a:stretch/>
        </p:blipFill>
        <p:spPr>
          <a:xfrm>
            <a:off x="300709" y="2470737"/>
            <a:ext cx="3494734" cy="1904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80338" y="2829116"/>
            <a:ext cx="3436672" cy="1231118"/>
            <a:chOff x="3780337" y="2829116"/>
            <a:chExt cx="3725107" cy="13344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489817-8FDA-4FB2-8948-FE7DE3399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0" t="24095" r="3059" b="31714"/>
            <a:stretch/>
          </p:blipFill>
          <p:spPr>
            <a:xfrm>
              <a:off x="3780337" y="2829117"/>
              <a:ext cx="2093111" cy="133444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489817-8FDA-4FB2-8948-FE7DE3399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t="19171" r="55139" b="39907"/>
            <a:stretch/>
          </p:blipFill>
          <p:spPr>
            <a:xfrm>
              <a:off x="5590397" y="2829116"/>
              <a:ext cx="1915047" cy="133444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779839" y="2349500"/>
            <a:ext cx="3535362" cy="2136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6606" b="9999"/>
          <a:stretch/>
        </p:blipFill>
        <p:spPr>
          <a:xfrm>
            <a:off x="4415768" y="244520"/>
            <a:ext cx="2801242" cy="21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Instructions for Health Care Professionals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56" y="868237"/>
            <a:ext cx="6437376" cy="347787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marL="285750" indent="-285750">
              <a:buFontTx/>
              <a:buChar char="-"/>
            </a:pPr>
            <a:endParaRPr lang="en-US" sz="2000"/>
          </a:p>
          <a:p>
            <a:pPr marL="285750" indent="-285750">
              <a:buFontTx/>
              <a:buChar char="-"/>
            </a:pPr>
            <a:r>
              <a:rPr lang="en-US" sz="2000"/>
              <a:t>This guide has been created to support you in giving families appropriate and timely information on KMC.</a:t>
            </a:r>
          </a:p>
          <a:p>
            <a:pPr marL="285750" indent="-285750">
              <a:buFontTx/>
              <a:buChar char="-"/>
            </a:pPr>
            <a:endParaRPr lang="en-US" sz="2000"/>
          </a:p>
          <a:p>
            <a:pPr marL="285750" indent="-285750">
              <a:buFontTx/>
              <a:buChar char="-"/>
            </a:pPr>
            <a:r>
              <a:rPr lang="en-US" sz="2000"/>
              <a:t>Follow the guide as closely as possible. The illustrated pages are to show the person you are counseling. </a:t>
            </a:r>
          </a:p>
          <a:p>
            <a:pPr marL="285750" indent="-285750">
              <a:buFontTx/>
              <a:buChar char="-"/>
            </a:pPr>
            <a:endParaRPr lang="en-US" sz="2000"/>
          </a:p>
          <a:p>
            <a:pPr marL="285750" indent="-285750">
              <a:buFontTx/>
              <a:buChar char="-"/>
            </a:pPr>
            <a:r>
              <a:rPr lang="en-US" sz="2000"/>
              <a:t>Instructions for you to follow are in italics look like this. </a:t>
            </a:r>
          </a:p>
          <a:p>
            <a:pPr marL="285750" indent="-285750">
              <a:buFontTx/>
              <a:buChar char="-"/>
            </a:pPr>
            <a:endParaRPr lang="en-US" sz="2000"/>
          </a:p>
          <a:p>
            <a:pPr marL="285750" indent="-285750">
              <a:buFontTx/>
              <a:buChar char="-"/>
            </a:pPr>
            <a:r>
              <a:rPr lang="en-US" sz="2000"/>
              <a:t>Words to read out during counseling look like this or like </a:t>
            </a:r>
            <a:r>
              <a:rPr lang="en-US" sz="2000" b="1"/>
              <a:t>this</a:t>
            </a:r>
            <a:r>
              <a:rPr lang="en-US" sz="2000"/>
              <a:t>.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28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307C53-3155-4864-B07A-CCAB61555AF7}"/>
              </a:ext>
            </a:extLst>
          </p:cNvPr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How will you care for your baby when you go home?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2159E-2A4E-496B-B102-464E90893783}"/>
              </a:ext>
            </a:extLst>
          </p:cNvPr>
          <p:cNvSpPr/>
          <p:nvPr/>
        </p:nvSpPr>
        <p:spPr>
          <a:xfrm>
            <a:off x="219456" y="870562"/>
            <a:ext cx="6437376" cy="255454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Continuous skin-to-skin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Breastfeed exclusively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Ask for support from the family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Maintain Hygiene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4296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4" y="724156"/>
            <a:ext cx="6785400" cy="3068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3417"/>
          <a:stretch/>
        </p:blipFill>
        <p:spPr>
          <a:xfrm>
            <a:off x="4898571" y="1090574"/>
            <a:ext cx="2212963" cy="27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CDA5D-8CA9-41F9-881C-86C08BAB01BD}"/>
              </a:ext>
            </a:extLst>
          </p:cNvPr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How can you maintain KMC at home?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CBF4C-3184-495A-8AAB-8D0EE8ED8E5A}"/>
              </a:ext>
            </a:extLst>
          </p:cNvPr>
          <p:cNvSpPr/>
          <p:nvPr/>
        </p:nvSpPr>
        <p:spPr>
          <a:xfrm>
            <a:off x="219456" y="870562"/>
            <a:ext cx="6437376" cy="3170099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Since you will not have the KMC Sling, you can use a </a:t>
            </a:r>
            <a:r>
              <a:rPr lang="en-US" sz="2000" err="1"/>
              <a:t>netella</a:t>
            </a:r>
            <a:r>
              <a:rPr lang="en-US" sz="2000"/>
              <a:t> to tie the baby and a blanket to keep them warm.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You may also need hat, socks, diaper and blanket for the baby.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Remember to maintain skin-to-skin continuously, breastfeed exclusively and to ask for support from family members.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95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6564A-5547-44A1-B92D-A217B2185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41" y="498928"/>
            <a:ext cx="1972623" cy="1406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61CBAE-AADB-4621-9219-E9907C1F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8" y="2665186"/>
            <a:ext cx="2052386" cy="1462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D8366D-2A4E-440C-AD1F-C33607DF4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52840" r="5829" b="3729"/>
          <a:stretch/>
        </p:blipFill>
        <p:spPr>
          <a:xfrm>
            <a:off x="2522745" y="2492130"/>
            <a:ext cx="2344226" cy="1413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36646" r="33376" b="11095"/>
          <a:stretch/>
        </p:blipFill>
        <p:spPr>
          <a:xfrm>
            <a:off x="4887460" y="498928"/>
            <a:ext cx="2068512" cy="156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2443" r="3270" b="12250"/>
          <a:stretch/>
        </p:blipFill>
        <p:spPr>
          <a:xfrm>
            <a:off x="5052112" y="2665186"/>
            <a:ext cx="2204992" cy="146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5701" r="24776" b="15507"/>
          <a:stretch/>
        </p:blipFill>
        <p:spPr>
          <a:xfrm>
            <a:off x="435429" y="330566"/>
            <a:ext cx="1988416" cy="21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8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307C53-3155-4864-B07A-CCAB61555AF7}"/>
              </a:ext>
            </a:extLst>
          </p:cNvPr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What activities can you do while doing skin-to-skin?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2159E-2A4E-496B-B102-464E90893783}"/>
              </a:ext>
            </a:extLst>
          </p:cNvPr>
          <p:cNvSpPr/>
          <p:nvPr/>
        </p:nvSpPr>
        <p:spPr>
          <a:xfrm>
            <a:off x="219456" y="870562"/>
            <a:ext cx="6437376" cy="347787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/>
              <a:t>Simple tasks: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Cleaning the bed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Sweeping the floor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Feeding animals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Sewing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Carrying light objects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5810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" y="344174"/>
            <a:ext cx="6660587" cy="4010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318" y="2349500"/>
            <a:ext cx="91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6386" y="461344"/>
            <a:ext cx="91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4158" y="3021665"/>
            <a:ext cx="91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325" y="1520124"/>
            <a:ext cx="91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7615" y="2184266"/>
            <a:ext cx="91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2282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307C53-3155-4864-B07A-CCAB61555AF7}"/>
              </a:ext>
            </a:extLst>
          </p:cNvPr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What activities can’t you do while doing skin-to-skin?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2159E-2A4E-496B-B102-464E90893783}"/>
              </a:ext>
            </a:extLst>
          </p:cNvPr>
          <p:cNvSpPr/>
          <p:nvPr/>
        </p:nvSpPr>
        <p:spPr>
          <a:xfrm>
            <a:off x="219456" y="870562"/>
            <a:ext cx="6437376" cy="3708708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/>
              <a:t>Heavy tasks: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Baking Injera </a:t>
            </a:r>
          </a:p>
          <a:p>
            <a:pPr marL="342900" indent="-342900">
              <a:buFontTx/>
              <a:buChar char="-"/>
            </a:pPr>
            <a:endParaRPr lang="en-US" sz="1100"/>
          </a:p>
          <a:p>
            <a:pPr marL="342900" indent="-342900">
              <a:buFontTx/>
              <a:buChar char="-"/>
            </a:pPr>
            <a:r>
              <a:rPr lang="en-US" sz="2000"/>
              <a:t>Washing Cloths </a:t>
            </a:r>
          </a:p>
          <a:p>
            <a:endParaRPr lang="en-US" sz="1100"/>
          </a:p>
          <a:p>
            <a:pPr marL="342900" indent="-342900">
              <a:buFontTx/>
              <a:buChar char="-"/>
            </a:pPr>
            <a:r>
              <a:rPr lang="en-US" sz="2000"/>
              <a:t>Washing children</a:t>
            </a:r>
          </a:p>
          <a:p>
            <a:pPr marL="342900" indent="-342900">
              <a:buFontTx/>
              <a:buChar char="-"/>
            </a:pPr>
            <a:endParaRPr lang="en-US" sz="1100"/>
          </a:p>
          <a:p>
            <a:pPr marL="342900" indent="-342900">
              <a:buFontTx/>
              <a:buChar char="-"/>
            </a:pPr>
            <a:r>
              <a:rPr lang="en-US" sz="2000"/>
              <a:t>Doing or attending coffee ceremony due to smoke</a:t>
            </a:r>
          </a:p>
          <a:p>
            <a:pPr marL="342900" indent="-342900">
              <a:buFontTx/>
              <a:buChar char="-"/>
            </a:pPr>
            <a:endParaRPr lang="en-US" sz="1100"/>
          </a:p>
          <a:p>
            <a:pPr marL="342900" indent="-342900">
              <a:buFontTx/>
              <a:buChar char="-"/>
            </a:pPr>
            <a:r>
              <a:rPr lang="en-US" sz="2000"/>
              <a:t>Carrying heavy objects like water or oil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r>
              <a:rPr lang="en-US" sz="2000"/>
              <a:t>Don’t ever leave your baby without skin-to-skin protection!</a:t>
            </a:r>
          </a:p>
          <a:p>
            <a:pPr marL="342900" indent="-342900">
              <a:buFontTx/>
              <a:buChar char="-"/>
            </a:pPr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1327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BCBF4C-3184-495A-8AAB-8D0EE8ED8E5A}"/>
              </a:ext>
            </a:extLst>
          </p:cNvPr>
          <p:cNvSpPr/>
          <p:nvPr/>
        </p:nvSpPr>
        <p:spPr>
          <a:xfrm>
            <a:off x="190245" y="134132"/>
            <a:ext cx="7369430" cy="4985980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1000"/>
          </a:p>
          <a:p>
            <a:r>
              <a:rPr lang="en-US" sz="1400" b="1"/>
              <a:t>List of Illustrations Alex is organizing with </a:t>
            </a:r>
            <a:r>
              <a:rPr lang="en-US" sz="1400" b="1" err="1"/>
              <a:t>Netsanet</a:t>
            </a:r>
            <a:r>
              <a:rPr lang="en-US" sz="1400" b="1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‘Father practicing KMC while mother is preparing dinner in traditional, rural home’; show socks/hat/</a:t>
            </a:r>
            <a:r>
              <a:rPr lang="en-US" sz="1000" err="1"/>
              <a:t>netella</a:t>
            </a:r>
            <a:r>
              <a:rPr lang="en-US" sz="1000"/>
              <a:t> in the image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‘Mother/Father ‘Yes/Can Do at Home’ Chores: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I can go shop nearby and buy something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I can make the bed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I can feed animals like chickens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I can sew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I can separate grains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I can sleep / rest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‘Mother/Father ‘No/Can’t Do at Home’ Chores: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000"/>
              <a:t>TBD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‘Two parents with the healthy baby looking happy’ (7-01 with older child?)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Combined ‘4 KMC Actions/Pillars’ illustration: Skin to Skin - Breastfeeding - Family Support - Hygiene (for ‘Title Page’, ‘What is KMC’ page  and ‘How will  you care for your baby at home’ pages)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An illustration to communicate ‘Remind Baby to Breathe’ (if possible)</a:t>
            </a:r>
          </a:p>
          <a:p>
            <a:endParaRPr lang="en-US" sz="1000"/>
          </a:p>
          <a:p>
            <a:endParaRPr lang="en-US" sz="1000"/>
          </a:p>
          <a:p>
            <a:r>
              <a:rPr lang="en-US" sz="1400" b="1"/>
              <a:t>Addis To Do list for the Short </a:t>
            </a:r>
            <a:r>
              <a:rPr lang="en-US" sz="1400" b="1" err="1"/>
              <a:t>Counceling</a:t>
            </a:r>
            <a:r>
              <a:rPr lang="en-US" sz="1400" b="1"/>
              <a:t> Guide V3 and beyond: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Title Page: Add Federal Ministry of Health logo to title page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What is KMC text: Add description of definition of Hygiene relative to KMC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Add ‘What CAN’T you do while giving KMC at home’ page/spread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Review Short Counseling Guide with team, including GRID/Catapult, </a:t>
            </a:r>
            <a:r>
              <a:rPr lang="en-US" sz="1000" b="1">
                <a:solidFill>
                  <a:srgbClr val="FF0000"/>
                </a:solidFill>
              </a:rPr>
              <a:t>before 22 Aug 2018</a:t>
            </a:r>
            <a:r>
              <a:rPr lang="en-US" sz="100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Complete any edits from review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Determine any further necessary illustrations and/or adaptations to illustrations and </a:t>
            </a:r>
            <a:r>
              <a:rPr lang="en-US" sz="1000" b="1">
                <a:solidFill>
                  <a:srgbClr val="FF0000"/>
                </a:solidFill>
              </a:rPr>
              <a:t>let Alex know before 24 Aug 2018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Test Short Counseling Guide with HCW, film the test and share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/>
              <a:t>Pilot the chosen formats to see which have best fit (discussed so far: Flip Chart, Flipbook, Cards, Poster (of 4 ‘actions’ or ‘pillars’)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000" i="0" u="none" strike="noStrike" baseline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4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6BFDF-CFB3-4C1F-B3DE-D0A1DEE5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7088"/>
          <a:stretch/>
        </p:blipFill>
        <p:spPr>
          <a:xfrm>
            <a:off x="301946" y="259122"/>
            <a:ext cx="6835284" cy="41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" y="214842"/>
            <a:ext cx="6437376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/>
              <a:t>Introduction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56" y="870562"/>
            <a:ext cx="6437376" cy="255454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/>
          </a:p>
          <a:p>
            <a:r>
              <a:rPr lang="en-US" sz="2000"/>
              <a:t>Hello and welcome to KMC Family Counseling. </a:t>
            </a:r>
          </a:p>
          <a:p>
            <a:endParaRPr lang="en-US" sz="2000"/>
          </a:p>
          <a:p>
            <a:r>
              <a:rPr lang="en-US" sz="2000"/>
              <a:t>My name is _________________. </a:t>
            </a:r>
          </a:p>
          <a:p>
            <a:endParaRPr lang="en-US" sz="2000"/>
          </a:p>
          <a:p>
            <a:r>
              <a:rPr lang="en-US" sz="2000"/>
              <a:t>We will discuss, listen, and learn about KMC together so we can learn how to help your baby survive their first month of life.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142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1078B-BBDF-483C-A4F2-3EE79C3D4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r="1112" b="13170"/>
          <a:stretch/>
        </p:blipFill>
        <p:spPr>
          <a:xfrm>
            <a:off x="232702" y="214791"/>
            <a:ext cx="7094271" cy="427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774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" y="245620"/>
            <a:ext cx="6437376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/>
              <a:t>What is KMC? </a:t>
            </a:r>
            <a:endParaRPr lang="en-US" sz="16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3C4A92-4551-4801-A896-175CF5E05612}"/>
              </a:ext>
            </a:extLst>
          </p:cNvPr>
          <p:cNvSpPr/>
          <p:nvPr/>
        </p:nvSpPr>
        <p:spPr>
          <a:xfrm>
            <a:off x="219456" y="652848"/>
            <a:ext cx="6437376" cy="4093428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/>
          </a:p>
          <a:p>
            <a:r>
              <a:rPr lang="en-US" sz="2000"/>
              <a:t>KMC is a live-saving practice for small babies that has 4 main components: </a:t>
            </a:r>
          </a:p>
          <a:p>
            <a:endParaRPr lang="en-US" sz="1400"/>
          </a:p>
          <a:p>
            <a:pPr marL="342900" indent="-342900">
              <a:buFontTx/>
              <a:buChar char="-"/>
            </a:pPr>
            <a:r>
              <a:rPr lang="en-US" sz="2000"/>
              <a:t>Continuous Skin-to-Skin Care, where you hold your baby on your chest skin-to-skin continuously.</a:t>
            </a:r>
          </a:p>
          <a:p>
            <a:pPr marL="342900" indent="-342900">
              <a:buFontTx/>
              <a:buChar char="-"/>
            </a:pPr>
            <a:r>
              <a:rPr lang="en-US" sz="2000"/>
              <a:t>Exclusive Breastfeeding, where you feed only breastmilk every 2-4 hours. </a:t>
            </a:r>
          </a:p>
          <a:p>
            <a:pPr marL="342900" indent="-342900">
              <a:buFontTx/>
              <a:buChar char="-"/>
            </a:pPr>
            <a:r>
              <a:rPr lang="en-US" sz="2000"/>
              <a:t>Family Support, where the family supports the mother in maintaining constant skin-to-skin. </a:t>
            </a:r>
          </a:p>
          <a:p>
            <a:pPr marL="342900" indent="-342900">
              <a:buFontTx/>
              <a:buChar char="-"/>
            </a:pPr>
            <a:r>
              <a:rPr lang="en-US" sz="2000"/>
              <a:t>Hygiene, where you maintain good hygiene like hand washing, bathing, etc. </a:t>
            </a:r>
            <a:endParaRPr lang="en-US" sz="2000" b="1" i="0" u="none" strike="noStrike" baseline="0">
              <a:latin typeface="Proxima Nova" panose="02000506030000020004" pitchFamily="50" charset="0"/>
            </a:endParaRPr>
          </a:p>
          <a:p>
            <a:pPr marL="342900" indent="-342900">
              <a:buFontTx/>
              <a:buChar char="-"/>
            </a:pPr>
            <a:endParaRPr lang="en-US" sz="2000" b="1" i="0" u="none" strike="noStrike" baseline="0">
              <a:latin typeface="Proxima Nova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127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E90BC4-9D16-4A70-ABD7-5E63B8EA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12071"/>
          <a:stretch/>
        </p:blipFill>
        <p:spPr>
          <a:xfrm>
            <a:off x="1213924" y="244437"/>
            <a:ext cx="5131828" cy="42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31F6F3-4C26-4B57-872B-6D40942B4CBE}"/>
              </a:ext>
            </a:extLst>
          </p:cNvPr>
          <p:cNvSpPr/>
          <p:nvPr/>
        </p:nvSpPr>
        <p:spPr>
          <a:xfrm>
            <a:off x="219456" y="870562"/>
            <a:ext cx="6437376" cy="4093428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 b="1"/>
              <a:t>Continuous skin-to-skin means the baby has to be tied to be lying directly on the skin without stopping. 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Put a diaper or cloth on the baby. </a:t>
            </a:r>
          </a:p>
          <a:p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Position the baby between the breasts on the heart. 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r>
              <a:rPr lang="en-US" sz="2000"/>
              <a:t>Tie the baby using a KMC Wrap or a traditional cloth.</a:t>
            </a:r>
          </a:p>
          <a:p>
            <a:r>
              <a:rPr lang="en-US" sz="2000"/>
              <a:t> </a:t>
            </a:r>
          </a:p>
          <a:p>
            <a:pPr marL="342900" indent="-342900">
              <a:buFontTx/>
              <a:buChar char="-"/>
            </a:pPr>
            <a:r>
              <a:rPr lang="en-US" sz="2000"/>
              <a:t>The baby’s head should be to one side so that it can breathe. </a:t>
            </a:r>
            <a:endParaRPr lang="en-US" sz="2000" b="1">
              <a:latin typeface="Proxima Nova" panose="02000506030000020004" pitchFamily="50" charset="0"/>
            </a:endParaRPr>
          </a:p>
          <a:p>
            <a:pPr marL="342900" indent="-342900">
              <a:buFontTx/>
              <a:buChar char="-"/>
            </a:pPr>
            <a:endParaRPr lang="en-US" sz="2000"/>
          </a:p>
          <a:p>
            <a:pPr marL="342900" indent="-342900">
              <a:buFontTx/>
              <a:buChar char="-"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149" y="237860"/>
            <a:ext cx="5491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What does continuous skin-to-skin contact mean?</a:t>
            </a:r>
          </a:p>
        </p:txBody>
      </p:sp>
    </p:spTree>
    <p:extLst>
      <p:ext uri="{BB962C8B-B14F-4D97-AF65-F5344CB8AC3E}">
        <p14:creationId xmlns:p14="http://schemas.microsoft.com/office/powerpoint/2010/main" val="191467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6606" b="9999"/>
          <a:stretch/>
        </p:blipFill>
        <p:spPr>
          <a:xfrm>
            <a:off x="1416550" y="432276"/>
            <a:ext cx="5167129" cy="39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CAT-L-01</dc:creator>
  <cp:revision>1</cp:revision>
  <dcterms:created xsi:type="dcterms:W3CDTF">2018-08-20T19:10:34Z</dcterms:created>
  <dcterms:modified xsi:type="dcterms:W3CDTF">2019-12-07T13:12:04Z</dcterms:modified>
</cp:coreProperties>
</file>