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48"/>
  </p:notesMasterIdLst>
  <p:sldIdLst>
    <p:sldId id="257" r:id="rId2"/>
    <p:sldId id="256" r:id="rId3"/>
    <p:sldId id="258" r:id="rId4"/>
    <p:sldId id="259" r:id="rId5"/>
    <p:sldId id="260" r:id="rId6"/>
    <p:sldId id="261" r:id="rId7"/>
    <p:sldId id="26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4" r:id="rId26"/>
    <p:sldId id="293" r:id="rId27"/>
    <p:sldId id="295" r:id="rId28"/>
    <p:sldId id="291" r:id="rId29"/>
    <p:sldId id="296" r:id="rId30"/>
    <p:sldId id="304" r:id="rId31"/>
    <p:sldId id="298" r:id="rId32"/>
    <p:sldId id="305" r:id="rId33"/>
    <p:sldId id="300" r:id="rId34"/>
    <p:sldId id="306" r:id="rId35"/>
    <p:sldId id="302" r:id="rId36"/>
    <p:sldId id="307" r:id="rId37"/>
    <p:sldId id="308" r:id="rId38"/>
    <p:sldId id="309" r:id="rId39"/>
    <p:sldId id="310" r:id="rId40"/>
    <p:sldId id="311" r:id="rId41"/>
    <p:sldId id="312" r:id="rId42"/>
    <p:sldId id="313" r:id="rId43"/>
    <p:sldId id="314" r:id="rId44"/>
    <p:sldId id="315" r:id="rId45"/>
    <p:sldId id="316" r:id="rId46"/>
    <p:sldId id="317" r:id="rId47"/>
  </p:sldIdLst>
  <p:sldSz cx="7559675" cy="5346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138" d="100"/>
          <a:sy n="138" d="100"/>
        </p:scale>
        <p:origin x="816" y="108"/>
      </p:cViewPr>
      <p:guideLst>
        <p:guide orient="horz" pos="1480"/>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283A3-CF7B-ED4A-BD82-5FBB4A47B95A}" type="datetimeFigureOut">
              <a:rPr lang="en-US" smtClean="0"/>
              <a:t>7/23/2019</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14B90-B1DC-3948-9163-F9051F4094C3}" type="slidenum">
              <a:rPr lang="en-US" smtClean="0"/>
              <a:t>‹#›</a:t>
            </a:fld>
            <a:endParaRPr lang="en-US"/>
          </a:p>
        </p:txBody>
      </p:sp>
    </p:spTree>
    <p:extLst>
      <p:ext uri="{BB962C8B-B14F-4D97-AF65-F5344CB8AC3E}">
        <p14:creationId xmlns:p14="http://schemas.microsoft.com/office/powerpoint/2010/main" val="175301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219456" y="4718304"/>
            <a:ext cx="6437376" cy="426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userDrawn="1"/>
        </p:nvSpPr>
        <p:spPr>
          <a:xfrm>
            <a:off x="6888480" y="859536"/>
            <a:ext cx="426719" cy="42854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888480" y="207264"/>
            <a:ext cx="426720" cy="426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19456" y="207264"/>
            <a:ext cx="6437376" cy="4267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19456" y="4777775"/>
            <a:ext cx="6437376" cy="307777"/>
          </a:xfrm>
          <a:prstGeom prst="rect">
            <a:avLst/>
          </a:prstGeom>
          <a:ln>
            <a:no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u="none" strike="noStrike" baseline="0" dirty="0">
                <a:solidFill>
                  <a:schemeClr val="bg1"/>
                </a:solidFill>
                <a:latin typeface="+mn-lt"/>
              </a:rPr>
              <a:t>KMC     =     SKIN TO SKIN     +     BREASTFEED     +     FAMILY SUPPORT     +     HYGIENE</a:t>
            </a:r>
            <a:endParaRPr lang="en-US" sz="1400" dirty="0">
              <a:solidFill>
                <a:schemeClr val="bg1"/>
              </a:solidFill>
              <a:latin typeface="+mn-lt"/>
            </a:endParaRPr>
          </a:p>
        </p:txBody>
      </p:sp>
      <p:sp>
        <p:nvSpPr>
          <p:cNvPr id="12" name="Rectangle 11"/>
          <p:cNvSpPr/>
          <p:nvPr userDrawn="1"/>
        </p:nvSpPr>
        <p:spPr>
          <a:xfrm>
            <a:off x="219456" y="859536"/>
            <a:ext cx="6437376" cy="3633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rot="5400000">
            <a:off x="4959094" y="2848393"/>
            <a:ext cx="4285490" cy="307777"/>
          </a:xfrm>
          <a:prstGeom prst="rect">
            <a:avLst/>
          </a:prstGeom>
        </p:spPr>
        <p:txBody>
          <a:bodyPr wrap="square">
            <a:spAutoFit/>
          </a:bodyPr>
          <a:lstStyle/>
          <a:p>
            <a:pPr algn="ctr"/>
            <a:r>
              <a:rPr lang="en-US" sz="1400" b="1" i="0" u="none" strike="noStrike" baseline="0" dirty="0">
                <a:solidFill>
                  <a:schemeClr val="bg1"/>
                </a:solidFill>
                <a:latin typeface="+mn-lt"/>
              </a:rPr>
              <a:t>KMC FAMILY COUNSELING GUIDE FULL VERSION</a:t>
            </a:r>
            <a:endParaRPr lang="en-US" sz="1400" dirty="0">
              <a:solidFill>
                <a:schemeClr val="bg1"/>
              </a:solidFill>
              <a:latin typeface="+mn-lt"/>
            </a:endParaRPr>
          </a:p>
        </p:txBody>
      </p:sp>
    </p:spTree>
    <p:extLst>
      <p:ext uri="{BB962C8B-B14F-4D97-AF65-F5344CB8AC3E}">
        <p14:creationId xmlns:p14="http://schemas.microsoft.com/office/powerpoint/2010/main" val="17779743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a:off x="219455" y="4718304"/>
            <a:ext cx="7095743" cy="426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219455" y="4777775"/>
            <a:ext cx="7095743" cy="307777"/>
          </a:xfrm>
          <a:prstGeom prst="rect">
            <a:avLst/>
          </a:prstGeom>
          <a:ln>
            <a:no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u="none" strike="noStrike" baseline="0" dirty="0">
                <a:solidFill>
                  <a:schemeClr val="bg1"/>
                </a:solidFill>
                <a:latin typeface="+mn-lt"/>
              </a:rPr>
              <a:t>KMC     =     SKIN TO SKIN     +     BREASTFEED     +     FAMILY SUPPORT     +     HYGIENE</a:t>
            </a:r>
            <a:endParaRPr lang="en-US" sz="1400" dirty="0">
              <a:solidFill>
                <a:schemeClr val="bg1"/>
              </a:solidFill>
              <a:latin typeface="+mn-lt"/>
            </a:endParaRPr>
          </a:p>
        </p:txBody>
      </p:sp>
      <p:sp>
        <p:nvSpPr>
          <p:cNvPr id="5" name="Rectangle 4"/>
          <p:cNvSpPr/>
          <p:nvPr userDrawn="1"/>
        </p:nvSpPr>
        <p:spPr>
          <a:xfrm>
            <a:off x="219455" y="207264"/>
            <a:ext cx="7095742" cy="4285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12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385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193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712866" rtl="0" eaLnBrk="1" latinLnBrk="0" hangingPunct="1">
        <a:lnSpc>
          <a:spcPct val="90000"/>
        </a:lnSpc>
        <a:spcBef>
          <a:spcPct val="0"/>
        </a:spcBef>
        <a:buNone/>
        <a:defRPr sz="3430" kern="1200">
          <a:solidFill>
            <a:schemeClr val="tx1"/>
          </a:solidFill>
          <a:latin typeface="+mj-lt"/>
          <a:ea typeface="+mj-ea"/>
          <a:cs typeface="+mj-cs"/>
        </a:defRPr>
      </a:lvl1pPr>
    </p:titleStyle>
    <p:bodyStyle>
      <a:lvl1pPr marL="178217" indent="-178217" algn="l" defTabSz="712866" rtl="0" eaLnBrk="1" latinLnBrk="0" hangingPunct="1">
        <a:lnSpc>
          <a:spcPct val="90000"/>
        </a:lnSpc>
        <a:spcBef>
          <a:spcPts val="780"/>
        </a:spcBef>
        <a:buFont typeface="Arial" panose="020B0604020202020204" pitchFamily="34" charset="0"/>
        <a:buChar char="•"/>
        <a:defRPr sz="2183" kern="1200">
          <a:solidFill>
            <a:schemeClr val="tx1"/>
          </a:solidFill>
          <a:latin typeface="+mn-lt"/>
          <a:ea typeface="+mn-ea"/>
          <a:cs typeface="+mn-cs"/>
        </a:defRPr>
      </a:lvl1pPr>
      <a:lvl2pPr marL="534650" indent="-178217" algn="l" defTabSz="712866" rtl="0" eaLnBrk="1" latinLnBrk="0" hangingPunct="1">
        <a:lnSpc>
          <a:spcPct val="90000"/>
        </a:lnSpc>
        <a:spcBef>
          <a:spcPts val="390"/>
        </a:spcBef>
        <a:buFont typeface="Arial" panose="020B0604020202020204" pitchFamily="34" charset="0"/>
        <a:buChar char="•"/>
        <a:defRPr sz="1871" kern="1200">
          <a:solidFill>
            <a:schemeClr val="tx1"/>
          </a:solidFill>
          <a:latin typeface="+mn-lt"/>
          <a:ea typeface="+mn-ea"/>
          <a:cs typeface="+mn-cs"/>
        </a:defRPr>
      </a:lvl2pPr>
      <a:lvl3pPr marL="891083" indent="-178217" algn="l" defTabSz="712866" rtl="0" eaLnBrk="1" latinLnBrk="0" hangingPunct="1">
        <a:lnSpc>
          <a:spcPct val="90000"/>
        </a:lnSpc>
        <a:spcBef>
          <a:spcPts val="390"/>
        </a:spcBef>
        <a:buFont typeface="Arial" panose="020B0604020202020204" pitchFamily="34" charset="0"/>
        <a:buChar char="•"/>
        <a:defRPr sz="1559" kern="1200">
          <a:solidFill>
            <a:schemeClr val="tx1"/>
          </a:solidFill>
          <a:latin typeface="+mn-lt"/>
          <a:ea typeface="+mn-ea"/>
          <a:cs typeface="+mn-cs"/>
        </a:defRPr>
      </a:lvl3pPr>
      <a:lvl4pPr marL="1247516"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4pPr>
      <a:lvl5pPr marL="1603949"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5pPr>
      <a:lvl6pPr marL="19603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6pPr>
      <a:lvl7pPr marL="2316815"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7pPr>
      <a:lvl8pPr marL="2673248"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8pPr>
      <a:lvl9pPr marL="30296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9pPr>
    </p:bodyStyle>
    <p:otherStyle>
      <a:defPPr>
        <a:defRPr lang="en-US"/>
      </a:defPPr>
      <a:lvl1pPr marL="0" algn="l" defTabSz="712866" rtl="0" eaLnBrk="1" latinLnBrk="0" hangingPunct="1">
        <a:defRPr sz="1403" kern="1200">
          <a:solidFill>
            <a:schemeClr val="tx1"/>
          </a:solidFill>
          <a:latin typeface="+mn-lt"/>
          <a:ea typeface="+mn-ea"/>
          <a:cs typeface="+mn-cs"/>
        </a:defRPr>
      </a:lvl1pPr>
      <a:lvl2pPr marL="356433" algn="l" defTabSz="712866" rtl="0" eaLnBrk="1" latinLnBrk="0" hangingPunct="1">
        <a:defRPr sz="1403" kern="1200">
          <a:solidFill>
            <a:schemeClr val="tx1"/>
          </a:solidFill>
          <a:latin typeface="+mn-lt"/>
          <a:ea typeface="+mn-ea"/>
          <a:cs typeface="+mn-cs"/>
        </a:defRPr>
      </a:lvl2pPr>
      <a:lvl3pPr marL="712866" algn="l" defTabSz="712866" rtl="0" eaLnBrk="1" latinLnBrk="0" hangingPunct="1">
        <a:defRPr sz="1403" kern="1200">
          <a:solidFill>
            <a:schemeClr val="tx1"/>
          </a:solidFill>
          <a:latin typeface="+mn-lt"/>
          <a:ea typeface="+mn-ea"/>
          <a:cs typeface="+mn-cs"/>
        </a:defRPr>
      </a:lvl3pPr>
      <a:lvl4pPr marL="1069299" algn="l" defTabSz="712866" rtl="0" eaLnBrk="1" latinLnBrk="0" hangingPunct="1">
        <a:defRPr sz="1403" kern="1200">
          <a:solidFill>
            <a:schemeClr val="tx1"/>
          </a:solidFill>
          <a:latin typeface="+mn-lt"/>
          <a:ea typeface="+mn-ea"/>
          <a:cs typeface="+mn-cs"/>
        </a:defRPr>
      </a:lvl4pPr>
      <a:lvl5pPr marL="1425732" algn="l" defTabSz="712866" rtl="0" eaLnBrk="1" latinLnBrk="0" hangingPunct="1">
        <a:defRPr sz="1403" kern="1200">
          <a:solidFill>
            <a:schemeClr val="tx1"/>
          </a:solidFill>
          <a:latin typeface="+mn-lt"/>
          <a:ea typeface="+mn-ea"/>
          <a:cs typeface="+mn-cs"/>
        </a:defRPr>
      </a:lvl5pPr>
      <a:lvl6pPr marL="1782166" algn="l" defTabSz="712866" rtl="0" eaLnBrk="1" latinLnBrk="0" hangingPunct="1">
        <a:defRPr sz="1403" kern="1200">
          <a:solidFill>
            <a:schemeClr val="tx1"/>
          </a:solidFill>
          <a:latin typeface="+mn-lt"/>
          <a:ea typeface="+mn-ea"/>
          <a:cs typeface="+mn-cs"/>
        </a:defRPr>
      </a:lvl6pPr>
      <a:lvl7pPr marL="2138599" algn="l" defTabSz="712866" rtl="0" eaLnBrk="1" latinLnBrk="0" hangingPunct="1">
        <a:defRPr sz="1403" kern="1200">
          <a:solidFill>
            <a:schemeClr val="tx1"/>
          </a:solidFill>
          <a:latin typeface="+mn-lt"/>
          <a:ea typeface="+mn-ea"/>
          <a:cs typeface="+mn-cs"/>
        </a:defRPr>
      </a:lvl7pPr>
      <a:lvl8pPr marL="2495032" algn="l" defTabSz="712866" rtl="0" eaLnBrk="1" latinLnBrk="0" hangingPunct="1">
        <a:defRPr sz="1403" kern="1200">
          <a:solidFill>
            <a:schemeClr val="tx1"/>
          </a:solidFill>
          <a:latin typeface="+mn-lt"/>
          <a:ea typeface="+mn-ea"/>
          <a:cs typeface="+mn-cs"/>
        </a:defRPr>
      </a:lvl8pPr>
      <a:lvl9pPr marL="2851465" algn="l" defTabSz="712866" rtl="0" eaLnBrk="1" latinLnBrk="0" hangingPunct="1">
        <a:defRPr sz="14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65"/>
            <a:ext cx="7559675" cy="523220"/>
          </a:xfrm>
          <a:prstGeom prst="rect">
            <a:avLst/>
          </a:prstGeom>
          <a:ln>
            <a:noFill/>
          </a:ln>
        </p:spPr>
        <p:txBody>
          <a:bodyPr wrap="square" anchor="ctr">
            <a:spAutoFit/>
          </a:bodyPr>
          <a:lstStyle/>
          <a:p>
            <a:pPr algn="ctr"/>
            <a:r>
              <a:rPr lang="en-US" sz="2800" b="1" dirty="0"/>
              <a:t>KMC FAMILY COUNSELING GUIDE</a:t>
            </a:r>
            <a:endParaRPr lang="en-US" sz="2800" b="1" i="0" u="none" strike="noStrike" baseline="0" dirty="0">
              <a:latin typeface="Proxima Nova" panose="02000506030000020004" pitchFamily="50" charset="0"/>
            </a:endParaRPr>
          </a:p>
        </p:txBody>
      </p:sp>
      <p:pic>
        <p:nvPicPr>
          <p:cNvPr id="1026" name="Picture 2" descr="AAU Logo">
            <a:extLst>
              <a:ext uri="{FF2B5EF4-FFF2-40B4-BE49-F238E27FC236}">
                <a16:creationId xmlns:a16="http://schemas.microsoft.com/office/drawing/2014/main" id="{6A0512E7-9D9B-4E67-8994-E1F6E199F9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683" y="4671625"/>
            <a:ext cx="734833" cy="61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index">
            <a:extLst>
              <a:ext uri="{FF2B5EF4-FFF2-40B4-BE49-F238E27FC236}">
                <a16:creationId xmlns:a16="http://schemas.microsoft.com/office/drawing/2014/main" id="{85E1B892-80A2-4D9E-995D-9DE8C4B74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482" y="4692036"/>
            <a:ext cx="1390226" cy="5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AAHB Logo">
            <a:extLst>
              <a:ext uri="{FF2B5EF4-FFF2-40B4-BE49-F238E27FC236}">
                <a16:creationId xmlns:a16="http://schemas.microsoft.com/office/drawing/2014/main" id="{61171E8D-F308-47F5-997E-8045A5EA59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674" y="4712448"/>
            <a:ext cx="564734" cy="5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Oromiyaa HB Logo">
            <a:extLst>
              <a:ext uri="{FF2B5EF4-FFF2-40B4-BE49-F238E27FC236}">
                <a16:creationId xmlns:a16="http://schemas.microsoft.com/office/drawing/2014/main" id="{9A2AE6CC-3A4C-46C3-B600-4EF0E82C80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7374" y="4692036"/>
            <a:ext cx="571537" cy="571537"/>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2" descr="Image result for logo Ethiopian Federal Ministry of Health">
            <a:extLst>
              <a:ext uri="{FF2B5EF4-FFF2-40B4-BE49-F238E27FC236}">
                <a16:creationId xmlns:a16="http://schemas.microsoft.com/office/drawing/2014/main" id="{A6C8B387-970F-4742-AD7C-E946CACD64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0142" y="4712447"/>
            <a:ext cx="1017575" cy="571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7153" t="4892" r="17313" b="4255"/>
          <a:stretch/>
        </p:blipFill>
        <p:spPr>
          <a:xfrm>
            <a:off x="1830722" y="694006"/>
            <a:ext cx="3898231" cy="3857258"/>
          </a:xfrm>
          <a:prstGeom prst="rect">
            <a:avLst/>
          </a:prstGeom>
        </p:spPr>
      </p:pic>
    </p:spTree>
    <p:extLst>
      <p:ext uri="{BB962C8B-B14F-4D97-AF65-F5344CB8AC3E}">
        <p14:creationId xmlns:p14="http://schemas.microsoft.com/office/powerpoint/2010/main" val="154126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6E784A-6884-4A68-A81E-CA14D2DFC223}"/>
              </a:ext>
            </a:extLst>
          </p:cNvPr>
          <p:cNvSpPr/>
          <p:nvPr/>
        </p:nvSpPr>
        <p:spPr>
          <a:xfrm>
            <a:off x="219456" y="870562"/>
            <a:ext cx="6437376" cy="1631216"/>
          </a:xfrm>
          <a:prstGeom prst="rect">
            <a:avLst/>
          </a:prstGeom>
          <a:ln>
            <a:noFill/>
          </a:ln>
        </p:spPr>
        <p:txBody>
          <a:bodyPr wrap="square" anchor="t">
            <a:spAutoFit/>
          </a:bodyPr>
          <a:lstStyle/>
          <a:p>
            <a:r>
              <a:rPr lang="en-US" sz="2000" b="1" dirty="0"/>
              <a:t>Exclusive breastfeeding means that the baby only drinks breastmilk. Usually every 2-4 hours. </a:t>
            </a:r>
            <a:endParaRPr lang="en-US" sz="2000" b="1" dirty="0">
              <a:latin typeface="Proxima Nova" panose="02000506030000020004" pitchFamily="50" charset="0"/>
            </a:endParaRPr>
          </a:p>
          <a:p>
            <a:endParaRPr lang="en-US" sz="2000" dirty="0"/>
          </a:p>
          <a:p>
            <a:r>
              <a:rPr lang="en-US" sz="2000" dirty="0"/>
              <a:t>A mother’s milk provides the best nutrients for the baby to grow strong and healthy. </a:t>
            </a:r>
            <a:endParaRPr lang="en-US" sz="20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5</a:t>
            </a:r>
          </a:p>
        </p:txBody>
      </p:sp>
      <p:sp>
        <p:nvSpPr>
          <p:cNvPr id="2" name="TextBox 1"/>
          <p:cNvSpPr txBox="1"/>
          <p:nvPr/>
        </p:nvSpPr>
        <p:spPr>
          <a:xfrm>
            <a:off x="1448623" y="220568"/>
            <a:ext cx="4662430" cy="400110"/>
          </a:xfrm>
          <a:prstGeom prst="rect">
            <a:avLst/>
          </a:prstGeom>
          <a:noFill/>
        </p:spPr>
        <p:txBody>
          <a:bodyPr wrap="none" rtlCol="0">
            <a:spAutoFit/>
          </a:bodyPr>
          <a:lstStyle/>
          <a:p>
            <a:r>
              <a:rPr lang="en-US" sz="2000" b="1" dirty="0"/>
              <a:t>What does exclusive breastfeeding mean?</a:t>
            </a:r>
          </a:p>
        </p:txBody>
      </p:sp>
    </p:spTree>
    <p:extLst>
      <p:ext uri="{BB962C8B-B14F-4D97-AF65-F5344CB8AC3E}">
        <p14:creationId xmlns:p14="http://schemas.microsoft.com/office/powerpoint/2010/main" val="321579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229" y="268583"/>
            <a:ext cx="5831114" cy="4161834"/>
          </a:xfrm>
          <a:prstGeom prst="rect">
            <a:avLst/>
          </a:prstGeom>
        </p:spPr>
      </p:pic>
    </p:spTree>
    <p:extLst>
      <p:ext uri="{BB962C8B-B14F-4D97-AF65-F5344CB8AC3E}">
        <p14:creationId xmlns:p14="http://schemas.microsoft.com/office/powerpoint/2010/main" val="380636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72E7AD-B8B3-4CEB-B1B9-D1AD02C64F1A}"/>
              </a:ext>
            </a:extLst>
          </p:cNvPr>
          <p:cNvSpPr/>
          <p:nvPr/>
        </p:nvSpPr>
        <p:spPr>
          <a:xfrm>
            <a:off x="219456" y="793562"/>
            <a:ext cx="6437376" cy="3785652"/>
          </a:xfrm>
          <a:prstGeom prst="rect">
            <a:avLst/>
          </a:prstGeom>
          <a:ln>
            <a:noFill/>
          </a:ln>
        </p:spPr>
        <p:txBody>
          <a:bodyPr wrap="square" anchor="t">
            <a:spAutoFit/>
          </a:bodyPr>
          <a:lstStyle/>
          <a:p>
            <a:r>
              <a:rPr lang="en-US" sz="2000" b="1" dirty="0"/>
              <a:t>Family Support means the husband and the family support </a:t>
            </a:r>
          </a:p>
          <a:p>
            <a:r>
              <a:rPr lang="en-US" sz="2000" b="1" dirty="0"/>
              <a:t>the mother by practicing KMC. </a:t>
            </a:r>
            <a:endParaRPr lang="en-US" sz="2000" b="1" dirty="0">
              <a:latin typeface="Proxima Nova" panose="02000506030000020004" pitchFamily="50" charset="0"/>
            </a:endParaRPr>
          </a:p>
          <a:p>
            <a:endParaRPr lang="en-US" sz="2000" dirty="0"/>
          </a:p>
          <a:p>
            <a:r>
              <a:rPr lang="en-US" sz="2000" dirty="0"/>
              <a:t>It is very tiring for the mother to provide continuous support and she needs the support for her family. </a:t>
            </a:r>
          </a:p>
          <a:p>
            <a:endParaRPr lang="en-US" sz="2000" dirty="0"/>
          </a:p>
          <a:p>
            <a:r>
              <a:rPr lang="en-US" sz="2000" dirty="0"/>
              <a:t>Other family members can maintain the KMC position, including the father of the baby, sisters, aunties and grandmothers. </a:t>
            </a:r>
          </a:p>
          <a:p>
            <a:endParaRPr lang="en-US" sz="2000" dirty="0"/>
          </a:p>
          <a:p>
            <a:r>
              <a:rPr lang="en-US" sz="2000" dirty="0"/>
              <a:t>This makes it easy for the mother to get some rest while ensuring that the baby is kept in KMC position. </a:t>
            </a:r>
            <a:endParaRPr lang="en-US" sz="20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6</a:t>
            </a:r>
          </a:p>
        </p:txBody>
      </p:sp>
      <p:sp>
        <p:nvSpPr>
          <p:cNvPr id="2" name="TextBox 1"/>
          <p:cNvSpPr txBox="1"/>
          <p:nvPr/>
        </p:nvSpPr>
        <p:spPr>
          <a:xfrm>
            <a:off x="1774544" y="220568"/>
            <a:ext cx="3772571" cy="400110"/>
          </a:xfrm>
          <a:prstGeom prst="rect">
            <a:avLst/>
          </a:prstGeom>
          <a:noFill/>
        </p:spPr>
        <p:txBody>
          <a:bodyPr wrap="none" rtlCol="0">
            <a:spAutoFit/>
          </a:bodyPr>
          <a:lstStyle/>
          <a:p>
            <a:r>
              <a:rPr lang="en-US" sz="2000" b="1"/>
              <a:t>What does Family Support mean?</a:t>
            </a:r>
            <a:endParaRPr lang="en-US" sz="2000" b="1" dirty="0"/>
          </a:p>
        </p:txBody>
      </p:sp>
    </p:spTree>
    <p:extLst>
      <p:ext uri="{BB962C8B-B14F-4D97-AF65-F5344CB8AC3E}">
        <p14:creationId xmlns:p14="http://schemas.microsoft.com/office/powerpoint/2010/main" val="309424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465" t="3149" r="3850" b="8269"/>
          <a:stretch/>
        </p:blipFill>
        <p:spPr>
          <a:xfrm>
            <a:off x="734106" y="294033"/>
            <a:ext cx="6091463" cy="4110934"/>
          </a:xfrm>
          <a:prstGeom prst="rect">
            <a:avLst/>
          </a:prstGeom>
        </p:spPr>
      </p:pic>
    </p:spTree>
    <p:extLst>
      <p:ext uri="{BB962C8B-B14F-4D97-AF65-F5344CB8AC3E}">
        <p14:creationId xmlns:p14="http://schemas.microsoft.com/office/powerpoint/2010/main" val="156922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456" y="214842"/>
            <a:ext cx="6437376" cy="400110"/>
          </a:xfrm>
          <a:prstGeom prst="rect">
            <a:avLst/>
          </a:prstGeom>
          <a:ln>
            <a:noFill/>
          </a:ln>
        </p:spPr>
        <p:txBody>
          <a:bodyPr wrap="square" anchor="ctr">
            <a:spAutoFit/>
          </a:bodyPr>
          <a:lstStyle/>
          <a:p>
            <a:pPr algn="ctr"/>
            <a:r>
              <a:rPr lang="en-US" sz="2000" b="1" dirty="0"/>
              <a:t>What are the steps of KMC positioning? </a:t>
            </a:r>
            <a:endParaRPr lang="en-US" sz="2000" b="1" i="0" u="none" strike="noStrike" baseline="0" dirty="0">
              <a:latin typeface="Proxima Nova" panose="02000506030000020004" pitchFamily="50" charset="0"/>
            </a:endParaRPr>
          </a:p>
        </p:txBody>
      </p:sp>
      <p:sp>
        <p:nvSpPr>
          <p:cNvPr id="5" name="Rectangle 4">
            <a:extLst>
              <a:ext uri="{FF2B5EF4-FFF2-40B4-BE49-F238E27FC236}">
                <a16:creationId xmlns:a16="http://schemas.microsoft.com/office/drawing/2014/main" id="{2BEF34C2-BC1C-4291-9610-164D575470C9}"/>
              </a:ext>
            </a:extLst>
          </p:cNvPr>
          <p:cNvSpPr/>
          <p:nvPr/>
        </p:nvSpPr>
        <p:spPr>
          <a:xfrm>
            <a:off x="219456" y="870562"/>
            <a:ext cx="6437376" cy="3593291"/>
          </a:xfrm>
          <a:prstGeom prst="rect">
            <a:avLst/>
          </a:prstGeom>
          <a:ln>
            <a:noFill/>
          </a:ln>
        </p:spPr>
        <p:txBody>
          <a:bodyPr wrap="square" anchor="t">
            <a:spAutoFit/>
          </a:bodyPr>
          <a:lstStyle/>
          <a:p>
            <a:endParaRPr lang="en-US" sz="1400" dirty="0"/>
          </a:p>
          <a:p>
            <a:r>
              <a:rPr lang="en-US" sz="1600" dirty="0"/>
              <a:t>Describe the five steps of KMC positioning: </a:t>
            </a:r>
          </a:p>
          <a:p>
            <a:endParaRPr lang="en-US" sz="1100" dirty="0"/>
          </a:p>
          <a:p>
            <a:r>
              <a:rPr lang="en-US" sz="1600" dirty="0"/>
              <a:t>Step 1: Place the baby in an upright position between the mother’s breasts</a:t>
            </a:r>
          </a:p>
          <a:p>
            <a:r>
              <a:rPr lang="en-US" sz="1600" dirty="0"/>
              <a:t> </a:t>
            </a:r>
          </a:p>
          <a:p>
            <a:r>
              <a:rPr lang="en-US" sz="1600" dirty="0"/>
              <a:t>Step 2: Secure the baby on to the mother’s chest with KMC sling or “</a:t>
            </a:r>
            <a:r>
              <a:rPr lang="en-US" sz="1600" dirty="0" err="1"/>
              <a:t>netella</a:t>
            </a:r>
            <a:r>
              <a:rPr lang="en-US" sz="1600" dirty="0"/>
              <a:t>”</a:t>
            </a:r>
          </a:p>
          <a:p>
            <a:endParaRPr lang="en-US" sz="1000" dirty="0"/>
          </a:p>
          <a:p>
            <a:r>
              <a:rPr lang="en-US" sz="1600" dirty="0"/>
              <a:t>Step 3: Cover the baby with a blanket or other clothes</a:t>
            </a:r>
          </a:p>
          <a:p>
            <a:endParaRPr lang="en-US" sz="1000" dirty="0"/>
          </a:p>
          <a:p>
            <a:r>
              <a:rPr lang="en-US" sz="1600" dirty="0"/>
              <a:t>Step 4: A mother can put on a jacket or sweeter as needed</a:t>
            </a:r>
          </a:p>
          <a:p>
            <a:endParaRPr lang="en-US" sz="1050" dirty="0"/>
          </a:p>
          <a:p>
            <a:r>
              <a:rPr lang="en-US" sz="1600" dirty="0"/>
              <a:t>Step 5: Breast feed the baby </a:t>
            </a:r>
          </a:p>
          <a:p>
            <a:endParaRPr lang="en-US" sz="1600" dirty="0"/>
          </a:p>
          <a:p>
            <a:endParaRPr lang="en-US" sz="1200" dirty="0"/>
          </a:p>
          <a:p>
            <a:r>
              <a:rPr lang="en-US" sz="1600" dirty="0"/>
              <a:t>Ask mother(s) to describe the five steps of KMC.</a:t>
            </a: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7</a:t>
            </a:r>
          </a:p>
        </p:txBody>
      </p:sp>
    </p:spTree>
    <p:extLst>
      <p:ext uri="{BB962C8B-B14F-4D97-AF65-F5344CB8AC3E}">
        <p14:creationId xmlns:p14="http://schemas.microsoft.com/office/powerpoint/2010/main" val="388621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193156-526E-449B-A5EB-AD65F634BF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687" y="228403"/>
            <a:ext cx="5930386" cy="4226995"/>
          </a:xfrm>
          <a:prstGeom prst="rect">
            <a:avLst/>
          </a:prstGeom>
        </p:spPr>
      </p:pic>
    </p:spTree>
    <p:extLst>
      <p:ext uri="{BB962C8B-B14F-4D97-AF65-F5344CB8AC3E}">
        <p14:creationId xmlns:p14="http://schemas.microsoft.com/office/powerpoint/2010/main" val="25228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456" y="214842"/>
            <a:ext cx="6437376" cy="400110"/>
          </a:xfrm>
          <a:prstGeom prst="rect">
            <a:avLst/>
          </a:prstGeom>
          <a:ln>
            <a:noFill/>
          </a:ln>
        </p:spPr>
        <p:txBody>
          <a:bodyPr wrap="square" anchor="ctr">
            <a:spAutoFit/>
          </a:bodyPr>
          <a:lstStyle/>
          <a:p>
            <a:pPr algn="ctr"/>
            <a:r>
              <a:rPr lang="en-US" sz="2000" b="1" dirty="0"/>
              <a:t>What are the benefits of KMC for your baby? </a:t>
            </a:r>
            <a:endParaRPr lang="en-US" sz="2000" b="1" i="0" u="none" strike="noStrike" baseline="0" dirty="0">
              <a:latin typeface="Proxima Nova" panose="02000506030000020004" pitchFamily="50" charset="0"/>
            </a:endParaRPr>
          </a:p>
        </p:txBody>
      </p:sp>
      <p:sp>
        <p:nvSpPr>
          <p:cNvPr id="5" name="Rectangle 4">
            <a:extLst>
              <a:ext uri="{FF2B5EF4-FFF2-40B4-BE49-F238E27FC236}">
                <a16:creationId xmlns:a16="http://schemas.microsoft.com/office/drawing/2014/main" id="{70202CD2-1B98-4DF9-8782-13C3C4D9399F}"/>
              </a:ext>
            </a:extLst>
          </p:cNvPr>
          <p:cNvSpPr/>
          <p:nvPr/>
        </p:nvSpPr>
        <p:spPr>
          <a:xfrm>
            <a:off x="219456" y="870562"/>
            <a:ext cx="6437376" cy="2554545"/>
          </a:xfrm>
          <a:prstGeom prst="rect">
            <a:avLst/>
          </a:prstGeom>
          <a:ln>
            <a:noFill/>
          </a:ln>
        </p:spPr>
        <p:txBody>
          <a:bodyPr wrap="square" anchor="t">
            <a:spAutoFit/>
          </a:bodyPr>
          <a:lstStyle/>
          <a:p>
            <a:endParaRPr lang="en-US" sz="2000" dirty="0"/>
          </a:p>
          <a:p>
            <a:r>
              <a:rPr lang="en-US" sz="2000" dirty="0"/>
              <a:t>There are many benefits of KMC </a:t>
            </a:r>
            <a:r>
              <a:rPr lang="en-US" sz="2000" b="1" dirty="0"/>
              <a:t>for your baby. </a:t>
            </a:r>
          </a:p>
          <a:p>
            <a:endParaRPr lang="en-US" sz="2000" dirty="0"/>
          </a:p>
          <a:p>
            <a:pPr marL="342900" indent="-342900">
              <a:buFontTx/>
              <a:buChar char="-"/>
            </a:pPr>
            <a:r>
              <a:rPr lang="en-US" sz="2000" dirty="0"/>
              <a:t>It reminds babies to breathe regularly. </a:t>
            </a:r>
          </a:p>
          <a:p>
            <a:endParaRPr lang="en-US" sz="2000" dirty="0"/>
          </a:p>
          <a:p>
            <a:pPr marL="342900" indent="-342900">
              <a:buFontTx/>
              <a:buChar char="-"/>
            </a:pPr>
            <a:r>
              <a:rPr lang="en-US" sz="2000" dirty="0"/>
              <a:t>Stabilizes heartbeat. </a:t>
            </a:r>
          </a:p>
          <a:p>
            <a:endParaRPr lang="en-US" sz="2000" dirty="0"/>
          </a:p>
          <a:p>
            <a:pPr marL="342900" indent="-342900">
              <a:buFontTx/>
              <a:buChar char="-"/>
            </a:pPr>
            <a:r>
              <a:rPr lang="en-US" sz="2000" dirty="0"/>
              <a:t>They develop into smart kids with good brains.</a:t>
            </a:r>
            <a:endParaRPr lang="en-US" sz="20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8</a:t>
            </a:r>
          </a:p>
        </p:txBody>
      </p:sp>
    </p:spTree>
    <p:extLst>
      <p:ext uri="{BB962C8B-B14F-4D97-AF65-F5344CB8AC3E}">
        <p14:creationId xmlns:p14="http://schemas.microsoft.com/office/powerpoint/2010/main" val="213324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DA5896-764A-4C2F-A134-326F69746E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495" r="43358" b="9368"/>
          <a:stretch/>
        </p:blipFill>
        <p:spPr>
          <a:xfrm>
            <a:off x="270024" y="752954"/>
            <a:ext cx="3509814" cy="3499926"/>
          </a:xfrm>
          <a:prstGeom prst="rect">
            <a:avLst/>
          </a:prstGeom>
        </p:spPr>
      </p:pic>
      <p:pic>
        <p:nvPicPr>
          <p:cNvPr id="9" name="Picture 8">
            <a:extLst>
              <a:ext uri="{FF2B5EF4-FFF2-40B4-BE49-F238E27FC236}">
                <a16:creationId xmlns:a16="http://schemas.microsoft.com/office/drawing/2014/main" id="{CA08866A-C40F-45CB-9188-E67FE9F505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717" t="9453" r="19711" b="1183"/>
          <a:stretch/>
        </p:blipFill>
        <p:spPr>
          <a:xfrm>
            <a:off x="3780338" y="207387"/>
            <a:ext cx="3526308" cy="4272559"/>
          </a:xfrm>
          <a:prstGeom prst="rect">
            <a:avLst/>
          </a:prstGeom>
          <a:ln>
            <a:solidFill>
              <a:schemeClr val="tx1"/>
            </a:solidFill>
          </a:ln>
        </p:spPr>
      </p:pic>
    </p:spTree>
    <p:extLst>
      <p:ext uri="{BB962C8B-B14F-4D97-AF65-F5344CB8AC3E}">
        <p14:creationId xmlns:p14="http://schemas.microsoft.com/office/powerpoint/2010/main" val="268586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825790-1E75-47FB-9BDA-DEB8F631667F}"/>
              </a:ext>
            </a:extLst>
          </p:cNvPr>
          <p:cNvSpPr/>
          <p:nvPr/>
        </p:nvSpPr>
        <p:spPr>
          <a:xfrm>
            <a:off x="219456" y="214842"/>
            <a:ext cx="6437376" cy="400110"/>
          </a:xfrm>
          <a:prstGeom prst="rect">
            <a:avLst/>
          </a:prstGeom>
          <a:ln>
            <a:noFill/>
          </a:ln>
        </p:spPr>
        <p:txBody>
          <a:bodyPr wrap="square" anchor="ctr">
            <a:spAutoFit/>
          </a:bodyPr>
          <a:lstStyle/>
          <a:p>
            <a:pPr algn="ctr"/>
            <a:r>
              <a:rPr lang="en-US" sz="2000" b="1" dirty="0"/>
              <a:t>What are the benefits of KMC for parents? </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04DF9DEA-5271-4A4E-B00C-2942AB18D945}"/>
              </a:ext>
            </a:extLst>
          </p:cNvPr>
          <p:cNvSpPr/>
          <p:nvPr/>
        </p:nvSpPr>
        <p:spPr>
          <a:xfrm>
            <a:off x="219456" y="870562"/>
            <a:ext cx="6437376" cy="2862322"/>
          </a:xfrm>
          <a:prstGeom prst="rect">
            <a:avLst/>
          </a:prstGeom>
          <a:ln>
            <a:noFill/>
          </a:ln>
        </p:spPr>
        <p:txBody>
          <a:bodyPr wrap="square" anchor="t">
            <a:spAutoFit/>
          </a:bodyPr>
          <a:lstStyle/>
          <a:p>
            <a:endParaRPr lang="en-US" sz="2000" dirty="0"/>
          </a:p>
          <a:p>
            <a:pPr marL="342900" indent="-342900">
              <a:buFontTx/>
              <a:buChar char="-"/>
            </a:pPr>
            <a:r>
              <a:rPr lang="en-US" sz="2000" dirty="0"/>
              <a:t>Parent to child bonding is very strong. </a:t>
            </a:r>
          </a:p>
          <a:p>
            <a:endParaRPr lang="en-US" sz="2000" dirty="0"/>
          </a:p>
          <a:p>
            <a:pPr marL="342900" indent="-342900">
              <a:buFontTx/>
              <a:buChar char="-"/>
            </a:pPr>
            <a:r>
              <a:rPr lang="en-US" sz="2000" dirty="0"/>
              <a:t>It is inexpensive now and helps to keep your child healthy for their whole life. </a:t>
            </a:r>
          </a:p>
          <a:p>
            <a:pPr marL="342900" indent="-342900">
              <a:buFontTx/>
              <a:buChar char="-"/>
            </a:pPr>
            <a:endParaRPr lang="en-US" sz="2000" dirty="0"/>
          </a:p>
          <a:p>
            <a:pPr marL="342900" indent="-342900">
              <a:buFontTx/>
              <a:buChar char="-"/>
            </a:pPr>
            <a:r>
              <a:rPr lang="en-US" sz="2000" dirty="0"/>
              <a:t>You can monitor their vital signs very easily. </a:t>
            </a:r>
          </a:p>
          <a:p>
            <a:pPr marL="342900" indent="-342900">
              <a:buFontTx/>
              <a:buChar char="-"/>
            </a:pPr>
            <a:endParaRPr lang="en-US" sz="2000" dirty="0"/>
          </a:p>
          <a:p>
            <a:pPr marL="342900" indent="-342900">
              <a:buFontTx/>
              <a:buChar char="-"/>
            </a:pPr>
            <a:r>
              <a:rPr lang="en-US" sz="2000" dirty="0"/>
              <a:t>You feel proud that you are great parents. </a:t>
            </a:r>
            <a:endParaRPr lang="en-US" sz="20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9</a:t>
            </a:r>
          </a:p>
        </p:txBody>
      </p:sp>
    </p:spTree>
    <p:extLst>
      <p:ext uri="{BB962C8B-B14F-4D97-AF65-F5344CB8AC3E}">
        <p14:creationId xmlns:p14="http://schemas.microsoft.com/office/powerpoint/2010/main" val="25174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29538F-85D2-406F-930F-9A164845EE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1" t="2402" r="2111" b="4044"/>
          <a:stretch/>
        </p:blipFill>
        <p:spPr>
          <a:xfrm>
            <a:off x="233203" y="208655"/>
            <a:ext cx="3547135" cy="2129509"/>
          </a:xfrm>
          <a:prstGeom prst="rect">
            <a:avLst/>
          </a:prstGeom>
          <a:ln>
            <a:solidFill>
              <a:schemeClr val="tx1"/>
            </a:solidFill>
          </a:ln>
        </p:spPr>
      </p:pic>
      <p:pic>
        <p:nvPicPr>
          <p:cNvPr id="9" name="Picture 8">
            <a:extLst>
              <a:ext uri="{FF2B5EF4-FFF2-40B4-BE49-F238E27FC236}">
                <a16:creationId xmlns:a16="http://schemas.microsoft.com/office/drawing/2014/main" id="{90F9D32C-A276-4B7A-A76D-6A56F6314A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46" b="15882"/>
          <a:stretch/>
        </p:blipFill>
        <p:spPr>
          <a:xfrm>
            <a:off x="300709" y="2470737"/>
            <a:ext cx="3494734" cy="1904881"/>
          </a:xfrm>
          <a:prstGeom prst="rect">
            <a:avLst/>
          </a:prstGeom>
        </p:spPr>
      </p:pic>
      <p:grpSp>
        <p:nvGrpSpPr>
          <p:cNvPr id="3" name="Group 2"/>
          <p:cNvGrpSpPr/>
          <p:nvPr/>
        </p:nvGrpSpPr>
        <p:grpSpPr>
          <a:xfrm>
            <a:off x="3780338" y="2829116"/>
            <a:ext cx="3436672" cy="1231118"/>
            <a:chOff x="3780337" y="2829116"/>
            <a:chExt cx="3725107" cy="1334444"/>
          </a:xfrm>
        </p:grpSpPr>
        <p:pic>
          <p:nvPicPr>
            <p:cNvPr id="4" name="Picture 3">
              <a:extLst>
                <a:ext uri="{FF2B5EF4-FFF2-40B4-BE49-F238E27FC236}">
                  <a16:creationId xmlns:a16="http://schemas.microsoft.com/office/drawing/2014/main" id="{83489817-8FDA-4FB2-8948-FE7DE33990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470" t="24095" r="3059" b="31714"/>
            <a:stretch/>
          </p:blipFill>
          <p:spPr>
            <a:xfrm>
              <a:off x="3780337" y="2829117"/>
              <a:ext cx="2093111" cy="1334443"/>
            </a:xfrm>
            <a:prstGeom prst="rect">
              <a:avLst/>
            </a:prstGeom>
          </p:spPr>
        </p:pic>
        <p:pic>
          <p:nvPicPr>
            <p:cNvPr id="8" name="Picture 7">
              <a:extLst>
                <a:ext uri="{FF2B5EF4-FFF2-40B4-BE49-F238E27FC236}">
                  <a16:creationId xmlns:a16="http://schemas.microsoft.com/office/drawing/2014/main" id="{83489817-8FDA-4FB2-8948-FE7DE33990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46" t="19171" r="55139" b="39907"/>
            <a:stretch/>
          </p:blipFill>
          <p:spPr>
            <a:xfrm>
              <a:off x="5590397" y="2829116"/>
              <a:ext cx="1915047" cy="1334443"/>
            </a:xfrm>
            <a:prstGeom prst="rect">
              <a:avLst/>
            </a:prstGeom>
          </p:spPr>
        </p:pic>
      </p:grpSp>
      <p:sp>
        <p:nvSpPr>
          <p:cNvPr id="5" name="Rectangle 4"/>
          <p:cNvSpPr/>
          <p:nvPr/>
        </p:nvSpPr>
        <p:spPr>
          <a:xfrm>
            <a:off x="3779839" y="2349500"/>
            <a:ext cx="3535362" cy="21365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0364" t="6606" b="9999"/>
          <a:stretch/>
        </p:blipFill>
        <p:spPr>
          <a:xfrm>
            <a:off x="4450393" y="405971"/>
            <a:ext cx="2521971" cy="1943529"/>
          </a:xfrm>
          <a:prstGeom prst="rect">
            <a:avLst/>
          </a:prstGeom>
        </p:spPr>
      </p:pic>
    </p:spTree>
    <p:extLst>
      <p:ext uri="{BB962C8B-B14F-4D97-AF65-F5344CB8AC3E}">
        <p14:creationId xmlns:p14="http://schemas.microsoft.com/office/powerpoint/2010/main" val="363686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456" y="214842"/>
            <a:ext cx="6437376" cy="400110"/>
          </a:xfrm>
          <a:prstGeom prst="rect">
            <a:avLst/>
          </a:prstGeom>
          <a:ln>
            <a:noFill/>
          </a:ln>
        </p:spPr>
        <p:txBody>
          <a:bodyPr wrap="square" anchor="ctr">
            <a:spAutoFit/>
          </a:bodyPr>
          <a:lstStyle/>
          <a:p>
            <a:pPr algn="ctr"/>
            <a:r>
              <a:rPr lang="en-US" sz="2000" b="1" dirty="0"/>
              <a:t>Instructions for Health Care Professionals </a:t>
            </a:r>
            <a:endParaRPr lang="en-US" sz="2000" b="1" i="0" u="none" strike="noStrike" baseline="0" dirty="0">
              <a:latin typeface="Proxima Nova" panose="02000506030000020004" pitchFamily="50" charset="0"/>
            </a:endParaRPr>
          </a:p>
        </p:txBody>
      </p:sp>
      <p:sp>
        <p:nvSpPr>
          <p:cNvPr id="5" name="Rectangle 4"/>
          <p:cNvSpPr/>
          <p:nvPr/>
        </p:nvSpPr>
        <p:spPr>
          <a:xfrm>
            <a:off x="219456" y="868237"/>
            <a:ext cx="6437376" cy="3477875"/>
          </a:xfrm>
          <a:prstGeom prst="rect">
            <a:avLst/>
          </a:prstGeom>
          <a:ln>
            <a:noFill/>
          </a:ln>
        </p:spPr>
        <p:txBody>
          <a:bodyPr wrap="square" anchor="t">
            <a:spAutoFit/>
          </a:bodyPr>
          <a:lstStyle/>
          <a:p>
            <a:pPr marL="285750" indent="-285750">
              <a:buFontTx/>
              <a:buChar char="-"/>
            </a:pPr>
            <a:endParaRPr lang="en-US" sz="2000" dirty="0"/>
          </a:p>
          <a:p>
            <a:pPr marL="285750" indent="-285750">
              <a:buFontTx/>
              <a:buChar char="-"/>
            </a:pPr>
            <a:r>
              <a:rPr lang="en-US" sz="2000" dirty="0"/>
              <a:t>This guide has been created to support you in giving families appropriate and timely information on KMC.</a:t>
            </a:r>
          </a:p>
          <a:p>
            <a:pPr marL="285750" indent="-285750">
              <a:buFontTx/>
              <a:buChar char="-"/>
            </a:pPr>
            <a:endParaRPr lang="en-US" sz="2000" dirty="0"/>
          </a:p>
          <a:p>
            <a:pPr marL="285750" indent="-285750">
              <a:buFontTx/>
              <a:buChar char="-"/>
            </a:pPr>
            <a:r>
              <a:rPr lang="en-US" sz="2000" dirty="0"/>
              <a:t>Follow the guide as closely as possible. The illustrated pages are to show the person you are counseling. </a:t>
            </a:r>
          </a:p>
          <a:p>
            <a:pPr marL="285750" indent="-285750">
              <a:buFontTx/>
              <a:buChar char="-"/>
            </a:pPr>
            <a:endParaRPr lang="en-US" sz="2000" dirty="0"/>
          </a:p>
          <a:p>
            <a:pPr marL="285750" indent="-285750">
              <a:buFontTx/>
              <a:buChar char="-"/>
            </a:pPr>
            <a:r>
              <a:rPr lang="en-US" sz="2000" dirty="0"/>
              <a:t>Instructions for you to follow are in italics look like this. </a:t>
            </a:r>
          </a:p>
          <a:p>
            <a:pPr marL="285750" indent="-285750">
              <a:buFontTx/>
              <a:buChar char="-"/>
            </a:pPr>
            <a:endParaRPr lang="en-US" sz="2000" dirty="0"/>
          </a:p>
          <a:p>
            <a:pPr marL="285750" indent="-285750">
              <a:buFontTx/>
              <a:buChar char="-"/>
            </a:pPr>
            <a:r>
              <a:rPr lang="en-US" sz="2000" dirty="0"/>
              <a:t>Words to read out during counseling look like this or like </a:t>
            </a:r>
            <a:r>
              <a:rPr lang="en-US" sz="2000" b="1" dirty="0"/>
              <a:t>this</a:t>
            </a:r>
            <a:r>
              <a:rPr lang="en-US" sz="2000" dirty="0"/>
              <a:t>. </a:t>
            </a:r>
            <a:endParaRPr lang="en-US" sz="2000" b="1" i="0" u="none" strike="noStrike" baseline="0" dirty="0">
              <a:latin typeface="Proxima Nova" panose="02000506030000020004" pitchFamily="50" charset="0"/>
            </a:endParaRPr>
          </a:p>
        </p:txBody>
      </p:sp>
      <p:sp>
        <p:nvSpPr>
          <p:cNvPr id="6" name="Rectangle 5"/>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a:t>
            </a:r>
          </a:p>
        </p:txBody>
      </p:sp>
    </p:spTree>
    <p:extLst>
      <p:ext uri="{BB962C8B-B14F-4D97-AF65-F5344CB8AC3E}">
        <p14:creationId xmlns:p14="http://schemas.microsoft.com/office/powerpoint/2010/main" val="63928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307C53-3155-4864-B07A-CCAB61555AF7}"/>
              </a:ext>
            </a:extLst>
          </p:cNvPr>
          <p:cNvSpPr/>
          <p:nvPr/>
        </p:nvSpPr>
        <p:spPr>
          <a:xfrm>
            <a:off x="219456" y="245620"/>
            <a:ext cx="6437376" cy="338554"/>
          </a:xfrm>
          <a:prstGeom prst="rect">
            <a:avLst/>
          </a:prstGeom>
          <a:ln>
            <a:noFill/>
          </a:ln>
        </p:spPr>
        <p:txBody>
          <a:bodyPr wrap="square" anchor="ctr">
            <a:spAutoFit/>
          </a:bodyPr>
          <a:lstStyle/>
          <a:p>
            <a:pPr algn="ctr"/>
            <a:r>
              <a:rPr lang="en-US" sz="1600" b="1" dirty="0"/>
              <a:t>How will you care for your baby when you go home?</a:t>
            </a:r>
            <a:endParaRPr lang="en-US" sz="16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29E2159E-2A4E-496B-B102-464E90893783}"/>
              </a:ext>
            </a:extLst>
          </p:cNvPr>
          <p:cNvSpPr/>
          <p:nvPr/>
        </p:nvSpPr>
        <p:spPr>
          <a:xfrm>
            <a:off x="219456" y="870562"/>
            <a:ext cx="6437376" cy="2554545"/>
          </a:xfrm>
          <a:prstGeom prst="rect">
            <a:avLst/>
          </a:prstGeom>
          <a:ln>
            <a:noFill/>
          </a:ln>
        </p:spPr>
        <p:txBody>
          <a:bodyPr wrap="square" anchor="t">
            <a:spAutoFit/>
          </a:bodyPr>
          <a:lstStyle/>
          <a:p>
            <a:endParaRPr lang="en-US" sz="2000" dirty="0"/>
          </a:p>
          <a:p>
            <a:pPr marL="342900" indent="-342900">
              <a:buFontTx/>
              <a:buChar char="-"/>
            </a:pPr>
            <a:r>
              <a:rPr lang="en-US" sz="2000" dirty="0"/>
              <a:t>Continuous skin-to-skin </a:t>
            </a:r>
          </a:p>
          <a:p>
            <a:pPr marL="342900" indent="-342900">
              <a:buFontTx/>
              <a:buChar char="-"/>
            </a:pPr>
            <a:endParaRPr lang="en-US" sz="2000" dirty="0"/>
          </a:p>
          <a:p>
            <a:pPr marL="342900" indent="-342900">
              <a:buFontTx/>
              <a:buChar char="-"/>
            </a:pPr>
            <a:r>
              <a:rPr lang="en-US" sz="2000" dirty="0"/>
              <a:t>Breastfeed exclusively </a:t>
            </a:r>
          </a:p>
          <a:p>
            <a:pPr marL="342900" indent="-342900">
              <a:buFontTx/>
              <a:buChar char="-"/>
            </a:pPr>
            <a:endParaRPr lang="en-US" sz="2000" dirty="0"/>
          </a:p>
          <a:p>
            <a:pPr marL="342900" indent="-342900">
              <a:buFontTx/>
              <a:buChar char="-"/>
            </a:pPr>
            <a:r>
              <a:rPr lang="en-US" sz="2000" dirty="0"/>
              <a:t>Ask for support from the family </a:t>
            </a:r>
          </a:p>
          <a:p>
            <a:pPr marL="342900" indent="-342900">
              <a:buFontTx/>
              <a:buChar char="-"/>
            </a:pPr>
            <a:endParaRPr lang="en-US" sz="2000" dirty="0"/>
          </a:p>
          <a:p>
            <a:pPr marL="342900" indent="-342900">
              <a:buFontTx/>
              <a:buChar char="-"/>
            </a:pPr>
            <a:r>
              <a:rPr lang="en-US" sz="2000" dirty="0"/>
              <a:t>Maintain Hygiene </a:t>
            </a:r>
            <a:endParaRPr lang="en-US" sz="20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10</a:t>
            </a:r>
          </a:p>
        </p:txBody>
      </p:sp>
    </p:spTree>
    <p:extLst>
      <p:ext uri="{BB962C8B-B14F-4D97-AF65-F5344CB8AC3E}">
        <p14:creationId xmlns:p14="http://schemas.microsoft.com/office/powerpoint/2010/main" val="1842961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6134" y="724156"/>
            <a:ext cx="6785400" cy="3068456"/>
          </a:xfrm>
          <a:prstGeom prst="rect">
            <a:avLst/>
          </a:prstGeom>
        </p:spPr>
      </p:pic>
    </p:spTree>
    <p:extLst>
      <p:ext uri="{BB962C8B-B14F-4D97-AF65-F5344CB8AC3E}">
        <p14:creationId xmlns:p14="http://schemas.microsoft.com/office/powerpoint/2010/main" val="43672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219456" y="214842"/>
            <a:ext cx="6437376" cy="400110"/>
          </a:xfrm>
          <a:prstGeom prst="rect">
            <a:avLst/>
          </a:prstGeom>
          <a:ln>
            <a:noFill/>
          </a:ln>
        </p:spPr>
        <p:txBody>
          <a:bodyPr wrap="square" anchor="ctr">
            <a:spAutoFit/>
          </a:bodyPr>
          <a:lstStyle/>
          <a:p>
            <a:pPr algn="ctr"/>
            <a:r>
              <a:rPr lang="en-US" sz="2000" b="1" dirty="0"/>
              <a:t>How can you maintain KMC at home? </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3170099"/>
          </a:xfrm>
          <a:prstGeom prst="rect">
            <a:avLst/>
          </a:prstGeom>
          <a:ln>
            <a:noFill/>
          </a:ln>
        </p:spPr>
        <p:txBody>
          <a:bodyPr wrap="square" anchor="t">
            <a:spAutoFit/>
          </a:bodyPr>
          <a:lstStyle/>
          <a:p>
            <a:endParaRPr lang="en-US" sz="2000" dirty="0"/>
          </a:p>
          <a:p>
            <a:pPr marL="342900" indent="-342900">
              <a:buFontTx/>
              <a:buChar char="-"/>
            </a:pPr>
            <a:r>
              <a:rPr lang="en-US" sz="2000" dirty="0"/>
              <a:t>Since you will not have the KMC Sling, you can use a </a:t>
            </a:r>
            <a:r>
              <a:rPr lang="en-US" sz="2000" dirty="0" err="1"/>
              <a:t>netella</a:t>
            </a:r>
            <a:r>
              <a:rPr lang="en-US" sz="2000" dirty="0"/>
              <a:t> to tie the baby and a blanket to keep them warm. </a:t>
            </a:r>
          </a:p>
          <a:p>
            <a:pPr marL="342900" indent="-342900">
              <a:buFontTx/>
              <a:buChar char="-"/>
            </a:pPr>
            <a:endParaRPr lang="en-US" sz="2000" dirty="0"/>
          </a:p>
          <a:p>
            <a:pPr marL="342900" indent="-342900">
              <a:buFontTx/>
              <a:buChar char="-"/>
            </a:pPr>
            <a:r>
              <a:rPr lang="en-US" sz="2000" dirty="0"/>
              <a:t>You may also need hat, socks, diaper and blanket for the baby. </a:t>
            </a:r>
          </a:p>
          <a:p>
            <a:pPr marL="342900" indent="-342900">
              <a:buFontTx/>
              <a:buChar char="-"/>
            </a:pPr>
            <a:endParaRPr lang="en-US" sz="2000" dirty="0"/>
          </a:p>
          <a:p>
            <a:pPr marL="342900" indent="-342900">
              <a:buFontTx/>
              <a:buChar char="-"/>
            </a:pPr>
            <a:r>
              <a:rPr lang="en-US" sz="2000" dirty="0"/>
              <a:t>Remember to maintain skin-to-skin continuously, breastfeed exclusively and to ask for support from family members. </a:t>
            </a:r>
            <a:endParaRPr lang="en-US" sz="20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11</a:t>
            </a:r>
          </a:p>
        </p:txBody>
      </p:sp>
    </p:spTree>
    <p:extLst>
      <p:ext uri="{BB962C8B-B14F-4D97-AF65-F5344CB8AC3E}">
        <p14:creationId xmlns:p14="http://schemas.microsoft.com/office/powerpoint/2010/main" val="41950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B6564A-5547-44A1-B92D-A217B2185F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3554" y="345998"/>
            <a:ext cx="2810872" cy="2003502"/>
          </a:xfrm>
          <a:prstGeom prst="rect">
            <a:avLst/>
          </a:prstGeom>
        </p:spPr>
      </p:pic>
      <p:pic>
        <p:nvPicPr>
          <p:cNvPr id="12" name="Picture 11">
            <a:extLst>
              <a:ext uri="{FF2B5EF4-FFF2-40B4-BE49-F238E27FC236}">
                <a16:creationId xmlns:a16="http://schemas.microsoft.com/office/drawing/2014/main" id="{E361CBAE-AADB-4621-9219-E9907C1F7E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696" y="2349500"/>
            <a:ext cx="2937023" cy="2093419"/>
          </a:xfrm>
          <a:prstGeom prst="rect">
            <a:avLst/>
          </a:prstGeom>
        </p:spPr>
      </p:pic>
      <p:pic>
        <p:nvPicPr>
          <p:cNvPr id="13" name="Picture 12">
            <a:extLst>
              <a:ext uri="{FF2B5EF4-FFF2-40B4-BE49-F238E27FC236}">
                <a16:creationId xmlns:a16="http://schemas.microsoft.com/office/drawing/2014/main" id="{CBD8366D-2A4E-440C-AD1F-C33607DF49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762" t="57703" r="5829" b="8339"/>
          <a:stretch/>
        </p:blipFill>
        <p:spPr>
          <a:xfrm>
            <a:off x="4053554" y="2666197"/>
            <a:ext cx="3103313" cy="14630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2917" t="7907" r="26459" b="16650"/>
          <a:stretch/>
        </p:blipFill>
        <p:spPr>
          <a:xfrm>
            <a:off x="1116531" y="363353"/>
            <a:ext cx="1867301" cy="1986147"/>
          </a:xfrm>
          <a:prstGeom prst="rect">
            <a:avLst/>
          </a:prstGeom>
        </p:spPr>
      </p:pic>
    </p:spTree>
    <p:extLst>
      <p:ext uri="{BB962C8B-B14F-4D97-AF65-F5344CB8AC3E}">
        <p14:creationId xmlns:p14="http://schemas.microsoft.com/office/powerpoint/2010/main" val="1289286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307C53-3155-4864-B07A-CCAB61555AF7}"/>
              </a:ext>
            </a:extLst>
          </p:cNvPr>
          <p:cNvSpPr/>
          <p:nvPr/>
        </p:nvSpPr>
        <p:spPr>
          <a:xfrm>
            <a:off x="219456" y="214842"/>
            <a:ext cx="6437376" cy="400110"/>
          </a:xfrm>
          <a:prstGeom prst="rect">
            <a:avLst/>
          </a:prstGeom>
          <a:ln>
            <a:noFill/>
          </a:ln>
        </p:spPr>
        <p:txBody>
          <a:bodyPr wrap="square" anchor="ctr">
            <a:spAutoFit/>
          </a:bodyPr>
          <a:lstStyle/>
          <a:p>
            <a:pPr algn="ctr"/>
            <a:r>
              <a:rPr lang="en-US" sz="2000" b="1" dirty="0"/>
              <a:t>What activities can you do while doing skin-to-skin?</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29E2159E-2A4E-496B-B102-464E90893783}"/>
              </a:ext>
            </a:extLst>
          </p:cNvPr>
          <p:cNvSpPr/>
          <p:nvPr/>
        </p:nvSpPr>
        <p:spPr>
          <a:xfrm>
            <a:off x="219456" y="870562"/>
            <a:ext cx="6437376" cy="3477875"/>
          </a:xfrm>
          <a:prstGeom prst="rect">
            <a:avLst/>
          </a:prstGeom>
          <a:ln>
            <a:noFill/>
          </a:ln>
        </p:spPr>
        <p:txBody>
          <a:bodyPr wrap="square" anchor="t">
            <a:spAutoFit/>
          </a:bodyPr>
          <a:lstStyle/>
          <a:p>
            <a:r>
              <a:rPr lang="en-US" sz="2000" dirty="0"/>
              <a:t>Simple tasks:</a:t>
            </a:r>
          </a:p>
          <a:p>
            <a:endParaRPr lang="en-US" sz="2000" dirty="0"/>
          </a:p>
          <a:p>
            <a:pPr marL="342900" indent="-342900">
              <a:buFontTx/>
              <a:buChar char="-"/>
            </a:pPr>
            <a:r>
              <a:rPr lang="en-US" sz="2000" dirty="0"/>
              <a:t>Cleaning the bed</a:t>
            </a:r>
          </a:p>
          <a:p>
            <a:pPr marL="342900" indent="-342900">
              <a:buFontTx/>
              <a:buChar char="-"/>
            </a:pPr>
            <a:endParaRPr lang="en-US" sz="2000" dirty="0"/>
          </a:p>
          <a:p>
            <a:pPr marL="342900" indent="-342900">
              <a:buFontTx/>
              <a:buChar char="-"/>
            </a:pPr>
            <a:r>
              <a:rPr lang="en-US" sz="2000" dirty="0"/>
              <a:t>Sweeping the floor</a:t>
            </a:r>
          </a:p>
          <a:p>
            <a:pPr marL="342900" indent="-342900">
              <a:buFontTx/>
              <a:buChar char="-"/>
            </a:pPr>
            <a:endParaRPr lang="en-US" sz="2000" dirty="0"/>
          </a:p>
          <a:p>
            <a:pPr marL="342900" indent="-342900">
              <a:buFontTx/>
              <a:buChar char="-"/>
            </a:pPr>
            <a:r>
              <a:rPr lang="en-US" sz="2000" dirty="0"/>
              <a:t>Feeding animals</a:t>
            </a:r>
          </a:p>
          <a:p>
            <a:pPr marL="342900" indent="-342900">
              <a:buFontTx/>
              <a:buChar char="-"/>
            </a:pPr>
            <a:endParaRPr lang="en-US" sz="2000" dirty="0"/>
          </a:p>
          <a:p>
            <a:pPr marL="342900" indent="-342900">
              <a:buFontTx/>
              <a:buChar char="-"/>
            </a:pPr>
            <a:r>
              <a:rPr lang="en-US" sz="2000" dirty="0"/>
              <a:t>Sewing</a:t>
            </a:r>
          </a:p>
          <a:p>
            <a:pPr marL="342900" indent="-342900">
              <a:buFontTx/>
              <a:buChar char="-"/>
            </a:pPr>
            <a:endParaRPr lang="en-US" sz="2000" dirty="0"/>
          </a:p>
          <a:p>
            <a:pPr marL="342900" indent="-342900">
              <a:buFontTx/>
              <a:buChar char="-"/>
            </a:pPr>
            <a:r>
              <a:rPr lang="en-US" sz="2000" dirty="0"/>
              <a:t>Carrying light objects </a:t>
            </a:r>
            <a:endParaRPr lang="en-US" sz="20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12</a:t>
            </a:r>
          </a:p>
        </p:txBody>
      </p:sp>
    </p:spTree>
    <p:extLst>
      <p:ext uri="{BB962C8B-B14F-4D97-AF65-F5344CB8AC3E}">
        <p14:creationId xmlns:p14="http://schemas.microsoft.com/office/powerpoint/2010/main" val="838436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44" y="344174"/>
            <a:ext cx="6660587" cy="4010652"/>
          </a:xfrm>
          <a:prstGeom prst="rect">
            <a:avLst/>
          </a:prstGeom>
        </p:spPr>
      </p:pic>
      <p:sp>
        <p:nvSpPr>
          <p:cNvPr id="7" name="TextBox 6"/>
          <p:cNvSpPr txBox="1"/>
          <p:nvPr/>
        </p:nvSpPr>
        <p:spPr>
          <a:xfrm>
            <a:off x="1354318" y="2349500"/>
            <a:ext cx="917243" cy="523220"/>
          </a:xfrm>
          <a:prstGeom prst="rect">
            <a:avLst/>
          </a:prstGeom>
          <a:noFill/>
        </p:spPr>
        <p:txBody>
          <a:bodyPr wrap="square" rtlCol="0">
            <a:spAutoFit/>
          </a:bodyPr>
          <a:lstStyle/>
          <a:p>
            <a:r>
              <a:rPr lang="en-US" sz="2800" b="1" dirty="0">
                <a:solidFill>
                  <a:srgbClr val="FF0000"/>
                </a:solidFill>
              </a:rPr>
              <a:t>X</a:t>
            </a:r>
          </a:p>
        </p:txBody>
      </p:sp>
      <p:sp>
        <p:nvSpPr>
          <p:cNvPr id="8" name="TextBox 7"/>
          <p:cNvSpPr txBox="1"/>
          <p:nvPr/>
        </p:nvSpPr>
        <p:spPr>
          <a:xfrm>
            <a:off x="3056386" y="461344"/>
            <a:ext cx="917243" cy="523220"/>
          </a:xfrm>
          <a:prstGeom prst="rect">
            <a:avLst/>
          </a:prstGeom>
          <a:noFill/>
        </p:spPr>
        <p:txBody>
          <a:bodyPr wrap="square" rtlCol="0">
            <a:spAutoFit/>
          </a:bodyPr>
          <a:lstStyle/>
          <a:p>
            <a:r>
              <a:rPr lang="en-US" sz="2800" b="1" dirty="0">
                <a:solidFill>
                  <a:srgbClr val="FF0000"/>
                </a:solidFill>
              </a:rPr>
              <a:t>X</a:t>
            </a:r>
          </a:p>
        </p:txBody>
      </p:sp>
      <p:sp>
        <p:nvSpPr>
          <p:cNvPr id="9" name="TextBox 8"/>
          <p:cNvSpPr txBox="1"/>
          <p:nvPr/>
        </p:nvSpPr>
        <p:spPr>
          <a:xfrm>
            <a:off x="3884158" y="3021665"/>
            <a:ext cx="917243" cy="523220"/>
          </a:xfrm>
          <a:prstGeom prst="rect">
            <a:avLst/>
          </a:prstGeom>
          <a:noFill/>
        </p:spPr>
        <p:txBody>
          <a:bodyPr wrap="square" rtlCol="0">
            <a:spAutoFit/>
          </a:bodyPr>
          <a:lstStyle/>
          <a:p>
            <a:r>
              <a:rPr lang="en-US" sz="2800" b="1" dirty="0">
                <a:solidFill>
                  <a:srgbClr val="FF0000"/>
                </a:solidFill>
              </a:rPr>
              <a:t>X</a:t>
            </a:r>
          </a:p>
        </p:txBody>
      </p:sp>
      <p:sp>
        <p:nvSpPr>
          <p:cNvPr id="10" name="TextBox 9"/>
          <p:cNvSpPr txBox="1"/>
          <p:nvPr/>
        </p:nvSpPr>
        <p:spPr>
          <a:xfrm>
            <a:off x="5395325" y="1520124"/>
            <a:ext cx="917243" cy="523220"/>
          </a:xfrm>
          <a:prstGeom prst="rect">
            <a:avLst/>
          </a:prstGeom>
          <a:noFill/>
        </p:spPr>
        <p:txBody>
          <a:bodyPr wrap="square" rtlCol="0">
            <a:spAutoFit/>
          </a:bodyPr>
          <a:lstStyle/>
          <a:p>
            <a:r>
              <a:rPr lang="en-US" sz="2800" b="1" dirty="0">
                <a:solidFill>
                  <a:srgbClr val="FF0000"/>
                </a:solidFill>
              </a:rPr>
              <a:t>X</a:t>
            </a:r>
          </a:p>
        </p:txBody>
      </p:sp>
      <p:sp>
        <p:nvSpPr>
          <p:cNvPr id="11" name="TextBox 10"/>
          <p:cNvSpPr txBox="1"/>
          <p:nvPr/>
        </p:nvSpPr>
        <p:spPr>
          <a:xfrm>
            <a:off x="6877615" y="2184266"/>
            <a:ext cx="917243" cy="523220"/>
          </a:xfrm>
          <a:prstGeom prst="rect">
            <a:avLst/>
          </a:prstGeom>
          <a:noFill/>
        </p:spPr>
        <p:txBody>
          <a:bodyPr wrap="square" rtlCol="0">
            <a:spAutoFit/>
          </a:bodyPr>
          <a:lstStyle/>
          <a:p>
            <a:r>
              <a:rPr lang="en-US" sz="2800" b="1" dirty="0">
                <a:solidFill>
                  <a:srgbClr val="FF0000"/>
                </a:solidFill>
              </a:rPr>
              <a:t>X</a:t>
            </a:r>
          </a:p>
        </p:txBody>
      </p:sp>
    </p:spTree>
    <p:extLst>
      <p:ext uri="{BB962C8B-B14F-4D97-AF65-F5344CB8AC3E}">
        <p14:creationId xmlns:p14="http://schemas.microsoft.com/office/powerpoint/2010/main" val="3180121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307C53-3155-4864-B07A-CCAB61555AF7}"/>
              </a:ext>
            </a:extLst>
          </p:cNvPr>
          <p:cNvSpPr/>
          <p:nvPr/>
        </p:nvSpPr>
        <p:spPr>
          <a:xfrm>
            <a:off x="219456" y="214842"/>
            <a:ext cx="6437376" cy="400110"/>
          </a:xfrm>
          <a:prstGeom prst="rect">
            <a:avLst/>
          </a:prstGeom>
          <a:ln>
            <a:noFill/>
          </a:ln>
        </p:spPr>
        <p:txBody>
          <a:bodyPr wrap="square" anchor="ctr">
            <a:spAutoFit/>
          </a:bodyPr>
          <a:lstStyle/>
          <a:p>
            <a:pPr algn="ctr"/>
            <a:r>
              <a:rPr lang="en-US" sz="2000" b="1" dirty="0"/>
              <a:t>What activities can’t you do while doing skin-to-skin?</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29E2159E-2A4E-496B-B102-464E90893783}"/>
              </a:ext>
            </a:extLst>
          </p:cNvPr>
          <p:cNvSpPr/>
          <p:nvPr/>
        </p:nvSpPr>
        <p:spPr>
          <a:xfrm>
            <a:off x="219456" y="870562"/>
            <a:ext cx="6437376" cy="3708708"/>
          </a:xfrm>
          <a:prstGeom prst="rect">
            <a:avLst/>
          </a:prstGeom>
          <a:ln>
            <a:noFill/>
          </a:ln>
        </p:spPr>
        <p:txBody>
          <a:bodyPr wrap="square" anchor="t">
            <a:spAutoFit/>
          </a:bodyPr>
          <a:lstStyle/>
          <a:p>
            <a:r>
              <a:rPr lang="en-US" sz="2000" dirty="0"/>
              <a:t>Heavy tasks:</a:t>
            </a:r>
          </a:p>
          <a:p>
            <a:endParaRPr lang="en-US" sz="2000" dirty="0"/>
          </a:p>
          <a:p>
            <a:pPr marL="342900" indent="-342900">
              <a:buFontTx/>
              <a:buChar char="-"/>
            </a:pPr>
            <a:r>
              <a:rPr lang="en-US" sz="2000" dirty="0"/>
              <a:t>Baking Injera </a:t>
            </a:r>
          </a:p>
          <a:p>
            <a:pPr marL="342900" indent="-342900">
              <a:buFontTx/>
              <a:buChar char="-"/>
            </a:pPr>
            <a:endParaRPr lang="en-US" sz="1100" dirty="0"/>
          </a:p>
          <a:p>
            <a:pPr marL="342900" indent="-342900">
              <a:buFontTx/>
              <a:buChar char="-"/>
            </a:pPr>
            <a:r>
              <a:rPr lang="en-US" sz="2000" dirty="0"/>
              <a:t>Washing Cloths </a:t>
            </a:r>
          </a:p>
          <a:p>
            <a:endParaRPr lang="en-US" sz="1100" dirty="0"/>
          </a:p>
          <a:p>
            <a:pPr marL="342900" indent="-342900">
              <a:buFontTx/>
              <a:buChar char="-"/>
            </a:pPr>
            <a:r>
              <a:rPr lang="en-US" sz="2000" dirty="0"/>
              <a:t>Washing children</a:t>
            </a:r>
          </a:p>
          <a:p>
            <a:pPr marL="342900" indent="-342900">
              <a:buFontTx/>
              <a:buChar char="-"/>
            </a:pPr>
            <a:endParaRPr lang="en-US" sz="1100" dirty="0"/>
          </a:p>
          <a:p>
            <a:pPr marL="342900" indent="-342900">
              <a:buFontTx/>
              <a:buChar char="-"/>
            </a:pPr>
            <a:r>
              <a:rPr lang="en-US" sz="2000" dirty="0"/>
              <a:t>Doing or attending coffee ceremony due to smoke</a:t>
            </a:r>
          </a:p>
          <a:p>
            <a:pPr marL="342900" indent="-342900">
              <a:buFontTx/>
              <a:buChar char="-"/>
            </a:pPr>
            <a:endParaRPr lang="en-US" sz="1100" dirty="0"/>
          </a:p>
          <a:p>
            <a:pPr marL="342900" indent="-342900">
              <a:buFontTx/>
              <a:buChar char="-"/>
            </a:pPr>
            <a:r>
              <a:rPr lang="en-US" sz="2000" dirty="0"/>
              <a:t>Carrying heavy objects like water or oil</a:t>
            </a:r>
          </a:p>
          <a:p>
            <a:pPr marL="342900" indent="-342900">
              <a:buFontTx/>
              <a:buChar char="-"/>
            </a:pPr>
            <a:endParaRPr lang="en-US" sz="2000" dirty="0"/>
          </a:p>
          <a:p>
            <a:r>
              <a:rPr lang="en-US" sz="2000" dirty="0"/>
              <a:t>Don’t ever leave your baby without skin-to-skin protection!</a:t>
            </a:r>
          </a:p>
          <a:p>
            <a:pPr marL="342900" indent="-342900">
              <a:buFontTx/>
              <a:buChar char="-"/>
            </a:pPr>
            <a:endParaRPr lang="en-US" sz="1100" dirty="0"/>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13</a:t>
            </a:r>
          </a:p>
        </p:txBody>
      </p:sp>
    </p:spTree>
    <p:extLst>
      <p:ext uri="{BB962C8B-B14F-4D97-AF65-F5344CB8AC3E}">
        <p14:creationId xmlns:p14="http://schemas.microsoft.com/office/powerpoint/2010/main" val="337296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44" y="273384"/>
            <a:ext cx="2871182" cy="204924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2377" y="273384"/>
            <a:ext cx="2950446" cy="2102986"/>
          </a:xfrm>
          <a:prstGeom prst="rect">
            <a:avLst/>
          </a:prstGeom>
        </p:spPr>
      </p:pic>
      <p:pic>
        <p:nvPicPr>
          <p:cNvPr id="4" name="Picture 3">
            <a:extLst>
              <a:ext uri="{FF2B5EF4-FFF2-40B4-BE49-F238E27FC236}">
                <a16:creationId xmlns:a16="http://schemas.microsoft.com/office/drawing/2014/main" id="{F54360B1-FACF-4DD4-B2E3-6760F3A4BC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 t="1059" r="39784" b="48651"/>
          <a:stretch/>
        </p:blipFill>
        <p:spPr>
          <a:xfrm>
            <a:off x="473500" y="2466818"/>
            <a:ext cx="3174475" cy="191406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9337" r="75680" b="17384"/>
          <a:stretch/>
        </p:blipFill>
        <p:spPr>
          <a:xfrm>
            <a:off x="4934917" y="2244078"/>
            <a:ext cx="1619888" cy="2136808"/>
          </a:xfrm>
          <a:prstGeom prst="rect">
            <a:avLst/>
          </a:prstGeom>
        </p:spPr>
      </p:pic>
    </p:spTree>
    <p:extLst>
      <p:ext uri="{BB962C8B-B14F-4D97-AF65-F5344CB8AC3E}">
        <p14:creationId xmlns:p14="http://schemas.microsoft.com/office/powerpoint/2010/main" val="294671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219456" y="214842"/>
            <a:ext cx="6437376" cy="400110"/>
          </a:xfrm>
          <a:prstGeom prst="rect">
            <a:avLst/>
          </a:prstGeom>
          <a:ln>
            <a:noFill/>
          </a:ln>
        </p:spPr>
        <p:txBody>
          <a:bodyPr wrap="square" anchor="ctr">
            <a:spAutoFit/>
          </a:bodyPr>
          <a:lstStyle/>
          <a:p>
            <a:pPr algn="ctr"/>
            <a:r>
              <a:rPr lang="en-US" sz="2000" b="1" spc="-150" dirty="0"/>
              <a:t>I will name some activities. Tell me if you can do them at home or not.</a:t>
            </a:r>
            <a:endParaRPr lang="en-US" sz="2000" b="1" i="0" u="none" strike="noStrike" spc="-150"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3785652"/>
          </a:xfrm>
          <a:prstGeom prst="rect">
            <a:avLst/>
          </a:prstGeom>
          <a:ln>
            <a:noFill/>
          </a:ln>
        </p:spPr>
        <p:txBody>
          <a:bodyPr wrap="square" anchor="t">
            <a:spAutoFit/>
          </a:bodyPr>
          <a:lstStyle/>
          <a:p>
            <a:endParaRPr lang="en-US" sz="200" dirty="0"/>
          </a:p>
          <a:p>
            <a:r>
              <a:rPr lang="en-US" sz="2000" dirty="0"/>
              <a:t>When you go home, can you:</a:t>
            </a:r>
          </a:p>
          <a:p>
            <a:endParaRPr lang="en-US" dirty="0"/>
          </a:p>
          <a:p>
            <a:pPr marL="342900" indent="-342900">
              <a:buFontTx/>
              <a:buChar char="-"/>
            </a:pPr>
            <a:r>
              <a:rPr lang="en-US" sz="2000" dirty="0"/>
              <a:t>Cook coffee for your family? (NO)</a:t>
            </a:r>
          </a:p>
          <a:p>
            <a:pPr marL="342900" indent="-342900">
              <a:buFontTx/>
              <a:buChar char="-"/>
            </a:pPr>
            <a:endParaRPr lang="en-US" sz="2000" dirty="0"/>
          </a:p>
          <a:p>
            <a:pPr marL="342900" indent="-342900">
              <a:buFontTx/>
              <a:buChar char="-"/>
            </a:pPr>
            <a:r>
              <a:rPr lang="en-US" sz="2000" dirty="0"/>
              <a:t>Lie down with your baby skin-to-skin? (YES)</a:t>
            </a:r>
          </a:p>
          <a:p>
            <a:pPr marL="342900" indent="-342900">
              <a:buFontTx/>
              <a:buChar char="-"/>
            </a:pPr>
            <a:endParaRPr lang="en-US" sz="2000" dirty="0"/>
          </a:p>
          <a:p>
            <a:pPr marL="342900" indent="-342900">
              <a:buFontTx/>
              <a:buChar char="-"/>
            </a:pPr>
            <a:r>
              <a:rPr lang="en-US" sz="2000" dirty="0"/>
              <a:t>Wash clothes? (NO)</a:t>
            </a:r>
          </a:p>
          <a:p>
            <a:pPr marL="342900" indent="-342900">
              <a:buFontTx/>
              <a:buChar char="-"/>
            </a:pPr>
            <a:endParaRPr lang="en-US" sz="2000" dirty="0"/>
          </a:p>
          <a:p>
            <a:pPr marL="342900" indent="-342900">
              <a:buFontTx/>
              <a:buChar char="-"/>
            </a:pPr>
            <a:r>
              <a:rPr lang="en-US" sz="2000" dirty="0"/>
              <a:t>Cook dinner for your husband? (NO)</a:t>
            </a:r>
          </a:p>
          <a:p>
            <a:endParaRPr lang="en-US" sz="1600" dirty="0"/>
          </a:p>
          <a:p>
            <a:r>
              <a:rPr lang="en-US" sz="2000" dirty="0"/>
              <a:t>Are there any activities you don’t know whether</a:t>
            </a:r>
          </a:p>
          <a:p>
            <a:r>
              <a:rPr lang="en-US" sz="2000" dirty="0"/>
              <a:t>you should do or not?</a:t>
            </a:r>
            <a:endParaRPr lang="en-US" sz="24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14</a:t>
            </a:r>
          </a:p>
        </p:txBody>
      </p:sp>
    </p:spTree>
    <p:extLst>
      <p:ext uri="{BB962C8B-B14F-4D97-AF65-F5344CB8AC3E}">
        <p14:creationId xmlns:p14="http://schemas.microsoft.com/office/powerpoint/2010/main" val="2553284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6E0CA4-97BA-4E02-8BF9-17450EDCF2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79" b="9369"/>
          <a:stretch/>
        </p:blipFill>
        <p:spPr>
          <a:xfrm>
            <a:off x="291975" y="336501"/>
            <a:ext cx="6971941" cy="4052619"/>
          </a:xfrm>
          <a:prstGeom prst="rect">
            <a:avLst/>
          </a:prstGeom>
        </p:spPr>
      </p:pic>
    </p:spTree>
    <p:extLst>
      <p:ext uri="{BB962C8B-B14F-4D97-AF65-F5344CB8AC3E}">
        <p14:creationId xmlns:p14="http://schemas.microsoft.com/office/powerpoint/2010/main" val="291186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86BFDF-CFB3-4C1F-B3DE-D0A1DEE51C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312" b="7088"/>
          <a:stretch/>
        </p:blipFill>
        <p:spPr>
          <a:xfrm>
            <a:off x="301946" y="259122"/>
            <a:ext cx="6835284" cy="4176056"/>
          </a:xfrm>
          <a:prstGeom prst="rect">
            <a:avLst/>
          </a:prstGeom>
        </p:spPr>
      </p:pic>
    </p:spTree>
    <p:extLst>
      <p:ext uri="{BB962C8B-B14F-4D97-AF65-F5344CB8AC3E}">
        <p14:creationId xmlns:p14="http://schemas.microsoft.com/office/powerpoint/2010/main" val="1697500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219456" y="214843"/>
            <a:ext cx="6437376" cy="400110"/>
          </a:xfrm>
          <a:prstGeom prst="rect">
            <a:avLst/>
          </a:prstGeom>
          <a:ln>
            <a:noFill/>
          </a:ln>
        </p:spPr>
        <p:txBody>
          <a:bodyPr wrap="square" anchor="ctr">
            <a:spAutoFit/>
          </a:bodyPr>
          <a:lstStyle/>
          <a:p>
            <a:pPr algn="ctr"/>
            <a:r>
              <a:rPr lang="en-US" sz="2000" b="1" dirty="0"/>
              <a:t>ROLEPLAY: Ask for Family Support</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3170099"/>
          </a:xfrm>
          <a:prstGeom prst="rect">
            <a:avLst/>
          </a:prstGeom>
          <a:ln>
            <a:noFill/>
          </a:ln>
        </p:spPr>
        <p:txBody>
          <a:bodyPr wrap="square" anchor="t">
            <a:spAutoFit/>
          </a:bodyPr>
          <a:lstStyle/>
          <a:p>
            <a:endParaRPr lang="en-US" sz="2000" dirty="0"/>
          </a:p>
          <a:p>
            <a:pPr algn="just"/>
            <a:r>
              <a:rPr lang="en-US" sz="2000" b="1" dirty="0"/>
              <a:t>Roleplay 1: </a:t>
            </a:r>
          </a:p>
          <a:p>
            <a:pPr algn="just"/>
            <a:r>
              <a:rPr lang="en-US" sz="2000" dirty="0"/>
              <a:t>Ask your sister for help. Tell her what you can and cannot do and how she can help you. Show her the KMC position.</a:t>
            </a:r>
          </a:p>
          <a:p>
            <a:pPr algn="just"/>
            <a:endParaRPr lang="en-US" sz="2000" dirty="0"/>
          </a:p>
          <a:p>
            <a:pPr algn="just"/>
            <a:endParaRPr lang="en-US" sz="2000" dirty="0"/>
          </a:p>
          <a:p>
            <a:pPr algn="just"/>
            <a:r>
              <a:rPr lang="en-US" sz="2000" b="1" dirty="0"/>
              <a:t>Roleplay 2: </a:t>
            </a:r>
          </a:p>
          <a:p>
            <a:pPr algn="just"/>
            <a:r>
              <a:rPr lang="en-US" sz="2000" dirty="0"/>
              <a:t>Select one of the mothers to play herself (mother) and another one to play the sister. Alternatively, you can also just ask the mother to pretend you are the sister.</a:t>
            </a:r>
            <a:endParaRPr lang="en-US" sz="20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15</a:t>
            </a:r>
          </a:p>
        </p:txBody>
      </p:sp>
    </p:spTree>
    <p:extLst>
      <p:ext uri="{BB962C8B-B14F-4D97-AF65-F5344CB8AC3E}">
        <p14:creationId xmlns:p14="http://schemas.microsoft.com/office/powerpoint/2010/main" val="1317366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731" t="36725" r="33119" b="7649"/>
          <a:stretch/>
        </p:blipFill>
        <p:spPr>
          <a:xfrm>
            <a:off x="298384" y="1097281"/>
            <a:ext cx="2732578" cy="2319688"/>
          </a:xfrm>
          <a:prstGeom prst="rect">
            <a:avLst/>
          </a:prstGeom>
        </p:spPr>
      </p:pic>
      <p:pic>
        <p:nvPicPr>
          <p:cNvPr id="4" name="Picture 3">
            <a:extLst>
              <a:ext uri="{FF2B5EF4-FFF2-40B4-BE49-F238E27FC236}">
                <a16:creationId xmlns:a16="http://schemas.microsoft.com/office/drawing/2014/main" id="{0C6E0CA4-97BA-4E02-8BF9-17450EDCF2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79" b="9369"/>
          <a:stretch/>
        </p:blipFill>
        <p:spPr>
          <a:xfrm>
            <a:off x="3178119" y="1170405"/>
            <a:ext cx="4056921" cy="2358189"/>
          </a:xfrm>
          <a:prstGeom prst="rect">
            <a:avLst/>
          </a:prstGeom>
        </p:spPr>
      </p:pic>
    </p:spTree>
    <p:extLst>
      <p:ext uri="{BB962C8B-B14F-4D97-AF65-F5344CB8AC3E}">
        <p14:creationId xmlns:p14="http://schemas.microsoft.com/office/powerpoint/2010/main" val="3799721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219456" y="214843"/>
            <a:ext cx="6437376" cy="400110"/>
          </a:xfrm>
          <a:prstGeom prst="rect">
            <a:avLst/>
          </a:prstGeom>
          <a:ln>
            <a:noFill/>
          </a:ln>
        </p:spPr>
        <p:txBody>
          <a:bodyPr wrap="square" anchor="ctr">
            <a:spAutoFit/>
          </a:bodyPr>
          <a:lstStyle/>
          <a:p>
            <a:pPr algn="ctr"/>
            <a:r>
              <a:rPr lang="en-US" sz="2000" b="1" dirty="0"/>
              <a:t>Who can do skin-to-skin besides the mother?</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2554545"/>
          </a:xfrm>
          <a:prstGeom prst="rect">
            <a:avLst/>
          </a:prstGeom>
          <a:ln>
            <a:noFill/>
          </a:ln>
        </p:spPr>
        <p:txBody>
          <a:bodyPr wrap="square" anchor="t">
            <a:spAutoFit/>
          </a:bodyPr>
          <a:lstStyle/>
          <a:p>
            <a:endParaRPr lang="en-US" sz="2000" dirty="0"/>
          </a:p>
          <a:p>
            <a:r>
              <a:rPr lang="en-US" sz="2000" dirty="0"/>
              <a:t>Family members or friends can all help in providing skin-to-skin to the baby.</a:t>
            </a:r>
          </a:p>
          <a:p>
            <a:endParaRPr lang="en-US" sz="2000" dirty="0"/>
          </a:p>
          <a:p>
            <a:r>
              <a:rPr lang="en-US" sz="2000" dirty="0"/>
              <a:t>It is especially good for the baby’s father to help to increase the bonding between the child and parent. But grandparents, aunties, uncles and friends can help the mother in providing continuous 24-hr skin-to-skin.</a:t>
            </a:r>
            <a:endParaRPr lang="en-US" sz="24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16</a:t>
            </a:r>
          </a:p>
        </p:txBody>
      </p:sp>
    </p:spTree>
    <p:extLst>
      <p:ext uri="{BB962C8B-B14F-4D97-AF65-F5344CB8AC3E}">
        <p14:creationId xmlns:p14="http://schemas.microsoft.com/office/powerpoint/2010/main" val="4131088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0364" t="6606" b="9999"/>
          <a:stretch/>
        </p:blipFill>
        <p:spPr>
          <a:xfrm>
            <a:off x="1416550" y="432276"/>
            <a:ext cx="5167129" cy="3981990"/>
          </a:xfrm>
          <a:prstGeom prst="rect">
            <a:avLst/>
          </a:prstGeom>
        </p:spPr>
      </p:pic>
    </p:spTree>
    <p:extLst>
      <p:ext uri="{BB962C8B-B14F-4D97-AF65-F5344CB8AC3E}">
        <p14:creationId xmlns:p14="http://schemas.microsoft.com/office/powerpoint/2010/main" val="1122156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219456" y="214843"/>
            <a:ext cx="6437376" cy="400110"/>
          </a:xfrm>
          <a:prstGeom prst="rect">
            <a:avLst/>
          </a:prstGeom>
          <a:ln>
            <a:noFill/>
          </a:ln>
        </p:spPr>
        <p:txBody>
          <a:bodyPr wrap="square" anchor="ctr">
            <a:spAutoFit/>
          </a:bodyPr>
          <a:lstStyle/>
          <a:p>
            <a:pPr algn="ctr"/>
            <a:r>
              <a:rPr lang="en-US" sz="2000" b="1" dirty="0"/>
              <a:t>How does breastfeeding help the baby?</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2862322"/>
          </a:xfrm>
          <a:prstGeom prst="rect">
            <a:avLst/>
          </a:prstGeom>
          <a:ln>
            <a:noFill/>
          </a:ln>
        </p:spPr>
        <p:txBody>
          <a:bodyPr wrap="square" anchor="t">
            <a:spAutoFit/>
          </a:bodyPr>
          <a:lstStyle/>
          <a:p>
            <a:endParaRPr lang="en-US" sz="2000" dirty="0"/>
          </a:p>
          <a:p>
            <a:r>
              <a:rPr lang="en-US" sz="2000" dirty="0"/>
              <a:t>Breastfeeding helps the baby to grow fat and healthy. Breast milk has every nutrient a baby needs to be the best they can be. It is natural and the mother’s body creates it in order to provide the nutritious meal for the baby. You do not need to add anything to breast milk or feed the baby formula.</a:t>
            </a:r>
          </a:p>
          <a:p>
            <a:endParaRPr lang="en-US" sz="2000" b="1" i="0" u="none" strike="noStrike" baseline="0" dirty="0">
              <a:latin typeface="Proxima Nova" panose="02000506030000020004" pitchFamily="50" charset="0"/>
            </a:endParaRPr>
          </a:p>
          <a:p>
            <a:pPr algn="ctr"/>
            <a:r>
              <a:rPr lang="en-US" sz="2000" b="1" dirty="0"/>
              <a:t>You should breastfeed while keeping the baby in the skin-to-skin position! </a:t>
            </a:r>
            <a:endParaRPr lang="en-US" sz="2400" b="1" i="0" u="none" strike="noStrike" baseline="0" dirty="0"/>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17</a:t>
            </a:r>
          </a:p>
        </p:txBody>
      </p:sp>
    </p:spTree>
    <p:extLst>
      <p:ext uri="{BB962C8B-B14F-4D97-AF65-F5344CB8AC3E}">
        <p14:creationId xmlns:p14="http://schemas.microsoft.com/office/powerpoint/2010/main" val="625288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465" t="3149" r="3850" b="8269"/>
          <a:stretch/>
        </p:blipFill>
        <p:spPr>
          <a:xfrm>
            <a:off x="734106" y="294033"/>
            <a:ext cx="6091463" cy="4110934"/>
          </a:xfrm>
          <a:prstGeom prst="rect">
            <a:avLst/>
          </a:prstGeom>
        </p:spPr>
      </p:pic>
    </p:spTree>
    <p:extLst>
      <p:ext uri="{BB962C8B-B14F-4D97-AF65-F5344CB8AC3E}">
        <p14:creationId xmlns:p14="http://schemas.microsoft.com/office/powerpoint/2010/main" val="2205700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219456" y="214843"/>
            <a:ext cx="6437376" cy="400110"/>
          </a:xfrm>
          <a:prstGeom prst="rect">
            <a:avLst/>
          </a:prstGeom>
          <a:ln>
            <a:noFill/>
          </a:ln>
        </p:spPr>
        <p:txBody>
          <a:bodyPr wrap="square" anchor="ctr">
            <a:spAutoFit/>
          </a:bodyPr>
          <a:lstStyle/>
          <a:p>
            <a:pPr algn="ctr"/>
            <a:r>
              <a:rPr lang="en-US" sz="2000" b="1" dirty="0"/>
              <a:t>Let me demonstrate the KMC position.</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3170099"/>
          </a:xfrm>
          <a:prstGeom prst="rect">
            <a:avLst/>
          </a:prstGeom>
          <a:ln>
            <a:noFill/>
          </a:ln>
        </p:spPr>
        <p:txBody>
          <a:bodyPr wrap="square" anchor="t">
            <a:spAutoFit/>
          </a:bodyPr>
          <a:lstStyle/>
          <a:p>
            <a:endParaRPr lang="en-US" sz="2000" dirty="0"/>
          </a:p>
          <a:p>
            <a:r>
              <a:rPr lang="en-US" sz="2000" dirty="0"/>
              <a:t>*Choose one mother with whom to demonstrate the KMC position. Use a </a:t>
            </a:r>
            <a:r>
              <a:rPr lang="en-US" sz="2000" dirty="0" err="1"/>
              <a:t>netella</a:t>
            </a:r>
            <a:r>
              <a:rPr lang="en-US" sz="2000" dirty="0"/>
              <a:t> to help them see how to tie the traditional cloth. Do the demonstration with all mothers if possible.</a:t>
            </a:r>
          </a:p>
          <a:p>
            <a:endParaRPr lang="en-US" sz="2000" dirty="0"/>
          </a:p>
          <a:p>
            <a:r>
              <a:rPr lang="en-US" sz="2000" dirty="0"/>
              <a:t>*Ask the mother to stand up and move around freely.</a:t>
            </a:r>
          </a:p>
          <a:p>
            <a:endParaRPr lang="en-US" sz="2000" dirty="0"/>
          </a:p>
          <a:p>
            <a:r>
              <a:rPr lang="en-US" sz="2000" dirty="0"/>
              <a:t>SAY: You don’t need to lie down when doing KMC, you can walk around and be free.</a:t>
            </a:r>
            <a:endParaRPr lang="en-US" sz="24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18</a:t>
            </a:r>
          </a:p>
        </p:txBody>
      </p:sp>
    </p:spTree>
    <p:extLst>
      <p:ext uri="{BB962C8B-B14F-4D97-AF65-F5344CB8AC3E}">
        <p14:creationId xmlns:p14="http://schemas.microsoft.com/office/powerpoint/2010/main" val="1164245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96C7D-F50E-470C-8035-D8E98B467C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972"/>
          <a:stretch/>
        </p:blipFill>
        <p:spPr>
          <a:xfrm>
            <a:off x="1106487" y="248717"/>
            <a:ext cx="5346700" cy="4118458"/>
          </a:xfrm>
          <a:prstGeom prst="rect">
            <a:avLst/>
          </a:prstGeom>
        </p:spPr>
      </p:pic>
    </p:spTree>
    <p:extLst>
      <p:ext uri="{BB962C8B-B14F-4D97-AF65-F5344CB8AC3E}">
        <p14:creationId xmlns:p14="http://schemas.microsoft.com/office/powerpoint/2010/main" val="2455693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219456" y="214843"/>
            <a:ext cx="6437376" cy="400110"/>
          </a:xfrm>
          <a:prstGeom prst="rect">
            <a:avLst/>
          </a:prstGeom>
          <a:ln>
            <a:noFill/>
          </a:ln>
        </p:spPr>
        <p:txBody>
          <a:bodyPr wrap="square" anchor="ctr">
            <a:spAutoFit/>
          </a:bodyPr>
          <a:lstStyle/>
          <a:p>
            <a:pPr algn="ctr"/>
            <a:r>
              <a:rPr lang="en-US" sz="2000" b="1" dirty="0"/>
              <a:t>Now let me show you a video</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2862322"/>
          </a:xfrm>
          <a:prstGeom prst="rect">
            <a:avLst/>
          </a:prstGeom>
          <a:ln>
            <a:noFill/>
          </a:ln>
        </p:spPr>
        <p:txBody>
          <a:bodyPr wrap="square" anchor="t">
            <a:spAutoFit/>
          </a:bodyPr>
          <a:lstStyle/>
          <a:p>
            <a:endParaRPr lang="en-US" sz="2000" dirty="0"/>
          </a:p>
          <a:p>
            <a:r>
              <a:rPr lang="en-US" sz="2000" dirty="0"/>
              <a:t>*Show KMC video. After video, ask comprehension questions.</a:t>
            </a:r>
          </a:p>
          <a:p>
            <a:endParaRPr lang="en-US" sz="2000" dirty="0"/>
          </a:p>
          <a:p>
            <a:pPr marL="342900" indent="-342900">
              <a:buFontTx/>
              <a:buChar char="-"/>
            </a:pPr>
            <a:r>
              <a:rPr lang="en-US" sz="2000" dirty="0"/>
              <a:t>What are the 3 main actions you must take for KMC?</a:t>
            </a:r>
          </a:p>
          <a:p>
            <a:pPr marL="342900" indent="-342900">
              <a:buFontTx/>
              <a:buChar char="-"/>
            </a:pPr>
            <a:endParaRPr lang="en-US" sz="2000" dirty="0"/>
          </a:p>
          <a:p>
            <a:pPr marL="342900" indent="-342900">
              <a:buFontTx/>
              <a:buChar char="-"/>
            </a:pPr>
            <a:r>
              <a:rPr lang="en-US" sz="2000" dirty="0"/>
              <a:t>What is a benefit of KMC for the baby?</a:t>
            </a:r>
          </a:p>
          <a:p>
            <a:pPr marL="342900" indent="-342900">
              <a:buFontTx/>
              <a:buChar char="-"/>
            </a:pPr>
            <a:endParaRPr lang="en-US" sz="2000" dirty="0"/>
          </a:p>
          <a:p>
            <a:pPr marL="342900" indent="-342900">
              <a:buFontTx/>
              <a:buChar char="-"/>
            </a:pPr>
            <a:r>
              <a:rPr lang="en-US" sz="2000" dirty="0"/>
              <a:t>What materials do you need to do KMC at home?</a:t>
            </a:r>
            <a:endParaRPr lang="en-US" sz="24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19</a:t>
            </a:r>
          </a:p>
        </p:txBody>
      </p:sp>
    </p:spTree>
    <p:extLst>
      <p:ext uri="{BB962C8B-B14F-4D97-AF65-F5344CB8AC3E}">
        <p14:creationId xmlns:p14="http://schemas.microsoft.com/office/powerpoint/2010/main" val="3193178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0C845A-EE70-43A3-B6E3-842FFAB1877D}"/>
              </a:ext>
            </a:extLst>
          </p:cNvPr>
          <p:cNvPicPr>
            <a:picLocks noChangeAspect="1"/>
          </p:cNvPicPr>
          <p:nvPr/>
        </p:nvPicPr>
        <p:blipFill rotWithShape="1">
          <a:blip r:embed="rId2"/>
          <a:srcRect l="25740" t="18979" r="25599" b="15628"/>
          <a:stretch/>
        </p:blipFill>
        <p:spPr>
          <a:xfrm>
            <a:off x="892454" y="226769"/>
            <a:ext cx="5640020" cy="4263359"/>
          </a:xfrm>
          <a:prstGeom prst="rect">
            <a:avLst/>
          </a:prstGeom>
        </p:spPr>
      </p:pic>
    </p:spTree>
    <p:extLst>
      <p:ext uri="{BB962C8B-B14F-4D97-AF65-F5344CB8AC3E}">
        <p14:creationId xmlns:p14="http://schemas.microsoft.com/office/powerpoint/2010/main" val="9346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456" y="214842"/>
            <a:ext cx="6437376" cy="400110"/>
          </a:xfrm>
          <a:prstGeom prst="rect">
            <a:avLst/>
          </a:prstGeom>
          <a:ln>
            <a:noFill/>
          </a:ln>
        </p:spPr>
        <p:txBody>
          <a:bodyPr wrap="square" anchor="ctr">
            <a:spAutoFit/>
          </a:bodyPr>
          <a:lstStyle/>
          <a:p>
            <a:pPr algn="ctr"/>
            <a:r>
              <a:rPr lang="en-US" sz="2000" b="1" dirty="0"/>
              <a:t>Introduction</a:t>
            </a:r>
            <a:endParaRPr lang="en-US" sz="2000" b="1" i="0" u="none" strike="noStrike" baseline="0" dirty="0">
              <a:latin typeface="Proxima Nova" panose="02000506030000020004" pitchFamily="50" charset="0"/>
            </a:endParaRPr>
          </a:p>
        </p:txBody>
      </p:sp>
      <p:sp>
        <p:nvSpPr>
          <p:cNvPr id="5" name="Rectangle 4"/>
          <p:cNvSpPr/>
          <p:nvPr/>
        </p:nvSpPr>
        <p:spPr>
          <a:xfrm>
            <a:off x="219456" y="870562"/>
            <a:ext cx="6437376" cy="2554545"/>
          </a:xfrm>
          <a:prstGeom prst="rect">
            <a:avLst/>
          </a:prstGeom>
          <a:ln>
            <a:noFill/>
          </a:ln>
        </p:spPr>
        <p:txBody>
          <a:bodyPr wrap="square" anchor="t">
            <a:spAutoFit/>
          </a:bodyPr>
          <a:lstStyle/>
          <a:p>
            <a:endParaRPr lang="en-US" sz="2000" dirty="0"/>
          </a:p>
          <a:p>
            <a:r>
              <a:rPr lang="en-US" sz="2000" dirty="0"/>
              <a:t>Hello and welcome to KMC Family Counseling. </a:t>
            </a:r>
          </a:p>
          <a:p>
            <a:endParaRPr lang="en-US" sz="2000" dirty="0"/>
          </a:p>
          <a:p>
            <a:r>
              <a:rPr lang="en-US" sz="2000" dirty="0"/>
              <a:t>My name is _________________. </a:t>
            </a:r>
          </a:p>
          <a:p>
            <a:endParaRPr lang="en-US" sz="2000" dirty="0"/>
          </a:p>
          <a:p>
            <a:r>
              <a:rPr lang="en-US" sz="2000" dirty="0"/>
              <a:t>We will discuss, listen, and learn about KMC together so we can learn how to help your baby survive their first month of life.</a:t>
            </a:r>
            <a:endParaRPr lang="en-US" sz="20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2</a:t>
            </a:r>
          </a:p>
        </p:txBody>
      </p:sp>
    </p:spTree>
    <p:extLst>
      <p:ext uri="{BB962C8B-B14F-4D97-AF65-F5344CB8AC3E}">
        <p14:creationId xmlns:p14="http://schemas.microsoft.com/office/powerpoint/2010/main" val="1851422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219456" y="214843"/>
            <a:ext cx="6437376" cy="400110"/>
          </a:xfrm>
          <a:prstGeom prst="rect">
            <a:avLst/>
          </a:prstGeom>
          <a:ln>
            <a:noFill/>
          </a:ln>
        </p:spPr>
        <p:txBody>
          <a:bodyPr wrap="square" anchor="ctr">
            <a:spAutoFit/>
          </a:bodyPr>
          <a:lstStyle/>
          <a:p>
            <a:pPr algn="ctr"/>
            <a:r>
              <a:rPr lang="en-US" sz="2000" b="1" dirty="0"/>
              <a:t>Use the reminder chart</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2923877"/>
          </a:xfrm>
          <a:prstGeom prst="rect">
            <a:avLst/>
          </a:prstGeom>
          <a:ln>
            <a:noFill/>
          </a:ln>
        </p:spPr>
        <p:txBody>
          <a:bodyPr wrap="square" anchor="t">
            <a:spAutoFit/>
          </a:bodyPr>
          <a:lstStyle/>
          <a:p>
            <a:endParaRPr lang="en-US" sz="2400" dirty="0"/>
          </a:p>
          <a:p>
            <a:r>
              <a:rPr lang="en-US" sz="2000" dirty="0"/>
              <a:t>*Show them the reminder chart*</a:t>
            </a:r>
          </a:p>
          <a:p>
            <a:endParaRPr lang="en-US" sz="2000" dirty="0"/>
          </a:p>
          <a:p>
            <a:pPr marL="342900" indent="-342900">
              <a:buFontTx/>
              <a:buChar char="-"/>
            </a:pPr>
            <a:r>
              <a:rPr lang="en-US" sz="2000" dirty="0"/>
              <a:t>This is a reminder chart. It will help you keep track of KMC. Let me show you how to use it.</a:t>
            </a:r>
          </a:p>
          <a:p>
            <a:pPr marL="342900" indent="-342900">
              <a:buFontTx/>
              <a:buChar char="-"/>
            </a:pPr>
            <a:endParaRPr lang="en-US" sz="2000" dirty="0"/>
          </a:p>
          <a:p>
            <a:pPr marL="342900" indent="-342900">
              <a:buFontTx/>
              <a:buChar char="-"/>
            </a:pPr>
            <a:r>
              <a:rPr lang="en-US" sz="2000" dirty="0"/>
              <a:t>Every time you do skin-to-skin or breastfeed, you put a check in the box. Let’s fill out an example together. *Show example*</a:t>
            </a:r>
            <a:endParaRPr lang="en-US" sz="24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20</a:t>
            </a:r>
          </a:p>
        </p:txBody>
      </p:sp>
    </p:spTree>
    <p:extLst>
      <p:ext uri="{BB962C8B-B14F-4D97-AF65-F5344CB8AC3E}">
        <p14:creationId xmlns:p14="http://schemas.microsoft.com/office/powerpoint/2010/main" val="909425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956" t="2247" r="1671" b="15389"/>
          <a:stretch/>
        </p:blipFill>
        <p:spPr>
          <a:xfrm>
            <a:off x="904596" y="731518"/>
            <a:ext cx="5948591" cy="3628530"/>
          </a:xfrm>
          <a:prstGeom prst="rect">
            <a:avLst/>
          </a:prstGeom>
        </p:spPr>
      </p:pic>
      <p:sp>
        <p:nvSpPr>
          <p:cNvPr id="4" name="TextBox 3"/>
          <p:cNvSpPr txBox="1"/>
          <p:nvPr/>
        </p:nvSpPr>
        <p:spPr>
          <a:xfrm>
            <a:off x="904596" y="346509"/>
            <a:ext cx="5871589" cy="400110"/>
          </a:xfrm>
          <a:prstGeom prst="rect">
            <a:avLst/>
          </a:prstGeom>
          <a:noFill/>
        </p:spPr>
        <p:txBody>
          <a:bodyPr wrap="square" rtlCol="0">
            <a:spAutoFit/>
          </a:bodyPr>
          <a:lstStyle/>
          <a:p>
            <a:pPr algn="ctr"/>
            <a:r>
              <a:rPr lang="en-US" sz="2000" b="1" dirty="0"/>
              <a:t>Any questions? </a:t>
            </a:r>
          </a:p>
        </p:txBody>
      </p:sp>
    </p:spTree>
    <p:extLst>
      <p:ext uri="{BB962C8B-B14F-4D97-AF65-F5344CB8AC3E}">
        <p14:creationId xmlns:p14="http://schemas.microsoft.com/office/powerpoint/2010/main" val="2824563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219456" y="214843"/>
            <a:ext cx="6437376" cy="400110"/>
          </a:xfrm>
          <a:prstGeom prst="rect">
            <a:avLst/>
          </a:prstGeom>
          <a:ln>
            <a:noFill/>
          </a:ln>
        </p:spPr>
        <p:txBody>
          <a:bodyPr wrap="square" anchor="ctr">
            <a:spAutoFit/>
          </a:bodyPr>
          <a:lstStyle/>
          <a:p>
            <a:pPr algn="ctr"/>
            <a:r>
              <a:rPr lang="en-US" sz="2000" b="1" dirty="0"/>
              <a:t>Do you have any questions?</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3600986"/>
          </a:xfrm>
          <a:prstGeom prst="rect">
            <a:avLst/>
          </a:prstGeom>
          <a:ln>
            <a:noFill/>
          </a:ln>
        </p:spPr>
        <p:txBody>
          <a:bodyPr wrap="square" anchor="t">
            <a:spAutoFit/>
          </a:bodyPr>
          <a:lstStyle/>
          <a:p>
            <a:endParaRPr lang="en-US" sz="2400" dirty="0"/>
          </a:p>
          <a:p>
            <a:r>
              <a:rPr lang="en-US" sz="2000" dirty="0"/>
              <a:t>Some questions that other mothers have had:</a:t>
            </a:r>
          </a:p>
          <a:p>
            <a:endParaRPr lang="en-US" sz="1200" dirty="0"/>
          </a:p>
          <a:p>
            <a:pPr marL="342900" indent="-342900">
              <a:buFontTx/>
              <a:buChar char="-"/>
            </a:pPr>
            <a:r>
              <a:rPr lang="en-US" sz="2000" dirty="0"/>
              <a:t>When can I put my baby down?</a:t>
            </a:r>
          </a:p>
          <a:p>
            <a:pPr marL="342900" indent="-342900">
              <a:buFontTx/>
              <a:buChar char="-"/>
            </a:pPr>
            <a:endParaRPr lang="en-US" sz="2000" dirty="0"/>
          </a:p>
          <a:p>
            <a:pPr marL="342900" indent="-342900">
              <a:buFontTx/>
              <a:buChar char="-"/>
            </a:pPr>
            <a:r>
              <a:rPr lang="en-US" sz="2000" dirty="0"/>
              <a:t>Will my child grow up to be smart and strong?</a:t>
            </a:r>
          </a:p>
          <a:p>
            <a:pPr marL="342900" indent="-342900">
              <a:buFontTx/>
              <a:buChar char="-"/>
            </a:pPr>
            <a:endParaRPr lang="en-US" sz="2000" dirty="0"/>
          </a:p>
          <a:p>
            <a:pPr marL="342900" indent="-342900">
              <a:buFontTx/>
              <a:buChar char="-"/>
            </a:pPr>
            <a:r>
              <a:rPr lang="en-US" sz="2000" dirty="0"/>
              <a:t>When should I stop KMC?</a:t>
            </a:r>
          </a:p>
          <a:p>
            <a:pPr marL="342900" indent="-342900">
              <a:buFontTx/>
              <a:buChar char="-"/>
            </a:pPr>
            <a:endParaRPr lang="en-US" sz="2000" dirty="0"/>
          </a:p>
          <a:p>
            <a:pPr marL="342900" indent="-342900">
              <a:buFontTx/>
              <a:buChar char="-"/>
            </a:pPr>
            <a:r>
              <a:rPr lang="en-US" sz="2000" dirty="0"/>
              <a:t>How can I breastfeed using a cup?</a:t>
            </a:r>
          </a:p>
          <a:p>
            <a:endParaRPr lang="en-US" sz="24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21</a:t>
            </a:r>
          </a:p>
        </p:txBody>
      </p:sp>
    </p:spTree>
    <p:extLst>
      <p:ext uri="{BB962C8B-B14F-4D97-AF65-F5344CB8AC3E}">
        <p14:creationId xmlns:p14="http://schemas.microsoft.com/office/powerpoint/2010/main" val="846786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C2625E-B307-4651-9B25-82331A6397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14" b="12071"/>
          <a:stretch/>
        </p:blipFill>
        <p:spPr>
          <a:xfrm>
            <a:off x="690761" y="316773"/>
            <a:ext cx="2356911" cy="1942437"/>
          </a:xfrm>
          <a:prstGeom prst="rect">
            <a:avLst/>
          </a:prstGeom>
        </p:spPr>
      </p:pic>
      <p:pic>
        <p:nvPicPr>
          <p:cNvPr id="6" name="Picture 5">
            <a:extLst>
              <a:ext uri="{FF2B5EF4-FFF2-40B4-BE49-F238E27FC236}">
                <a16:creationId xmlns:a16="http://schemas.microsoft.com/office/drawing/2014/main" id="{66F1CB07-2FCB-4835-8EEC-93E9A4ED3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00" t="21206" r="9545" b="29403"/>
          <a:stretch/>
        </p:blipFill>
        <p:spPr>
          <a:xfrm>
            <a:off x="3868616" y="3118549"/>
            <a:ext cx="3362551" cy="135694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364" t="6606" b="9999"/>
          <a:stretch/>
        </p:blipFill>
        <p:spPr>
          <a:xfrm>
            <a:off x="4227128" y="316773"/>
            <a:ext cx="2767199" cy="213251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16" y="2426999"/>
            <a:ext cx="2720599" cy="2034333"/>
          </a:xfrm>
          <a:prstGeom prst="rect">
            <a:avLst/>
          </a:prstGeom>
        </p:spPr>
      </p:pic>
      <p:sp>
        <p:nvSpPr>
          <p:cNvPr id="9" name="TextBox 8"/>
          <p:cNvSpPr txBox="1"/>
          <p:nvPr/>
        </p:nvSpPr>
        <p:spPr>
          <a:xfrm>
            <a:off x="2417083" y="484562"/>
            <a:ext cx="2075024" cy="369332"/>
          </a:xfrm>
          <a:prstGeom prst="rect">
            <a:avLst/>
          </a:prstGeom>
          <a:noFill/>
        </p:spPr>
        <p:txBody>
          <a:bodyPr wrap="square" rtlCol="0">
            <a:spAutoFit/>
          </a:bodyPr>
          <a:lstStyle/>
          <a:p>
            <a:pPr lvl="0"/>
            <a:r>
              <a:rPr lang="en-US" b="1" dirty="0">
                <a:latin typeface="Abadi MT Condensed Extra Bold" charset="0"/>
                <a:ea typeface="Abadi MT Condensed Extra Bold" charset="0"/>
                <a:cs typeface="Abadi MT Condensed Extra Bold" charset="0"/>
              </a:rPr>
              <a:t>1. </a:t>
            </a:r>
            <a:r>
              <a:rPr lang="en-US" b="1" dirty="0" err="1">
                <a:latin typeface="Proxima Nova" panose="02000506030000020004" pitchFamily="50" charset="0"/>
              </a:rPr>
              <a:t>ገላ</a:t>
            </a:r>
            <a:r>
              <a:rPr lang="en-US" b="1" dirty="0">
                <a:latin typeface="Proxima Nova" panose="02000506030000020004" pitchFamily="50" charset="0"/>
              </a:rPr>
              <a:t> </a:t>
            </a:r>
            <a:r>
              <a:rPr lang="en-US" b="1" dirty="0" err="1">
                <a:latin typeface="Proxima Nova" panose="02000506030000020004" pitchFamily="50" charset="0"/>
              </a:rPr>
              <a:t>ለገላ</a:t>
            </a:r>
            <a:r>
              <a:rPr lang="en-US" b="1" dirty="0">
                <a:latin typeface="Proxima Nova" panose="02000506030000020004" pitchFamily="50" charset="0"/>
              </a:rPr>
              <a:t> </a:t>
            </a:r>
            <a:r>
              <a:rPr lang="en-US" b="1" dirty="0" err="1">
                <a:latin typeface="Proxima Nova" panose="02000506030000020004" pitchFamily="50" charset="0"/>
              </a:rPr>
              <a:t>ማቀፍ</a:t>
            </a:r>
            <a:r>
              <a:rPr lang="en-US" b="1" dirty="0">
                <a:latin typeface="Proxima Nova" panose="02000506030000020004" pitchFamily="50" charset="0"/>
              </a:rPr>
              <a:t> </a:t>
            </a:r>
            <a:endParaRPr lang="en-US" dirty="0"/>
          </a:p>
        </p:txBody>
      </p:sp>
      <p:sp>
        <p:nvSpPr>
          <p:cNvPr id="10" name="TextBox 9"/>
          <p:cNvSpPr txBox="1"/>
          <p:nvPr/>
        </p:nvSpPr>
        <p:spPr>
          <a:xfrm>
            <a:off x="5549892" y="715568"/>
            <a:ext cx="1751309" cy="369332"/>
          </a:xfrm>
          <a:prstGeom prst="rect">
            <a:avLst/>
          </a:prstGeom>
          <a:noFill/>
        </p:spPr>
        <p:txBody>
          <a:bodyPr wrap="square" rtlCol="0">
            <a:spAutoFit/>
          </a:bodyPr>
          <a:lstStyle/>
          <a:p>
            <a:r>
              <a:rPr lang="en-US" b="1" dirty="0">
                <a:latin typeface="Abadi MT Condensed Extra Bold" charset="0"/>
                <a:ea typeface="Abadi MT Condensed Extra Bold" charset="0"/>
                <a:cs typeface="Abadi MT Condensed Extra Bold" charset="0"/>
              </a:rPr>
              <a:t>2. </a:t>
            </a:r>
            <a:r>
              <a:rPr lang="en-US" b="1" dirty="0" err="1">
                <a:latin typeface="Proxima Nova" panose="02000506030000020004" pitchFamily="50" charset="0"/>
              </a:rPr>
              <a:t>ጡት</a:t>
            </a:r>
            <a:r>
              <a:rPr lang="en-US" b="1" dirty="0">
                <a:latin typeface="Proxima Nova" panose="02000506030000020004" pitchFamily="50" charset="0"/>
              </a:rPr>
              <a:t> </a:t>
            </a:r>
            <a:r>
              <a:rPr lang="en-US" b="1" dirty="0" err="1">
                <a:latin typeface="Proxima Nova" panose="02000506030000020004" pitchFamily="50" charset="0"/>
              </a:rPr>
              <a:t>ማጥባት</a:t>
            </a:r>
            <a:endParaRPr lang="en-US" dirty="0"/>
          </a:p>
        </p:txBody>
      </p:sp>
      <p:sp>
        <p:nvSpPr>
          <p:cNvPr id="11" name="TextBox 10"/>
          <p:cNvSpPr txBox="1"/>
          <p:nvPr/>
        </p:nvSpPr>
        <p:spPr>
          <a:xfrm>
            <a:off x="1828800" y="2727702"/>
            <a:ext cx="1828800" cy="369332"/>
          </a:xfrm>
          <a:prstGeom prst="rect">
            <a:avLst/>
          </a:prstGeom>
          <a:noFill/>
        </p:spPr>
        <p:txBody>
          <a:bodyPr wrap="square" rtlCol="0">
            <a:spAutoFit/>
          </a:bodyPr>
          <a:lstStyle/>
          <a:p>
            <a:r>
              <a:rPr lang="en-US" b="1" dirty="0">
                <a:latin typeface="Abadi MT Condensed Extra Bold" charset="0"/>
                <a:ea typeface="Abadi MT Condensed Extra Bold" charset="0"/>
                <a:cs typeface="Abadi MT Condensed Extra Bold" charset="0"/>
              </a:rPr>
              <a:t>3. </a:t>
            </a:r>
            <a:r>
              <a:rPr lang="en-US" b="1" dirty="0" err="1">
                <a:latin typeface="Proxima Nova" panose="02000506030000020004" pitchFamily="50" charset="0"/>
              </a:rPr>
              <a:t>የቤተሰብ</a:t>
            </a:r>
            <a:r>
              <a:rPr lang="en-US" b="1" dirty="0">
                <a:latin typeface="Proxima Nova" panose="02000506030000020004" pitchFamily="50" charset="0"/>
              </a:rPr>
              <a:t> </a:t>
            </a:r>
            <a:r>
              <a:rPr lang="en-US" b="1" dirty="0" err="1">
                <a:latin typeface="Proxima Nova" panose="02000506030000020004" pitchFamily="50" charset="0"/>
              </a:rPr>
              <a:t>እገዛ</a:t>
            </a:r>
            <a:endParaRPr lang="en-US" dirty="0"/>
          </a:p>
        </p:txBody>
      </p:sp>
      <p:sp>
        <p:nvSpPr>
          <p:cNvPr id="12" name="TextBox 11"/>
          <p:cNvSpPr txBox="1"/>
          <p:nvPr/>
        </p:nvSpPr>
        <p:spPr>
          <a:xfrm>
            <a:off x="6242946" y="2589202"/>
            <a:ext cx="1627322" cy="646331"/>
          </a:xfrm>
          <a:prstGeom prst="rect">
            <a:avLst/>
          </a:prstGeom>
          <a:noFill/>
        </p:spPr>
        <p:txBody>
          <a:bodyPr wrap="square" rtlCol="0">
            <a:spAutoFit/>
          </a:bodyPr>
          <a:lstStyle/>
          <a:p>
            <a:pPr lvl="0"/>
            <a:r>
              <a:rPr lang="en-US" b="1" dirty="0">
                <a:latin typeface="Abadi MT Condensed Extra Bold" charset="0"/>
                <a:ea typeface="Abadi MT Condensed Extra Bold" charset="0"/>
                <a:cs typeface="Abadi MT Condensed Extra Bold" charset="0"/>
              </a:rPr>
              <a:t>4. </a:t>
            </a:r>
            <a:r>
              <a:rPr lang="en-US" b="1" dirty="0" err="1">
                <a:latin typeface="Proxima Nova" panose="02000506030000020004" pitchFamily="50" charset="0"/>
              </a:rPr>
              <a:t>ንፅህና</a:t>
            </a:r>
            <a:r>
              <a:rPr lang="en-US" b="1" dirty="0">
                <a:latin typeface="Proxima Nova" panose="02000506030000020004" pitchFamily="50" charset="0"/>
              </a:rPr>
              <a:t>፣</a:t>
            </a:r>
            <a:endParaRPr lang="en-US" dirty="0"/>
          </a:p>
          <a:p>
            <a:endParaRPr lang="en-US" dirty="0"/>
          </a:p>
        </p:txBody>
      </p:sp>
    </p:spTree>
    <p:extLst>
      <p:ext uri="{BB962C8B-B14F-4D97-AF65-F5344CB8AC3E}">
        <p14:creationId xmlns:p14="http://schemas.microsoft.com/office/powerpoint/2010/main" val="4005330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219456" y="214843"/>
            <a:ext cx="6437376" cy="400110"/>
          </a:xfrm>
          <a:prstGeom prst="rect">
            <a:avLst/>
          </a:prstGeom>
          <a:ln>
            <a:noFill/>
          </a:ln>
        </p:spPr>
        <p:txBody>
          <a:bodyPr wrap="square" anchor="ctr">
            <a:spAutoFit/>
          </a:bodyPr>
          <a:lstStyle/>
          <a:p>
            <a:pPr algn="ctr"/>
            <a:r>
              <a:rPr lang="en-US" sz="2000" b="1" dirty="0"/>
              <a:t>Remember the 4 KMC Actions</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2554545"/>
          </a:xfrm>
          <a:prstGeom prst="rect">
            <a:avLst/>
          </a:prstGeom>
          <a:ln>
            <a:noFill/>
          </a:ln>
        </p:spPr>
        <p:txBody>
          <a:bodyPr wrap="square" anchor="t">
            <a:spAutoFit/>
          </a:bodyPr>
          <a:lstStyle/>
          <a:p>
            <a:endParaRPr lang="en-US" sz="2000" dirty="0"/>
          </a:p>
          <a:p>
            <a:pPr marL="342900" indent="-342900">
              <a:buFontTx/>
              <a:buChar char="-"/>
            </a:pPr>
            <a:r>
              <a:rPr lang="en-US" sz="2000" dirty="0"/>
              <a:t>Continuous Skin-to-Skin Care</a:t>
            </a:r>
          </a:p>
          <a:p>
            <a:pPr marL="342900" indent="-342900">
              <a:buFontTx/>
              <a:buChar char="-"/>
            </a:pPr>
            <a:endParaRPr lang="en-US" sz="2000" dirty="0"/>
          </a:p>
          <a:p>
            <a:pPr marL="342900" indent="-342900">
              <a:buFontTx/>
              <a:buChar char="-"/>
            </a:pPr>
            <a:r>
              <a:rPr lang="en-US" sz="2000" dirty="0"/>
              <a:t>Exclusive Breastfeeding</a:t>
            </a:r>
          </a:p>
          <a:p>
            <a:pPr marL="342900" indent="-342900">
              <a:buFontTx/>
              <a:buChar char="-"/>
            </a:pPr>
            <a:endParaRPr lang="en-US" sz="2000" dirty="0"/>
          </a:p>
          <a:p>
            <a:pPr marL="342900" indent="-342900">
              <a:buFontTx/>
              <a:buChar char="-"/>
            </a:pPr>
            <a:r>
              <a:rPr lang="en-US" sz="2000" dirty="0"/>
              <a:t>Family Support</a:t>
            </a:r>
          </a:p>
          <a:p>
            <a:pPr marL="342900" indent="-342900">
              <a:buFontTx/>
              <a:buChar char="-"/>
            </a:pPr>
            <a:endParaRPr lang="en-US" sz="2000" dirty="0"/>
          </a:p>
          <a:p>
            <a:pPr marL="342900" indent="-342900">
              <a:buFontTx/>
              <a:buChar char="-"/>
            </a:pPr>
            <a:r>
              <a:rPr lang="en-US" sz="2000" dirty="0"/>
              <a:t>Maintain Hygiene</a:t>
            </a:r>
            <a:endParaRPr lang="en-US" sz="24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22</a:t>
            </a:r>
          </a:p>
        </p:txBody>
      </p:sp>
    </p:spTree>
    <p:extLst>
      <p:ext uri="{BB962C8B-B14F-4D97-AF65-F5344CB8AC3E}">
        <p14:creationId xmlns:p14="http://schemas.microsoft.com/office/powerpoint/2010/main" val="2073846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738" y="383625"/>
            <a:ext cx="5697416" cy="4007159"/>
          </a:xfrm>
          <a:prstGeom prst="rect">
            <a:avLst/>
          </a:prstGeom>
        </p:spPr>
      </p:pic>
    </p:spTree>
    <p:extLst>
      <p:ext uri="{BB962C8B-B14F-4D97-AF65-F5344CB8AC3E}">
        <p14:creationId xmlns:p14="http://schemas.microsoft.com/office/powerpoint/2010/main" val="1276466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BCBF4C-3184-495A-8AAB-8D0EE8ED8E5A}"/>
              </a:ext>
            </a:extLst>
          </p:cNvPr>
          <p:cNvSpPr/>
          <p:nvPr/>
        </p:nvSpPr>
        <p:spPr>
          <a:xfrm>
            <a:off x="229082" y="1503114"/>
            <a:ext cx="6437376" cy="1692771"/>
          </a:xfrm>
          <a:prstGeom prst="rect">
            <a:avLst/>
          </a:prstGeom>
          <a:ln>
            <a:noFill/>
          </a:ln>
        </p:spPr>
        <p:txBody>
          <a:bodyPr wrap="square" anchor="t">
            <a:spAutoFit/>
          </a:bodyPr>
          <a:lstStyle/>
          <a:p>
            <a:pPr algn="ctr"/>
            <a:endParaRPr lang="en-US" sz="2400" dirty="0"/>
          </a:p>
          <a:p>
            <a:pPr algn="ctr"/>
            <a:r>
              <a:rPr lang="en-US" sz="2000" dirty="0"/>
              <a:t>THIS IS THE END OF THE KMC COUNSELLING GUIDE.</a:t>
            </a:r>
          </a:p>
          <a:p>
            <a:pPr algn="ctr"/>
            <a:r>
              <a:rPr lang="en-US" sz="2000" dirty="0"/>
              <a:t>IF TIME ALLOWS, YOU CAN HAVE MOTHERS AND FAMILIES</a:t>
            </a:r>
          </a:p>
          <a:p>
            <a:pPr algn="ctr"/>
            <a:r>
              <a:rPr lang="en-US" sz="2000" dirty="0"/>
              <a:t>DO EXTENDED ACTIVITIES TO FURTHER RE-INFORCE KMC</a:t>
            </a:r>
          </a:p>
          <a:p>
            <a:pPr algn="ctr"/>
            <a:r>
              <a:rPr lang="en-US" sz="2000" dirty="0"/>
              <a:t>BEHAVIOR.</a:t>
            </a:r>
            <a:endParaRPr lang="en-US" sz="24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23</a:t>
            </a:r>
          </a:p>
        </p:txBody>
      </p:sp>
    </p:spTree>
    <p:extLst>
      <p:ext uri="{BB962C8B-B14F-4D97-AF65-F5344CB8AC3E}">
        <p14:creationId xmlns:p14="http://schemas.microsoft.com/office/powerpoint/2010/main" val="384604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A1078B-BBDF-483C-A4F2-3EE79C3D44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0" r="1112" b="13170"/>
          <a:stretch/>
        </p:blipFill>
        <p:spPr>
          <a:xfrm>
            <a:off x="232702" y="214791"/>
            <a:ext cx="7094271" cy="4277428"/>
          </a:xfrm>
          <a:prstGeom prst="rect">
            <a:avLst/>
          </a:prstGeom>
          <a:ln>
            <a:solidFill>
              <a:schemeClr val="tx1"/>
            </a:solidFill>
          </a:ln>
        </p:spPr>
      </p:pic>
    </p:spTree>
    <p:extLst>
      <p:ext uri="{BB962C8B-B14F-4D97-AF65-F5344CB8AC3E}">
        <p14:creationId xmlns:p14="http://schemas.microsoft.com/office/powerpoint/2010/main" val="52774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456" y="214842"/>
            <a:ext cx="6437376" cy="400110"/>
          </a:xfrm>
          <a:prstGeom prst="rect">
            <a:avLst/>
          </a:prstGeom>
          <a:ln>
            <a:noFill/>
          </a:ln>
        </p:spPr>
        <p:txBody>
          <a:bodyPr wrap="square" anchor="ctr">
            <a:spAutoFit/>
          </a:bodyPr>
          <a:lstStyle/>
          <a:p>
            <a:pPr algn="ctr"/>
            <a:r>
              <a:rPr lang="en-US" sz="2000" b="1" dirty="0"/>
              <a:t>What is KMC? </a:t>
            </a:r>
            <a:endParaRPr lang="en-US" sz="2000" b="1" i="0" u="none" strike="noStrike" baseline="0" dirty="0">
              <a:latin typeface="Proxima Nova" panose="02000506030000020004" pitchFamily="50" charset="0"/>
            </a:endParaRPr>
          </a:p>
        </p:txBody>
      </p:sp>
      <p:sp>
        <p:nvSpPr>
          <p:cNvPr id="4" name="Rectangle 3">
            <a:extLst>
              <a:ext uri="{FF2B5EF4-FFF2-40B4-BE49-F238E27FC236}">
                <a16:creationId xmlns:a16="http://schemas.microsoft.com/office/drawing/2014/main" id="{FD3C4A92-4551-4801-A896-175CF5E05612}"/>
              </a:ext>
            </a:extLst>
          </p:cNvPr>
          <p:cNvSpPr/>
          <p:nvPr/>
        </p:nvSpPr>
        <p:spPr>
          <a:xfrm>
            <a:off x="219456" y="870562"/>
            <a:ext cx="6437376" cy="3693319"/>
          </a:xfrm>
          <a:prstGeom prst="rect">
            <a:avLst/>
          </a:prstGeom>
          <a:ln>
            <a:noFill/>
          </a:ln>
        </p:spPr>
        <p:txBody>
          <a:bodyPr wrap="square" anchor="t">
            <a:spAutoFit/>
          </a:bodyPr>
          <a:lstStyle/>
          <a:p>
            <a:r>
              <a:rPr lang="en-US" sz="2000" dirty="0"/>
              <a:t>KMC is a live-saving practice for small babies that has 4 main components: </a:t>
            </a:r>
          </a:p>
          <a:p>
            <a:endParaRPr lang="en-US" sz="1400" dirty="0"/>
          </a:p>
          <a:p>
            <a:pPr marL="342900" indent="-342900">
              <a:buFontTx/>
              <a:buChar char="-"/>
            </a:pPr>
            <a:r>
              <a:rPr lang="en-US" sz="2000" b="1" dirty="0"/>
              <a:t>Continuous Skin-to-Skin Care</a:t>
            </a:r>
            <a:r>
              <a:rPr lang="en-US" sz="2000" dirty="0"/>
              <a:t>, where you hold your baby on your chest skin-to-skin continuously.</a:t>
            </a:r>
          </a:p>
          <a:p>
            <a:pPr marL="342900" indent="-342900">
              <a:buFontTx/>
              <a:buChar char="-"/>
            </a:pPr>
            <a:r>
              <a:rPr lang="en-US" sz="2000" b="1" dirty="0"/>
              <a:t>Exclusive Breastfeeding</a:t>
            </a:r>
            <a:r>
              <a:rPr lang="en-US" sz="2000" dirty="0"/>
              <a:t>, where you feed only breastmilk every 2-4 hours. </a:t>
            </a:r>
          </a:p>
          <a:p>
            <a:pPr marL="342900" indent="-342900">
              <a:buFontTx/>
              <a:buChar char="-"/>
            </a:pPr>
            <a:r>
              <a:rPr lang="en-US" sz="2000" b="1" dirty="0"/>
              <a:t>Family Support</a:t>
            </a:r>
            <a:r>
              <a:rPr lang="en-US" sz="2000" dirty="0"/>
              <a:t>, where the family supports the mother in maintaining constant skin-to-skin. </a:t>
            </a:r>
          </a:p>
          <a:p>
            <a:pPr marL="342900" indent="-342900">
              <a:buFontTx/>
              <a:buChar char="-"/>
            </a:pPr>
            <a:r>
              <a:rPr lang="en-US" sz="2000" b="1" dirty="0"/>
              <a:t>Hygiene</a:t>
            </a:r>
            <a:r>
              <a:rPr lang="en-US" sz="2000" dirty="0"/>
              <a:t>, where you maintain good hygiene like hand washing, bathing, etc. </a:t>
            </a:r>
            <a:endParaRPr lang="en-US" sz="2000" b="1" i="0" u="none" strike="noStrike" baseline="0" dirty="0">
              <a:latin typeface="Proxima Nova" panose="02000506030000020004" pitchFamily="50" charset="0"/>
            </a:endParaRPr>
          </a:p>
          <a:p>
            <a:pPr marL="342900" indent="-342900">
              <a:buFontTx/>
              <a:buChar char="-"/>
            </a:pPr>
            <a:endParaRPr lang="en-US" sz="2000" b="1" i="0" u="none" strike="noStrike" baseline="0" dirty="0">
              <a:latin typeface="Proxima Nova" panose="02000506030000020004" pitchFamily="50" charset="0"/>
            </a:endParaRPr>
          </a:p>
        </p:txBody>
      </p:sp>
      <p:sp>
        <p:nvSpPr>
          <p:cNvPr id="5" name="Rectangle 4"/>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3</a:t>
            </a:r>
          </a:p>
        </p:txBody>
      </p:sp>
    </p:spTree>
    <p:extLst>
      <p:ext uri="{BB962C8B-B14F-4D97-AF65-F5344CB8AC3E}">
        <p14:creationId xmlns:p14="http://schemas.microsoft.com/office/powerpoint/2010/main" val="323127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90BC4-9D16-4A70-ABD7-5E63B8EA91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14" b="12071"/>
          <a:stretch/>
        </p:blipFill>
        <p:spPr>
          <a:xfrm>
            <a:off x="1213924" y="244437"/>
            <a:ext cx="5131828" cy="4229372"/>
          </a:xfrm>
          <a:prstGeom prst="rect">
            <a:avLst/>
          </a:prstGeom>
        </p:spPr>
      </p:pic>
    </p:spTree>
    <p:extLst>
      <p:ext uri="{BB962C8B-B14F-4D97-AF65-F5344CB8AC3E}">
        <p14:creationId xmlns:p14="http://schemas.microsoft.com/office/powerpoint/2010/main" val="399528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31F6F3-4C26-4B57-872B-6D40942B4CBE}"/>
              </a:ext>
            </a:extLst>
          </p:cNvPr>
          <p:cNvSpPr/>
          <p:nvPr/>
        </p:nvSpPr>
        <p:spPr>
          <a:xfrm>
            <a:off x="219456" y="870562"/>
            <a:ext cx="6437376" cy="4093428"/>
          </a:xfrm>
          <a:prstGeom prst="rect">
            <a:avLst/>
          </a:prstGeom>
          <a:ln>
            <a:noFill/>
          </a:ln>
        </p:spPr>
        <p:txBody>
          <a:bodyPr wrap="square" anchor="t">
            <a:spAutoFit/>
          </a:bodyPr>
          <a:lstStyle/>
          <a:p>
            <a:r>
              <a:rPr lang="en-US" sz="2000" b="1" dirty="0"/>
              <a:t>Continuous skin-to-skin means the baby has to be tied to be lying directly on the skin without stopping. </a:t>
            </a:r>
          </a:p>
          <a:p>
            <a:endParaRPr lang="en-US" sz="2000" dirty="0"/>
          </a:p>
          <a:p>
            <a:pPr marL="342900" indent="-342900">
              <a:buFontTx/>
              <a:buChar char="-"/>
            </a:pPr>
            <a:r>
              <a:rPr lang="en-US" sz="2000" dirty="0"/>
              <a:t>Put a diaper or cloth on the baby. </a:t>
            </a:r>
          </a:p>
          <a:p>
            <a:endParaRPr lang="en-US" sz="2000" dirty="0"/>
          </a:p>
          <a:p>
            <a:pPr marL="342900" indent="-342900">
              <a:buFontTx/>
              <a:buChar char="-"/>
            </a:pPr>
            <a:r>
              <a:rPr lang="en-US" sz="2000" dirty="0"/>
              <a:t>Position the baby between the breasts on the heart. </a:t>
            </a:r>
          </a:p>
          <a:p>
            <a:pPr marL="342900" indent="-342900">
              <a:buFontTx/>
              <a:buChar char="-"/>
            </a:pPr>
            <a:endParaRPr lang="en-US" sz="2000" dirty="0"/>
          </a:p>
          <a:p>
            <a:pPr marL="342900" indent="-342900">
              <a:buFontTx/>
              <a:buChar char="-"/>
            </a:pPr>
            <a:r>
              <a:rPr lang="en-US" sz="2000" dirty="0"/>
              <a:t>Tie the baby using a KMC Wrap or a traditional cloth.</a:t>
            </a:r>
          </a:p>
          <a:p>
            <a:r>
              <a:rPr lang="en-US" sz="2000" dirty="0"/>
              <a:t> </a:t>
            </a:r>
          </a:p>
          <a:p>
            <a:pPr marL="342900" indent="-342900">
              <a:buFontTx/>
              <a:buChar char="-"/>
            </a:pPr>
            <a:r>
              <a:rPr lang="en-US" sz="2000" dirty="0"/>
              <a:t>The baby’s head should be to one side so that it can breathe. </a:t>
            </a:r>
            <a:endParaRPr lang="en-US" sz="2000" b="1" dirty="0">
              <a:latin typeface="Proxima Nova" panose="02000506030000020004" pitchFamily="50" charset="0"/>
            </a:endParaRPr>
          </a:p>
          <a:p>
            <a:pPr marL="342900" indent="-342900">
              <a:buFontTx/>
              <a:buChar char="-"/>
            </a:pPr>
            <a:endParaRPr lang="en-US" sz="2000" dirty="0"/>
          </a:p>
          <a:p>
            <a:pPr marL="342900" indent="-342900">
              <a:buFontTx/>
              <a:buChar char="-"/>
            </a:pPr>
            <a:endParaRPr lang="en-US" sz="2000" dirty="0"/>
          </a:p>
        </p:txBody>
      </p:sp>
      <p:sp>
        <p:nvSpPr>
          <p:cNvPr id="6" name="Rectangle 5"/>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4</a:t>
            </a:r>
          </a:p>
        </p:txBody>
      </p:sp>
      <p:sp>
        <p:nvSpPr>
          <p:cNvPr id="2" name="TextBox 1"/>
          <p:cNvSpPr txBox="1"/>
          <p:nvPr/>
        </p:nvSpPr>
        <p:spPr>
          <a:xfrm>
            <a:off x="818149" y="237860"/>
            <a:ext cx="5491440" cy="400110"/>
          </a:xfrm>
          <a:prstGeom prst="rect">
            <a:avLst/>
          </a:prstGeom>
          <a:noFill/>
        </p:spPr>
        <p:txBody>
          <a:bodyPr wrap="none" rtlCol="0">
            <a:spAutoFit/>
          </a:bodyPr>
          <a:lstStyle/>
          <a:p>
            <a:r>
              <a:rPr lang="en-US" sz="2000" b="1" dirty="0"/>
              <a:t>What does continuous skin-to-skin contact mean?</a:t>
            </a:r>
          </a:p>
        </p:txBody>
      </p:sp>
    </p:spTree>
    <p:extLst>
      <p:ext uri="{BB962C8B-B14F-4D97-AF65-F5344CB8AC3E}">
        <p14:creationId xmlns:p14="http://schemas.microsoft.com/office/powerpoint/2010/main" val="324666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0364" t="6606" b="9999"/>
          <a:stretch/>
        </p:blipFill>
        <p:spPr>
          <a:xfrm>
            <a:off x="1416550" y="432276"/>
            <a:ext cx="5167129" cy="3981990"/>
          </a:xfrm>
          <a:prstGeom prst="rect">
            <a:avLst/>
          </a:prstGeom>
        </p:spPr>
      </p:pic>
    </p:spTree>
    <p:extLst>
      <p:ext uri="{BB962C8B-B14F-4D97-AF65-F5344CB8AC3E}">
        <p14:creationId xmlns:p14="http://schemas.microsoft.com/office/powerpoint/2010/main" val="1656838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TotalTime>
  <Words>1336</Words>
  <Application>Microsoft Office PowerPoint</Application>
  <PresentationFormat>Custom</PresentationFormat>
  <Paragraphs>236</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Abadi MT Condensed Extra Bold</vt:lpstr>
      <vt:lpstr>Arial</vt:lpstr>
      <vt:lpstr>Calibri</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CAT-L-01</dc:creator>
  <cp:lastModifiedBy>PORTELA, Anayda Gerarda</cp:lastModifiedBy>
  <cp:revision>47</cp:revision>
  <dcterms:created xsi:type="dcterms:W3CDTF">2018-08-20T19:10:34Z</dcterms:created>
  <dcterms:modified xsi:type="dcterms:W3CDTF">2019-07-23T09:37:33Z</dcterms:modified>
</cp:coreProperties>
</file>