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5" r:id="rId1"/>
  </p:sldMasterIdLst>
  <p:notesMasterIdLst>
    <p:notesMasterId r:id="rId20"/>
  </p:notesMasterIdLst>
  <p:sldIdLst>
    <p:sldId id="987" r:id="rId2"/>
    <p:sldId id="988" r:id="rId3"/>
    <p:sldId id="957" r:id="rId4"/>
    <p:sldId id="986" r:id="rId5"/>
    <p:sldId id="973" r:id="rId6"/>
    <p:sldId id="972" r:id="rId7"/>
    <p:sldId id="989" r:id="rId8"/>
    <p:sldId id="990" r:id="rId9"/>
    <p:sldId id="991" r:id="rId10"/>
    <p:sldId id="993" r:id="rId11"/>
    <p:sldId id="998" r:id="rId12"/>
    <p:sldId id="994" r:id="rId13"/>
    <p:sldId id="999" r:id="rId14"/>
    <p:sldId id="1000" r:id="rId15"/>
    <p:sldId id="1001" r:id="rId16"/>
    <p:sldId id="996" r:id="rId17"/>
    <p:sldId id="997" r:id="rId18"/>
    <p:sldId id="9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9966FF"/>
    <a:srgbClr val="FFFF00"/>
    <a:srgbClr val="99FFCC"/>
    <a:srgbClr val="FF3300"/>
    <a:srgbClr val="990033"/>
    <a:srgbClr val="00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D7EBE-A074-3EC1-8B4C-D941DF8CD87E}" v="143" dt="2019-12-07T21:08:47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66" d="100"/>
          <a:sy n="66" d="100"/>
        </p:scale>
        <p:origin x="-185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ACH, Nina" userId="S::gerlachn_unaids.org#ext#@worldhealthorg.onmicrosoft.com::52415525-c550-413b-8954-41a61faffd6e" providerId="AD" clId="Web-{F1AD7EBE-A074-3EC1-8B4C-D941DF8CD87E}"/>
    <pc:docChg chg="modSld">
      <pc:chgData name="GERLACH, Nina" userId="S::gerlachn_unaids.org#ext#@worldhealthorg.onmicrosoft.com::52415525-c550-413b-8954-41a61faffd6e" providerId="AD" clId="Web-{F1AD7EBE-A074-3EC1-8B4C-D941DF8CD87E}" dt="2019-12-07T21:08:47.037" v="138" actId="20577"/>
      <pc:docMkLst>
        <pc:docMk/>
      </pc:docMkLst>
      <pc:sldChg chg="modSp">
        <pc:chgData name="GERLACH, Nina" userId="S::gerlachn_unaids.org#ext#@worldhealthorg.onmicrosoft.com::52415525-c550-413b-8954-41a61faffd6e" providerId="AD" clId="Web-{F1AD7EBE-A074-3EC1-8B4C-D941DF8CD87E}" dt="2019-12-07T20:59:58.583" v="12" actId="20577"/>
        <pc:sldMkLst>
          <pc:docMk/>
          <pc:sldMk cId="0" sldId="988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0:59:58.583" v="12" actId="20577"/>
          <ac:spMkLst>
            <pc:docMk/>
            <pc:sldMk cId="0" sldId="988"/>
            <ac:spMk id="15363" creationId="{304126AA-E7B8-4E3C-983B-2785ED32BB0A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1:17.442" v="19" actId="20577"/>
        <pc:sldMkLst>
          <pc:docMk/>
          <pc:sldMk cId="0" sldId="989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1:17.442" v="19" actId="20577"/>
          <ac:spMkLst>
            <pc:docMk/>
            <pc:sldMk cId="0" sldId="989"/>
            <ac:spMk id="22531" creationId="{D5DA1661-C662-4E36-BF74-C2C8295BFC58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1:26.817" v="21" actId="20577"/>
        <pc:sldMkLst>
          <pc:docMk/>
          <pc:sldMk cId="0" sldId="990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1:26.817" v="21" actId="20577"/>
          <ac:spMkLst>
            <pc:docMk/>
            <pc:sldMk cId="0" sldId="990"/>
            <ac:spMk id="23555" creationId="{00767013-FFF3-4621-AEF6-B765579A85FE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1:53.942" v="32" actId="20577"/>
        <pc:sldMkLst>
          <pc:docMk/>
          <pc:sldMk cId="0" sldId="991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1:53.942" v="32" actId="20577"/>
          <ac:spMkLst>
            <pc:docMk/>
            <pc:sldMk cId="0" sldId="991"/>
            <ac:spMk id="24579" creationId="{445F1505-4EA7-4584-9BA2-C0288998CEEA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4:37.629" v="65" actId="20577"/>
        <pc:sldMkLst>
          <pc:docMk/>
          <pc:sldMk cId="0" sldId="994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4:37.629" v="65" actId="20577"/>
          <ac:spMkLst>
            <pc:docMk/>
            <pc:sldMk cId="0" sldId="994"/>
            <ac:spMk id="27651" creationId="{C49DA045-10E4-4575-A2E2-055093D2909E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6:50.328" v="99" actId="20577"/>
        <pc:sldMkLst>
          <pc:docMk/>
          <pc:sldMk cId="0" sldId="996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6:50.328" v="99" actId="20577"/>
          <ac:spMkLst>
            <pc:docMk/>
            <pc:sldMk cId="0" sldId="996"/>
            <ac:spMk id="31747" creationId="{1C5333D5-B7F0-46A7-B5A0-3BAE8BED8F81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8:47.037" v="138" actId="20577"/>
        <pc:sldMkLst>
          <pc:docMk/>
          <pc:sldMk cId="0" sldId="997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8:47.037" v="138" actId="20577"/>
          <ac:spMkLst>
            <pc:docMk/>
            <pc:sldMk cId="0" sldId="997"/>
            <ac:spMk id="32771" creationId="{AE5E6A26-28E6-43A4-9E84-8D016768AA96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3:01.520" v="42" actId="20577"/>
        <pc:sldMkLst>
          <pc:docMk/>
          <pc:sldMk cId="0" sldId="998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3:01.520" v="42" actId="20577"/>
          <ac:spMkLst>
            <pc:docMk/>
            <pc:sldMk cId="0" sldId="998"/>
            <ac:spMk id="26627" creationId="{1773D3A7-ED9A-4FDB-A3BD-FBA2B0FCE788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5:43.110" v="85" actId="20577"/>
        <pc:sldMkLst>
          <pc:docMk/>
          <pc:sldMk cId="0" sldId="1000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5:43.110" v="85" actId="20577"/>
          <ac:spMkLst>
            <pc:docMk/>
            <pc:sldMk cId="0" sldId="1000"/>
            <ac:spMk id="29699" creationId="{2804F88B-5630-44FE-851E-5353FB6E1EA1}"/>
          </ac:spMkLst>
        </pc:spChg>
      </pc:sldChg>
      <pc:sldChg chg="modSp">
        <pc:chgData name="GERLACH, Nina" userId="S::gerlachn_unaids.org#ext#@worldhealthorg.onmicrosoft.com::52415525-c550-413b-8954-41a61faffd6e" providerId="AD" clId="Web-{F1AD7EBE-A074-3EC1-8B4C-D941DF8CD87E}" dt="2019-12-07T21:06:13.751" v="94" actId="20577"/>
        <pc:sldMkLst>
          <pc:docMk/>
          <pc:sldMk cId="0" sldId="1001"/>
        </pc:sldMkLst>
        <pc:spChg chg="mod">
          <ac:chgData name="GERLACH, Nina" userId="S::gerlachn_unaids.org#ext#@worldhealthorg.onmicrosoft.com::52415525-c550-413b-8954-41a61faffd6e" providerId="AD" clId="Web-{F1AD7EBE-A074-3EC1-8B4C-D941DF8CD87E}" dt="2019-12-07T21:06:13.751" v="94" actId="20577"/>
          <ac:spMkLst>
            <pc:docMk/>
            <pc:sldMk cId="0" sldId="1001"/>
            <ac:spMk id="30723" creationId="{E3A3F2C2-6E24-4A61-9112-DB727F9F18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720DB5-1E77-44F6-9C43-8418269DD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7D71E-6B3B-4353-A557-D84EBDDB79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EF4201D4-DED9-4385-9FBE-27DD4F55C609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632706-EB03-4BF5-ADCC-1379BFF9B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IN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9F05A-0B2F-4606-9FFD-09A1202D9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DBCBC-01BE-4B94-B820-C5A93A06AF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A78C2-FB2F-477C-8C5B-105FCF9BB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F2E9B926-4649-4039-9812-8DECCA8E3D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E364FD2-F36F-407A-A123-411EB0E72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A1B40C5-C101-4DE8-93F9-52A7893F1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Mechanically remove Organic material or dirt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4180308-2338-4B11-9B32-73D66FDE5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06DA39-D2CA-4CE3-A2BB-5D69D8DF63B5}" type="slidenum">
              <a:rPr lang="en-US" altLang="en-US" sz="1200" i="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58B9073-0EAD-4F00-8E08-01DE86948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6776F9F-9F22-48C2-A783-61A4619FA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Wash hands with soap and water when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visibly dirty or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 visibly soiled with blood or other body fluids (IB) or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after using the toilet (</a:t>
            </a:r>
            <a:r>
              <a:rPr lang="en-US" altLang="en-US" sz="2000">
                <a:ea typeface="ＭＳ Ｐゴシック" panose="020B0600070205080204" pitchFamily="34" charset="-128"/>
              </a:rPr>
              <a:t>II)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Before invasive procedures (with CHG )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exposure to potential spore-forming pathogens eg outbreaks of </a:t>
            </a:r>
            <a:r>
              <a:rPr lang="en-US" altLang="en-US" sz="2000" i="1">
                <a:ea typeface="ＭＳ Ｐゴシック" panose="020B0600070205080204" pitchFamily="34" charset="-128"/>
              </a:rPr>
              <a:t>Clostridium difficile, </a:t>
            </a:r>
            <a:r>
              <a:rPr lang="en-US" altLang="en-US" sz="2000">
                <a:ea typeface="ＭＳ Ｐゴシック" panose="020B0600070205080204" pitchFamily="34" charset="-128"/>
              </a:rPr>
              <a:t>hand washing soap water preferred (IB)</a:t>
            </a:r>
            <a:r>
              <a:rPr lang="en-US" altLang="en-US" sz="2000" i="1">
                <a:ea typeface="ＭＳ Ｐゴシック" panose="020B0600070205080204" pitchFamily="34" charset="-128"/>
              </a:rPr>
              <a:t> 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Before handling </a:t>
            </a:r>
            <a:r>
              <a:rPr lang="en-US" altLang="en-US" sz="20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medication or preparing food perform </a:t>
            </a:r>
            <a:r>
              <a:rPr lang="en-US" altLang="en-US" sz="2000">
                <a:ea typeface="ＭＳ Ｐゴシック" panose="020B0600070205080204" pitchFamily="34" charset="-128"/>
              </a:rPr>
              <a:t>hand hygiene using an alcohol-based handrub or wash hands</a:t>
            </a:r>
          </a:p>
          <a:p>
            <a:pPr>
              <a:lnSpc>
                <a:spcPct val="80000"/>
              </a:lnSpc>
            </a:pPr>
            <a:endParaRPr lang="en-US" altLang="en-US" sz="90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3F0F705-AFA6-4442-A5C5-7DD43053C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622666-1142-4523-818E-A0213FE557D9}" type="slidenum">
              <a:rPr lang="en-US" altLang="en-US" sz="1200" i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66D9-071C-45CA-B78D-DA8124A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A70C1-048B-44B5-8760-C57FB07B1ED2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B534D-9F8D-4AE3-B727-290299DC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8F8EA-90F3-48DE-9B57-B83F7464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00C9-9944-43AA-8C2F-7FEED8D98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13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F573-1DAD-4C30-8D3C-8B7F8EAA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04793-CEAA-4F93-943B-FA4F62312035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136B-37D4-44C3-AB33-17152670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3EFF8-FFBB-4D89-99B5-E87E4484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BCE7-0639-4317-A381-0D863517A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FC2D2-0745-42D3-8902-68242BA1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FA497-7EAB-4D2D-8B83-3E49AD4A12B7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98FD6-993D-4507-8D29-C0412CC9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987E7-33EC-4D20-8EFB-8AB83C9A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B41C-9176-45C0-888C-289439F04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9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1AFE80-BF02-4812-819B-CC23C8A3A3B2}"/>
              </a:ext>
            </a:extLst>
          </p:cNvPr>
          <p:cNvSpPr/>
          <p:nvPr userDrawn="1"/>
        </p:nvSpPr>
        <p:spPr>
          <a:xfrm>
            <a:off x="0" y="1428750"/>
            <a:ext cx="9144000" cy="5429250"/>
          </a:xfrm>
          <a:prstGeom prst="rect">
            <a:avLst/>
          </a:prstGeom>
          <a:noFill/>
          <a:ln w="508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i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468E-0C26-4F55-B964-5E8F6D5F7F6D}"/>
              </a:ext>
            </a:extLst>
          </p:cNvPr>
          <p:cNvSpPr/>
          <p:nvPr userDrawn="1"/>
        </p:nvSpPr>
        <p:spPr>
          <a:xfrm>
            <a:off x="0" y="0"/>
            <a:ext cx="9144000" cy="1500188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i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BD5080-9C15-4CB3-A8C4-6C6F374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235A3-B157-476E-927B-E9C0AA35E2E6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A6E63A-E492-4260-9F29-E104D2B5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B1A0CE-378F-4C37-B870-09050582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6F04-E3B9-43AD-8838-121D34A80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37C98-16C8-470C-AD9B-71C7576A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3EA95-8787-423F-A7F2-41F64D07D2C3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7B4A-F98A-4F34-B90D-1DF724E6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8B6E1-99C7-4FA0-A5AF-4103D345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DFB33-792E-41A4-A06A-D6CEDE63F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35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F81FF1-3B08-40A7-A730-C8769EC0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C5E88-2FD4-45AF-8AC0-E29CAE670145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20D751-AB0B-4122-AA33-088724C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04762-3EA4-4C4C-8130-94A7F844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B047C-75EB-4787-B803-A543B59AC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BC02A-73EC-47DB-BB18-51904390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A62A72-88AF-4497-A1CE-CDB5A2803442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E51157-0420-492C-A5DD-F9642DD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94695B-7388-4911-A0F2-D6A7EB13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792A-9440-4EBB-ABDB-41E53E93D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0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645380-ADDD-437D-B719-AA2BC105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24CF0-995F-462E-AA47-B06EF88595AA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5D3869-58E4-43F0-9F31-05B91DA5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F6F2F2-E34E-4FAB-A20F-446A5253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811E-2B4D-4085-93D0-2A6B8CE5C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6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063E80-AB54-4C84-9F64-0380B5D0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718FC-5079-4FE1-A234-BB2A3E6EC861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B93FBC-1859-4495-B5C0-EEA9E7CE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32DA52-B941-4B42-8DDC-2D5FABFA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F774C-A0E8-4B3F-9945-6D2D18AD7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66628B-12EB-4BD2-9FA4-936E8C82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23AB7-B046-4190-B9AA-D48F76A46B70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6BFC9-DD41-4296-BAF4-C7EA0015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4B6EF4-4960-4AF3-8413-509ACEDF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A121-E0DD-4C13-821D-C2A2421E5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2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12667B-0D03-483F-B47B-84967616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CC861-BD1F-40A8-848A-CFE94DA8D0DF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26B9AE-0DA0-4160-8B15-B4FCC6E1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2CA7B1-EB6C-42EA-B0DF-ED24C94D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2E54-DFE8-4B24-AD79-392F957F6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5050F2-69E3-48BC-B285-B1208F6340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CE5F5D-BCEF-46C3-89A4-92388AE1F0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B78E1-E282-47C2-A6DA-AD807EDE0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AB329D-E8BB-4C36-9EE7-5121269BD444}" type="datetime1">
              <a:rPr lang="en-US" altLang="en-US"/>
              <a:pPr/>
              <a:t>12/7/2019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C2C40-55BC-4B09-87B5-E740952F2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227B-0D88-4A8D-A3AA-27970036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15A562-CFD9-4DBE-BB9E-20A71870B5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3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23D9FE-A8D9-4C44-BF1C-973CC3C1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46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Infection control measures 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3D06C72B-5DAF-43A1-AB56-99515F10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453410-F9E9-4B24-A4A2-9BB81BAEE12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92171F1-93B5-4DA2-B048-E0B3E634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SKIN PREPARATION FOR VENEPUNCTURE AND OTHER PROCEDURES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7C574D8-DE8A-4548-9541-A391F58A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Steps of venepuncture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Wash and dry hands.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Wear sterile gloves.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Prepare skin site, confine to smallest possible area of skin.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Swab with alcohol/chlorhexidine 2% first, allow it to dry. 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Swab iodine on site and allow it to dry. 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Swab again with alcohol to wipe off iodine, allow it to dry. 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Skin is now ready for puncture of prick.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F94EA9C-9FF4-4BAB-9F4D-0776995D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B4554-E076-4F07-BDF1-D4D4B7F2BE2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0D2F263-F51E-4EDD-ADE0-3D67AD0B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Care of lines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773D3A7-ED9A-4FDB-A3BD-FBA2B0FC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/>
              </a:rPr>
              <a:t>Perform hand hygiene before touching IV lines.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Clean the hub of IV line with spirit.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DO NOT place the cap on an unsterile surface.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DO NOT re-use disposables.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Maintain closed </a:t>
            </a:r>
            <a:r>
              <a:rPr lang="en-US" altLang="en-US">
                <a:ea typeface="ＭＳ Ｐゴシック"/>
              </a:rPr>
              <a:t>circuit.</a:t>
            </a:r>
            <a:endParaRPr lang="en-US" altLang="en-US" dirty="0">
              <a:cs typeface="Calibri"/>
            </a:endParaRPr>
          </a:p>
          <a:p>
            <a:pPr eaLnBrk="1" hangingPunct="1">
              <a:buNone/>
            </a:pPr>
            <a:endParaRPr lang="en-US" altLang="en-US" dirty="0">
              <a:cs typeface="Calibri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2A91CAC-82DF-42A3-A4C3-9B176AF6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774F81-3C29-44EA-A141-85AE7C9B2BE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D1DF36A-B09C-4A10-87C0-33E83CF5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Other recommendations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49DA045-10E4-4575-A2E2-055093D2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500687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/>
              </a:rPr>
              <a:t>Never use stock IV fluids. Do not use a single dextrose/saline bottle for &gt;24 hours.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There should be a separate IV fluid bottle for each baby.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Label the bottle with date and time of opening.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 Open the top surface of the bottle, keeping the seal intact.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 First clean with spirit swabs, then use povidone iodine soaked sterile cotton to cover the top surface of the bottle.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 Change the burette set every 24 hours.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 Use syrups within 1 week of opening, note down the opening date.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Antibiotic vials should be changed after 24 hrs. e.g. injections ampicillin and cefotaxime.</a:t>
            </a:r>
            <a:endParaRPr lang="en-US" altLang="en-US" sz="2000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There is no need for flushing with heparinized saline to keep the IV line patent.</a:t>
            </a:r>
            <a:endParaRPr lang="en-US" altLang="en-US" sz="2000" dirty="0">
              <a:cs typeface="Calibri"/>
            </a:endParaRPr>
          </a:p>
          <a:p>
            <a:pPr eaLnBrk="1" hangingPunct="1"/>
            <a:r>
              <a:rPr lang="en-US" altLang="en-US" sz="2000" dirty="0">
                <a:ea typeface="ＭＳ Ｐゴシック"/>
              </a:rPr>
              <a:t>Use separate IV line for giving antibiotics (do not open the IV fluid line for giving injections).</a:t>
            </a:r>
            <a:endParaRPr lang="en-US" altLang="en-US" sz="2000" dirty="0">
              <a:cs typeface="Calibri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35F945A-6B79-4DAB-AA8D-EBD2D539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868B8A-A84B-4757-8A2A-0EB2C0ABC25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8E6B692-E83C-4B55-B528-AA12FD6E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Mother – BEST for Infection prevention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29AD649-41BA-4441-B16F-FFA8B82A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2FCE6F-CA46-4B08-8534-1DDB1BE9579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6" name="Content Placeholder 4" descr="hållafingerliten">
            <a:extLst>
              <a:ext uri="{FF2B5EF4-FFF2-40B4-BE49-F238E27FC236}">
                <a16:creationId xmlns:a16="http://schemas.microsoft.com/office/drawing/2014/main" id="{326873E1-5322-4F6C-A52A-3D2F1F353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362200"/>
            <a:ext cx="2609850" cy="3724275"/>
          </a:xfrm>
        </p:spPr>
      </p:pic>
      <p:pic>
        <p:nvPicPr>
          <p:cNvPr id="28677" name="Picture 5" descr="Photo0326">
            <a:extLst>
              <a:ext uri="{FF2B5EF4-FFF2-40B4-BE49-F238E27FC236}">
                <a16:creationId xmlns:a16="http://schemas.microsoft.com/office/drawing/2014/main" id="{AEA69856-A59A-4354-B549-DF3B2405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7767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8D1DC-CB78-4B5E-8A44-17EAD3E2B268}"/>
              </a:ext>
            </a:extLst>
          </p:cNvPr>
          <p:cNvSpPr/>
          <p:nvPr/>
        </p:nvSpPr>
        <p:spPr>
          <a:xfrm>
            <a:off x="990600" y="5934670"/>
            <a:ext cx="7409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4" charset="0"/>
                <a:ea typeface="Arial" pitchFamily="4" charset="0"/>
                <a:cs typeface="Arial" pitchFamily="4" charset="0"/>
              </a:rPr>
              <a:t>Mother always welcome </a:t>
            </a: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96FEA022-73BC-4973-8F41-0BFEFD79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002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/>
              <a:t>KMC 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B395BBF5-FE4C-4AA6-95CF-CE568B4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/>
              <a:t>Breastfeeding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>
            <a:extLst>
              <a:ext uri="{FF2B5EF4-FFF2-40B4-BE49-F238E27FC236}">
                <a16:creationId xmlns:a16="http://schemas.microsoft.com/office/drawing/2014/main" id="{755D279D-5E79-4689-B2ED-59BDA54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Infection Prevention </a:t>
            </a:r>
          </a:p>
        </p:txBody>
      </p:sp>
      <p:sp>
        <p:nvSpPr>
          <p:cNvPr id="29699" name="Content Placeholder 6">
            <a:extLst>
              <a:ext uri="{FF2B5EF4-FFF2-40B4-BE49-F238E27FC236}">
                <a16:creationId xmlns:a16="http://schemas.microsoft.com/office/drawing/2014/main" id="{2804F88B-5630-44FE-851E-5353FB6E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/>
              </a:rPr>
              <a:t>Avoid overcrowding.</a:t>
            </a:r>
            <a:endParaRPr lang="en-US" altLang="en-US" dirty="0"/>
          </a:p>
          <a:p>
            <a:pPr eaLnBrk="1" hangingPunct="1"/>
            <a:r>
              <a:rPr lang="en-US" altLang="en-US" dirty="0">
                <a:ea typeface="ＭＳ Ｐゴシック"/>
              </a:rPr>
              <a:t>Avoid a cohort of infected babies.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Ensure hand hygiene of visitors.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NO person with infection should enter NICU.</a:t>
            </a:r>
            <a:endParaRPr lang="en-US" altLang="en-US" dirty="0">
              <a:cs typeface="Calibri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1180A8C-3FF3-45D1-8170-DC959153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773AF5-C6FE-47DB-A973-E707889E4E3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A53F893-507E-401A-93EC-B6B1A03F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Antibiotic Stewardship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3A3F2C2-6E24-4A61-9112-DB727F9F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/>
              </a:rPr>
              <a:t>Every SNCU should have its antibiotic policy based on local cultures.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Avoid unnecessary antibiotics.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DO NOT use higher antibiotics such as cephalosporins as first line – reserve for meningitis.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Stop antibiotics appropriately.</a:t>
            </a:r>
            <a:endParaRPr lang="en-US" altLang="en-US" dirty="0">
              <a:cs typeface="Calibri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82CD40E-54C4-4555-ADD9-36D99890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B6BE6-3C85-459A-8BB8-70F7BB17E5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BED421F-6F57-4A5E-A527-015A67E4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C5333D5-B7F0-46A7-B5A0-3BAE8BED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/>
              </a:rPr>
              <a:t>	B/o Rajkumari is a 32 weeks preterm baby with birth weight of 1.3kg under radiant warmer. The baby is 2 days old now. Baby is not sucking at the breast, able to swallow. Mother wants to express the milk and feed the baby.</a:t>
            </a:r>
          </a:p>
          <a:p>
            <a:pPr>
              <a:buNone/>
            </a:pPr>
            <a:endParaRPr lang="en-US" altLang="en-US" dirty="0">
              <a:ea typeface="ＭＳ Ｐゴシック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/>
              </a:rPr>
              <a:t>	What infection control measures would you take for this baby?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2340BC6-4436-4825-9A65-5F548468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AF7B44-D083-4197-8A2F-69BEBECB495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CECB203-21A0-45CC-96A5-3FE74C6C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Answer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E5E6A26-28E6-43A4-9E84-8D016768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Perform hand hygiene for 1mt using soap and water before and after handling the baby.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Create clean surroundings for the baby.</a:t>
            </a:r>
            <a:endParaRPr lang="en-US" altLang="en-US" sz="25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Support continuous skin-to-skin care at birth.</a:t>
            </a:r>
            <a:endParaRPr lang="en-US" altLang="en-US" sz="25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Place only one baby in an incubator or warmer.</a:t>
            </a:r>
            <a:endParaRPr lang="en-US" altLang="en-US" sz="25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Clean equipment and surfaces of the room.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Provide clean coverings for the baby.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Avoid contact with sick people.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Dispose waste properly.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Use personal protective equipment, like gown, cap or mask if necessary.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Follow the guideline for entry inside the SNCU.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/>
              </a:rPr>
              <a:t>Teach the mother about hand washing and cleaning the breast before expression of milk and before breast feeding.</a:t>
            </a:r>
            <a:endParaRPr lang="en-US" altLang="en-US" sz="2500" dirty="0">
              <a:ea typeface="ＭＳ Ｐゴシック"/>
              <a:cs typeface="Calibri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FCD86A2-CA5C-443D-9C30-8255F457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F82504-3B04-44D2-BE27-6352DE96728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066ABB3-4B0B-4B5B-80BB-E11E9CE4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60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3795" name="Slide Number Placeholder 2">
            <a:extLst>
              <a:ext uri="{FF2B5EF4-FFF2-40B4-BE49-F238E27FC236}">
                <a16:creationId xmlns:a16="http://schemas.microsoft.com/office/drawing/2014/main" id="{E2FF9484-7433-46E6-B734-9FB1BD2E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DEFED4-675F-42EF-999A-7EB2AC76B0B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45C310D-A0F0-4DFB-9BD5-368BF160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altLang="en-US"/>
              <a:t>Infection control measures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04126AA-E7B8-4E3C-983B-2785ED32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/>
              </a:rPr>
              <a:t>Learning Objectives</a:t>
            </a:r>
            <a:endParaRPr lang="en-US" altLang="en-US" dirty="0">
              <a:ea typeface="ＭＳ Ｐゴシック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/>
              </a:rPr>
              <a:t>By the end of the session participants will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Enumerate the steps of hand hygiene.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Know about cleaning and disinfecting newborn care equipment.</a:t>
            </a:r>
            <a:endParaRPr lang="en-US" altLang="en-US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Review the infection control recommendations of newborn procedures.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EDAC00-4AEB-42D7-A49F-50FB09CC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317264-CA30-431F-A57E-D2F5A999328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B589616-F17A-4649-BCA6-F0154FCA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 hygiene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3843734-D3FE-4451-B98D-51E7B87F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719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the single most important means of preventing nosocomial infections. It is very simple and cheap.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2B77-0145-44C4-9A07-4C4483DD22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126163"/>
            <a:ext cx="9144000" cy="73183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Ctr="1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595959"/>
                </a:solidFill>
              </a:rPr>
              <a:t>SAVE LIVES Clean Your Hands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FIVE MOMENTS-03">
            <a:extLst>
              <a:ext uri="{FF2B5EF4-FFF2-40B4-BE49-F238E27FC236}">
                <a16:creationId xmlns:a16="http://schemas.microsoft.com/office/drawing/2014/main" id="{14FA41E0-79F5-408D-AC78-AE9FE65D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412875"/>
            <a:ext cx="66119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1">
            <a:extLst>
              <a:ext uri="{FF2B5EF4-FFF2-40B4-BE49-F238E27FC236}">
                <a16:creationId xmlns:a16="http://schemas.microsoft.com/office/drawing/2014/main" id="{66A14207-4401-4877-905E-397B2AE9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42888"/>
            <a:ext cx="8315325" cy="11287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300"/>
              <a:t>WHO  “My 5 Moments for Hand Hygiene” approach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C14CCE-631B-4449-A4C8-F37F81824E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689100" y="6126163"/>
            <a:ext cx="7454900" cy="73183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Ctr="1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595959"/>
                </a:solidFill>
              </a:rPr>
              <a:t>SAVE LIVES Clean Your Hands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F762B92-C803-4C95-A91A-ECFD0934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76700"/>
            <a:ext cx="1727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715529BB-CB6D-4C67-A4D6-A7D1D1A1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835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8AFDE6-A966-4C21-BF33-0F2F946ED73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029" dirty="0">
                <a:ea typeface="+mj-ea"/>
              </a:rPr>
              <a:t>How?</a:t>
            </a: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B75CBF68-4CB1-4F9B-B33D-259CA1B70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724400" cy="4267200"/>
          </a:xfr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154385-9836-4762-8B64-65E7F39CC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689100" y="6126163"/>
            <a:ext cx="7454900" cy="73183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Ctr="1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595959"/>
                </a:solidFill>
              </a:rPr>
              <a:t>SAVE LIVES Clean Your Hands</a:t>
            </a:r>
          </a:p>
        </p:txBody>
      </p:sp>
      <p:pic>
        <p:nvPicPr>
          <p:cNvPr id="20485" name="Picture 2" descr="C:\Users\zk8u7z\Pictures\missed-areas-of-hands.jpg">
            <a:extLst>
              <a:ext uri="{FF2B5EF4-FFF2-40B4-BE49-F238E27FC236}">
                <a16:creationId xmlns:a16="http://schemas.microsoft.com/office/drawing/2014/main" id="{46962422-4116-4E66-B872-F98303D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4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A92BCAFE-C036-4F06-B630-C15B0FA9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How? </a:t>
            </a:r>
          </a:p>
        </p:txBody>
      </p:sp>
      <p:sp>
        <p:nvSpPr>
          <p:cNvPr id="21507" name="Text Placeholder 8">
            <a:extLst>
              <a:ext uri="{FF2B5EF4-FFF2-40B4-BE49-F238E27FC236}">
                <a16:creationId xmlns:a16="http://schemas.microsoft.com/office/drawing/2014/main" id="{C126ACBE-B89C-4CC1-A797-39DB7F41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Content Placeholder 9">
            <a:extLst>
              <a:ext uri="{FF2B5EF4-FFF2-40B4-BE49-F238E27FC236}">
                <a16:creationId xmlns:a16="http://schemas.microsoft.com/office/drawing/2014/main" id="{70F61474-BE38-46D8-936C-480A77A91D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id="{E0570008-A3CF-4925-802A-48038AF2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43000"/>
            <a:ext cx="404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>
            <a:extLst>
              <a:ext uri="{FF2B5EF4-FFF2-40B4-BE49-F238E27FC236}">
                <a16:creationId xmlns:a16="http://schemas.microsoft.com/office/drawing/2014/main" id="{DEF371A8-8EF5-4ADB-9B3E-CF8CEEC3A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071563"/>
            <a:ext cx="433546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DBFD70-77F0-49F9-88E9-5CA401AB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05000"/>
            <a:ext cx="1905000" cy="457200"/>
          </a:xfrm>
          <a:prstGeom prst="ellipse">
            <a:avLst/>
          </a:prstGeom>
          <a:noFill/>
          <a:ln w="76200" cap="rnd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57D55D-292E-4ADE-880B-FE71F3AD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ellipse">
            <a:avLst/>
          </a:prstGeom>
          <a:noFill/>
          <a:ln w="76200" cap="rnd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5762-D1F6-477B-8286-5138161A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Cleaning and disinfecting newborn care equipment and environment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5DA1661-C662-4E36-BF74-C2C8295B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altLang="en-US" dirty="0">
                <a:ea typeface="ＭＳ Ｐゴシック"/>
              </a:rPr>
              <a:t>	</a:t>
            </a:r>
            <a:r>
              <a:rPr lang="en-US" altLang="en-US" b="1" dirty="0">
                <a:ea typeface="ＭＳ Ｐゴシック"/>
              </a:rPr>
              <a:t>Daily, clean the following equipment with soap and water</a:t>
            </a:r>
          </a:p>
          <a:p>
            <a:pPr eaLnBrk="1" hangingPunct="1"/>
            <a:r>
              <a:rPr lang="en-US" altLang="en-US" dirty="0">
                <a:ea typeface="ＭＳ Ｐゴシック"/>
              </a:rPr>
              <a:t>Resuscitation bag and mask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Radiant warmer bassinet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Oxygen hood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Phototherapy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Infusion pump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611579F-9844-4AD0-B5BA-0C3C3042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69DF0-116C-42B6-8A25-489B5D0A043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88831D3-FFED-461E-BD1E-84A003B6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Cont..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0767013-FFF3-4621-AEF6-B765579A85FE}"/>
              </a:ext>
            </a:extLst>
          </p:cNvPr>
          <p:cNvSpPr>
            <a:spLocks noGrp="1"/>
          </p:cNvSpPr>
          <p:nvPr>
            <p:ph idx="1"/>
          </p:nvPr>
        </p:nvSpPr>
        <p:spPr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/>
              </a:rPr>
              <a:t>	Daily, clean the following articles with alcohol swap</a:t>
            </a:r>
          </a:p>
          <a:p>
            <a:pPr eaLnBrk="1" hangingPunct="1"/>
            <a:r>
              <a:rPr lang="en-US" altLang="en-US" dirty="0">
                <a:ea typeface="ＭＳ Ｐゴシック"/>
              </a:rPr>
              <a:t>Thermometer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Radiant warmer probe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/>
            <a:r>
              <a:rPr lang="en-US" altLang="en-US" dirty="0">
                <a:ea typeface="ＭＳ Ｐゴシック"/>
              </a:rPr>
              <a:t>Pulse oximeter sensor</a:t>
            </a:r>
            <a:endParaRPr lang="en-US" altLang="en-US" dirty="0">
              <a:ea typeface="ＭＳ Ｐゴシック"/>
              <a:cs typeface="Calibri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9E9871E-DE7B-4652-91AE-81BA48C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24412-E6F0-4C87-846F-9E5998228D1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6F676-987A-4144-895E-3189EBC3001F}"/>
              </a:ext>
            </a:extLst>
          </p:cNvPr>
          <p:cNvSpPr/>
          <p:nvPr/>
        </p:nvSpPr>
        <p:spPr>
          <a:xfrm>
            <a:off x="642938" y="4786313"/>
            <a:ext cx="75009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individual items like stethoscope, measuring tape and probe tips should be cleaned with 70% isopropyl alcohol daily or when used for another baby. </a:t>
            </a:r>
          </a:p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1D03A7B-231B-4D48-83BB-81BE6E29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Cleaning of feeding articles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45F1505-4EA7-4584-9BA2-C0288998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714500"/>
            <a:ext cx="8229600" cy="4357688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3600" dirty="0">
                <a:latin typeface="Times New Roman"/>
                <a:ea typeface="ＭＳ Ｐゴシック"/>
                <a:cs typeface="Times New Roman"/>
              </a:rPr>
              <a:t>	Feeding articles (cup, spoon and </a:t>
            </a:r>
            <a:r>
              <a:rPr lang="en-US" altLang="en-US" sz="3600" dirty="0" err="1">
                <a:latin typeface="Times New Roman"/>
                <a:ea typeface="ＭＳ Ｐゴシック"/>
                <a:cs typeface="Times New Roman"/>
              </a:rPr>
              <a:t>pallada</a:t>
            </a:r>
            <a:r>
              <a:rPr lang="en-US" altLang="en-US" sz="3600" dirty="0">
                <a:latin typeface="Times New Roman"/>
                <a:ea typeface="ＭＳ Ｐゴシック"/>
                <a:cs typeface="Times New Roman"/>
              </a:rPr>
              <a:t>) should be cleaned with soap and water and then boiled for 15 minutes.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E10F4C3-1D3F-4FAE-B7A9-917E38C9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319911-3F02-4843-A958-5C5A4E5AA0D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28938</TotalTime>
  <Words>805</Words>
  <Application>Microsoft Office PowerPoint</Application>
  <PresentationFormat>On-screen Show (4:3)</PresentationFormat>
  <Paragraphs>117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Infection control measures </vt:lpstr>
      <vt:lpstr>Infection control measures</vt:lpstr>
      <vt:lpstr>Hand hygiene</vt:lpstr>
      <vt:lpstr>WHO  “My 5 Moments for Hand Hygiene” approach</vt:lpstr>
      <vt:lpstr>How?</vt:lpstr>
      <vt:lpstr>How? </vt:lpstr>
      <vt:lpstr>Cleaning and disinfecting newborn care equipment and environment </vt:lpstr>
      <vt:lpstr>Cont..</vt:lpstr>
      <vt:lpstr>Cleaning of feeding articles</vt:lpstr>
      <vt:lpstr>SKIN PREPARATION FOR VENEPUNCTURE AND OTHER PROCEDURES</vt:lpstr>
      <vt:lpstr>Care of lines </vt:lpstr>
      <vt:lpstr>Other recommendations</vt:lpstr>
      <vt:lpstr>Mother – BEST for Infection prevention </vt:lpstr>
      <vt:lpstr>Infection Prevention </vt:lpstr>
      <vt:lpstr>Antibiotic Stewardship </vt:lpstr>
      <vt:lpstr>Case study</vt:lpstr>
      <vt:lpstr>Answer 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Training Healthcare Workers In Essential Newborn Care At A Healthcare Center In Rural Karnataka</dc:title>
  <dc:creator>Deepthi Kiran</dc:creator>
  <cp:lastModifiedBy>Suman</cp:lastModifiedBy>
  <cp:revision>844</cp:revision>
  <dcterms:created xsi:type="dcterms:W3CDTF">2017-03-19T02:33:56Z</dcterms:created>
  <dcterms:modified xsi:type="dcterms:W3CDTF">2019-12-07T21:08:47Z</dcterms:modified>
</cp:coreProperties>
</file>