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33"/>
  </p:notesMasterIdLst>
  <p:handoutMasterIdLst>
    <p:handoutMasterId r:id="rId34"/>
  </p:handoutMasterIdLst>
  <p:sldIdLst>
    <p:sldId id="257" r:id="rId2"/>
    <p:sldId id="256" r:id="rId3"/>
    <p:sldId id="318" r:id="rId4"/>
    <p:sldId id="319" r:id="rId5"/>
    <p:sldId id="320" r:id="rId6"/>
    <p:sldId id="321" r:id="rId7"/>
    <p:sldId id="352" r:id="rId8"/>
    <p:sldId id="324" r:id="rId9"/>
    <p:sldId id="355" r:id="rId10"/>
    <p:sldId id="357" r:id="rId11"/>
    <p:sldId id="354" r:id="rId12"/>
    <p:sldId id="328" r:id="rId13"/>
    <p:sldId id="329" r:id="rId14"/>
    <p:sldId id="330" r:id="rId15"/>
    <p:sldId id="331" r:id="rId16"/>
    <p:sldId id="356" r:id="rId17"/>
    <p:sldId id="332" r:id="rId18"/>
    <p:sldId id="333" r:id="rId19"/>
    <p:sldId id="334" r:id="rId20"/>
    <p:sldId id="336" r:id="rId21"/>
    <p:sldId id="337" r:id="rId22"/>
    <p:sldId id="339" r:id="rId23"/>
    <p:sldId id="340" r:id="rId24"/>
    <p:sldId id="341" r:id="rId25"/>
    <p:sldId id="342" r:id="rId26"/>
    <p:sldId id="343" r:id="rId27"/>
    <p:sldId id="344" r:id="rId28"/>
    <p:sldId id="346" r:id="rId29"/>
    <p:sldId id="348" r:id="rId30"/>
    <p:sldId id="349" r:id="rId31"/>
    <p:sldId id="317" r:id="rId32"/>
  </p:sldIdLst>
  <p:sldSz cx="7559675" cy="53467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80"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90" autoAdjust="0"/>
    <p:restoredTop sz="94660"/>
  </p:normalViewPr>
  <p:slideViewPr>
    <p:cSldViewPr snapToGrid="0">
      <p:cViewPr varScale="1">
        <p:scale>
          <a:sx n="138" d="100"/>
          <a:sy n="138" d="100"/>
        </p:scale>
        <p:origin x="540" y="108"/>
      </p:cViewPr>
      <p:guideLst>
        <p:guide orient="horz" pos="1480"/>
        <p:guide pos="238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3DF3944-9FAF-7A46-9ACA-492F301C20B0}" type="datetimeFigureOut">
              <a:rPr lang="en-US" smtClean="0"/>
              <a:pPr/>
              <a:t>7/23/2019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19403C-9667-1B4D-9876-7DAC33EC4575}" type="slidenum">
              <a:rPr lang="en-US" smtClean="0"/>
              <a:pPr/>
              <a:t>‹#›</a:t>
            </a:fld>
            <a:endParaRPr lang="en-US"/>
          </a:p>
        </p:txBody>
      </p:sp>
    </p:spTree>
    <p:extLst>
      <p:ext uri="{BB962C8B-B14F-4D97-AF65-F5344CB8AC3E}">
        <p14:creationId xmlns:p14="http://schemas.microsoft.com/office/powerpoint/2010/main" val="2781553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94EE1-7614-B74F-94F2-8B23EDEA2907}" type="datetimeFigureOut">
              <a:rPr lang="en-US" smtClean="0"/>
              <a:pPr/>
              <a:t>7/23/2019</a:t>
            </a:fld>
            <a:endParaRPr lang="en-US"/>
          </a:p>
        </p:txBody>
      </p:sp>
      <p:sp>
        <p:nvSpPr>
          <p:cNvPr id="4" name="Slide Image Placeholder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C1A0C8-4D74-0E4C-BBEC-A42E4C3C15E3}" type="slidenum">
              <a:rPr lang="en-US" smtClean="0"/>
              <a:pPr/>
              <a:t>‹#›</a:t>
            </a:fld>
            <a:endParaRPr lang="en-US"/>
          </a:p>
        </p:txBody>
      </p:sp>
    </p:spTree>
    <p:extLst>
      <p:ext uri="{BB962C8B-B14F-4D97-AF65-F5344CB8AC3E}">
        <p14:creationId xmlns:p14="http://schemas.microsoft.com/office/powerpoint/2010/main" val="12385914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219456" y="4718304"/>
            <a:ext cx="6491310" cy="42672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userDrawn="1"/>
        </p:nvSpPr>
        <p:spPr>
          <a:xfrm>
            <a:off x="219456" y="207264"/>
            <a:ext cx="7036272" cy="4267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19456" y="881308"/>
            <a:ext cx="7036272" cy="36332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6771653" y="4718303"/>
            <a:ext cx="484075" cy="42672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userDrawn="1"/>
        </p:nvSpPr>
        <p:spPr>
          <a:xfrm>
            <a:off x="168317" y="4744913"/>
            <a:ext cx="6845373" cy="400110"/>
          </a:xfrm>
          <a:prstGeom prst="rect">
            <a:avLst/>
          </a:prstGeom>
          <a:ln>
            <a:noFill/>
          </a:ln>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dirty="0" err="1">
                <a:solidFill>
                  <a:schemeClr val="tx1"/>
                </a:solidFill>
                <a:latin typeface="Proxima Nova" panose="02000506030000020004" pitchFamily="50" charset="0"/>
              </a:rPr>
              <a:t>ገላ</a:t>
            </a:r>
            <a:r>
              <a:rPr lang="en-US" sz="2000" b="1" dirty="0">
                <a:solidFill>
                  <a:schemeClr val="tx1"/>
                </a:solidFill>
                <a:latin typeface="Proxima Nova" panose="02000506030000020004" pitchFamily="50" charset="0"/>
              </a:rPr>
              <a:t> </a:t>
            </a:r>
            <a:r>
              <a:rPr lang="en-US" sz="2000" b="1" dirty="0" err="1">
                <a:solidFill>
                  <a:schemeClr val="tx1"/>
                </a:solidFill>
                <a:latin typeface="Proxima Nova" panose="02000506030000020004" pitchFamily="50" charset="0"/>
              </a:rPr>
              <a:t>ለገላ</a:t>
            </a:r>
            <a:r>
              <a:rPr lang="en-US" sz="2000" b="1" dirty="0">
                <a:solidFill>
                  <a:schemeClr val="tx1"/>
                </a:solidFill>
                <a:latin typeface="Proxima Nova" panose="02000506030000020004" pitchFamily="50" charset="0"/>
              </a:rPr>
              <a:t> </a:t>
            </a:r>
            <a:r>
              <a:rPr lang="en-US" sz="2000" b="1" dirty="0" err="1">
                <a:solidFill>
                  <a:schemeClr val="tx1"/>
                </a:solidFill>
                <a:latin typeface="Proxima Nova" panose="02000506030000020004" pitchFamily="50" charset="0"/>
              </a:rPr>
              <a:t>ማቀፍ</a:t>
            </a:r>
            <a:r>
              <a:rPr lang="en-US" sz="2000" b="1" dirty="0">
                <a:solidFill>
                  <a:schemeClr val="tx1"/>
                </a:solidFill>
                <a:latin typeface="Proxima Nova" panose="02000506030000020004" pitchFamily="50" charset="0"/>
              </a:rPr>
              <a:t> + </a:t>
            </a:r>
            <a:r>
              <a:rPr lang="en-US" sz="2000" b="1" dirty="0" err="1">
                <a:solidFill>
                  <a:schemeClr val="tx1"/>
                </a:solidFill>
                <a:latin typeface="Proxima Nova" panose="02000506030000020004" pitchFamily="50" charset="0"/>
              </a:rPr>
              <a:t>ጡት</a:t>
            </a:r>
            <a:r>
              <a:rPr lang="en-US" sz="2000" b="1" dirty="0">
                <a:solidFill>
                  <a:schemeClr val="tx1"/>
                </a:solidFill>
                <a:latin typeface="Proxima Nova" panose="02000506030000020004" pitchFamily="50" charset="0"/>
              </a:rPr>
              <a:t> </a:t>
            </a:r>
            <a:r>
              <a:rPr lang="en-US" sz="2000" b="1" dirty="0" err="1">
                <a:solidFill>
                  <a:schemeClr val="tx1"/>
                </a:solidFill>
                <a:latin typeface="Proxima Nova" panose="02000506030000020004" pitchFamily="50" charset="0"/>
              </a:rPr>
              <a:t>ማጥባት</a:t>
            </a:r>
            <a:r>
              <a:rPr lang="en-US" sz="2000" b="1" dirty="0">
                <a:solidFill>
                  <a:schemeClr val="tx1"/>
                </a:solidFill>
                <a:latin typeface="Proxima Nova" panose="02000506030000020004" pitchFamily="50" charset="0"/>
              </a:rPr>
              <a:t> + </a:t>
            </a:r>
            <a:r>
              <a:rPr lang="en-US" sz="2000" b="1" dirty="0" err="1">
                <a:solidFill>
                  <a:schemeClr val="tx1"/>
                </a:solidFill>
                <a:latin typeface="Proxima Nova" panose="02000506030000020004" pitchFamily="50" charset="0"/>
              </a:rPr>
              <a:t>የቤተሰብ</a:t>
            </a:r>
            <a:r>
              <a:rPr lang="en-US" sz="2000" b="1" dirty="0">
                <a:solidFill>
                  <a:schemeClr val="tx1"/>
                </a:solidFill>
                <a:latin typeface="Proxima Nova" panose="02000506030000020004" pitchFamily="50" charset="0"/>
              </a:rPr>
              <a:t> </a:t>
            </a:r>
            <a:r>
              <a:rPr lang="en-US" sz="2000" b="1" dirty="0" err="1">
                <a:solidFill>
                  <a:schemeClr val="tx1"/>
                </a:solidFill>
                <a:latin typeface="Proxima Nova" panose="02000506030000020004" pitchFamily="50" charset="0"/>
              </a:rPr>
              <a:t>እገዛ</a:t>
            </a:r>
            <a:r>
              <a:rPr lang="en-US" sz="2000" b="1" dirty="0">
                <a:solidFill>
                  <a:schemeClr val="tx1"/>
                </a:solidFill>
                <a:latin typeface="Proxima Nova" panose="02000506030000020004" pitchFamily="50" charset="0"/>
              </a:rPr>
              <a:t> + </a:t>
            </a:r>
            <a:r>
              <a:rPr lang="en-US" sz="2000" b="1" dirty="0" err="1">
                <a:solidFill>
                  <a:schemeClr val="tx1"/>
                </a:solidFill>
                <a:latin typeface="Proxima Nova" panose="02000506030000020004" pitchFamily="50" charset="0"/>
              </a:rPr>
              <a:t>ንፅህና</a:t>
            </a:r>
            <a:r>
              <a:rPr lang="en-US" sz="2000" b="1" dirty="0">
                <a:solidFill>
                  <a:schemeClr val="tx1"/>
                </a:solidFill>
                <a:latin typeface="Proxima Nova" panose="02000506030000020004" pitchFamily="50" charset="0"/>
              </a:rPr>
              <a:t>፣</a:t>
            </a:r>
            <a:endParaRPr lang="en-US" sz="2000" dirty="0">
              <a:solidFill>
                <a:schemeClr val="tx1"/>
              </a:solidFill>
              <a:latin typeface="+mn-lt"/>
            </a:endParaRPr>
          </a:p>
        </p:txBody>
      </p:sp>
    </p:spTree>
    <p:extLst>
      <p:ext uri="{BB962C8B-B14F-4D97-AF65-F5344CB8AC3E}">
        <p14:creationId xmlns:p14="http://schemas.microsoft.com/office/powerpoint/2010/main" val="1777974355"/>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ectangle 2"/>
          <p:cNvSpPr/>
          <p:nvPr userDrawn="1"/>
        </p:nvSpPr>
        <p:spPr>
          <a:xfrm>
            <a:off x="219456" y="4718304"/>
            <a:ext cx="6537806" cy="42672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219455" y="207264"/>
            <a:ext cx="7095742" cy="42854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6831123" y="4718303"/>
            <a:ext cx="484075" cy="42672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Rectangle 6"/>
          <p:cNvSpPr/>
          <p:nvPr userDrawn="1"/>
        </p:nvSpPr>
        <p:spPr>
          <a:xfrm>
            <a:off x="168317" y="4744913"/>
            <a:ext cx="6845373" cy="400110"/>
          </a:xfrm>
          <a:prstGeom prst="rect">
            <a:avLst/>
          </a:prstGeom>
          <a:ln>
            <a:noFill/>
          </a:ln>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dirty="0" err="1">
                <a:solidFill>
                  <a:schemeClr val="tx1"/>
                </a:solidFill>
                <a:latin typeface="Proxima Nova" panose="02000506030000020004" pitchFamily="50" charset="0"/>
              </a:rPr>
              <a:t>ገላ</a:t>
            </a:r>
            <a:r>
              <a:rPr lang="en-US" sz="2000" b="1" dirty="0">
                <a:solidFill>
                  <a:schemeClr val="tx1"/>
                </a:solidFill>
                <a:latin typeface="Proxima Nova" panose="02000506030000020004" pitchFamily="50" charset="0"/>
              </a:rPr>
              <a:t> </a:t>
            </a:r>
            <a:r>
              <a:rPr lang="en-US" sz="2000" b="1" dirty="0" err="1">
                <a:solidFill>
                  <a:schemeClr val="tx1"/>
                </a:solidFill>
                <a:latin typeface="Proxima Nova" panose="02000506030000020004" pitchFamily="50" charset="0"/>
              </a:rPr>
              <a:t>ለገላ</a:t>
            </a:r>
            <a:r>
              <a:rPr lang="en-US" sz="2000" b="1" dirty="0">
                <a:solidFill>
                  <a:schemeClr val="tx1"/>
                </a:solidFill>
                <a:latin typeface="Proxima Nova" panose="02000506030000020004" pitchFamily="50" charset="0"/>
              </a:rPr>
              <a:t> </a:t>
            </a:r>
            <a:r>
              <a:rPr lang="en-US" sz="2000" b="1" dirty="0" err="1">
                <a:solidFill>
                  <a:schemeClr val="tx1"/>
                </a:solidFill>
                <a:latin typeface="Proxima Nova" panose="02000506030000020004" pitchFamily="50" charset="0"/>
              </a:rPr>
              <a:t>ማቀፍ</a:t>
            </a:r>
            <a:r>
              <a:rPr lang="en-US" sz="2000" b="1" dirty="0">
                <a:solidFill>
                  <a:schemeClr val="tx1"/>
                </a:solidFill>
                <a:latin typeface="Proxima Nova" panose="02000506030000020004" pitchFamily="50" charset="0"/>
              </a:rPr>
              <a:t> + </a:t>
            </a:r>
            <a:r>
              <a:rPr lang="en-US" sz="2000" b="1" dirty="0" err="1">
                <a:solidFill>
                  <a:schemeClr val="tx1"/>
                </a:solidFill>
                <a:latin typeface="Proxima Nova" panose="02000506030000020004" pitchFamily="50" charset="0"/>
              </a:rPr>
              <a:t>ጡት</a:t>
            </a:r>
            <a:r>
              <a:rPr lang="en-US" sz="2000" b="1" dirty="0">
                <a:solidFill>
                  <a:schemeClr val="tx1"/>
                </a:solidFill>
                <a:latin typeface="Proxima Nova" panose="02000506030000020004" pitchFamily="50" charset="0"/>
              </a:rPr>
              <a:t> </a:t>
            </a:r>
            <a:r>
              <a:rPr lang="en-US" sz="2000" b="1" dirty="0" err="1">
                <a:solidFill>
                  <a:schemeClr val="tx1"/>
                </a:solidFill>
                <a:latin typeface="Proxima Nova" panose="02000506030000020004" pitchFamily="50" charset="0"/>
              </a:rPr>
              <a:t>ማጥባት</a:t>
            </a:r>
            <a:r>
              <a:rPr lang="en-US" sz="2000" b="1" dirty="0">
                <a:solidFill>
                  <a:schemeClr val="tx1"/>
                </a:solidFill>
                <a:latin typeface="Proxima Nova" panose="02000506030000020004" pitchFamily="50" charset="0"/>
              </a:rPr>
              <a:t> + </a:t>
            </a:r>
            <a:r>
              <a:rPr lang="en-US" sz="2000" b="1" dirty="0" err="1">
                <a:solidFill>
                  <a:schemeClr val="tx1"/>
                </a:solidFill>
                <a:latin typeface="Proxima Nova" panose="02000506030000020004" pitchFamily="50" charset="0"/>
              </a:rPr>
              <a:t>የቤተሰብ</a:t>
            </a:r>
            <a:r>
              <a:rPr lang="en-US" sz="2000" b="1" dirty="0">
                <a:solidFill>
                  <a:schemeClr val="tx1"/>
                </a:solidFill>
                <a:latin typeface="Proxima Nova" panose="02000506030000020004" pitchFamily="50" charset="0"/>
              </a:rPr>
              <a:t> </a:t>
            </a:r>
            <a:r>
              <a:rPr lang="en-US" sz="2000" b="1" dirty="0" err="1">
                <a:solidFill>
                  <a:schemeClr val="tx1"/>
                </a:solidFill>
                <a:latin typeface="Proxima Nova" panose="02000506030000020004" pitchFamily="50" charset="0"/>
              </a:rPr>
              <a:t>እገዛ</a:t>
            </a:r>
            <a:r>
              <a:rPr lang="en-US" sz="2000" b="1" dirty="0">
                <a:solidFill>
                  <a:schemeClr val="tx1"/>
                </a:solidFill>
                <a:latin typeface="Proxima Nova" panose="02000506030000020004" pitchFamily="50" charset="0"/>
              </a:rPr>
              <a:t> + </a:t>
            </a:r>
            <a:r>
              <a:rPr lang="en-US" sz="2000" b="1" dirty="0" err="1">
                <a:solidFill>
                  <a:schemeClr val="tx1"/>
                </a:solidFill>
                <a:latin typeface="Proxima Nova" panose="02000506030000020004" pitchFamily="50" charset="0"/>
              </a:rPr>
              <a:t>ንፅህና</a:t>
            </a:r>
            <a:r>
              <a:rPr lang="en-US" sz="2000" b="1" dirty="0">
                <a:solidFill>
                  <a:schemeClr val="tx1"/>
                </a:solidFill>
                <a:latin typeface="Proxima Nova" panose="02000506030000020004" pitchFamily="50" charset="0"/>
              </a:rPr>
              <a:t>፣</a:t>
            </a:r>
            <a:endParaRPr lang="en-US" sz="2000" dirty="0">
              <a:solidFill>
                <a:schemeClr val="tx1"/>
              </a:solidFill>
              <a:latin typeface="+mn-lt"/>
            </a:endParaRPr>
          </a:p>
        </p:txBody>
      </p:sp>
    </p:spTree>
    <p:extLst>
      <p:ext uri="{BB962C8B-B14F-4D97-AF65-F5344CB8AC3E}">
        <p14:creationId xmlns:p14="http://schemas.microsoft.com/office/powerpoint/2010/main" val="1054122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03850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91931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712866" rtl="0" eaLnBrk="1" latinLnBrk="0" hangingPunct="1">
        <a:lnSpc>
          <a:spcPct val="90000"/>
        </a:lnSpc>
        <a:spcBef>
          <a:spcPct val="0"/>
        </a:spcBef>
        <a:buNone/>
        <a:defRPr sz="3430" kern="1200">
          <a:solidFill>
            <a:schemeClr val="tx1"/>
          </a:solidFill>
          <a:latin typeface="+mj-lt"/>
          <a:ea typeface="+mj-ea"/>
          <a:cs typeface="+mj-cs"/>
        </a:defRPr>
      </a:lvl1pPr>
    </p:titleStyle>
    <p:bodyStyle>
      <a:lvl1pPr marL="178217" indent="-178217" algn="l" defTabSz="712866" rtl="0" eaLnBrk="1" latinLnBrk="0" hangingPunct="1">
        <a:lnSpc>
          <a:spcPct val="90000"/>
        </a:lnSpc>
        <a:spcBef>
          <a:spcPts val="780"/>
        </a:spcBef>
        <a:buFont typeface="Arial" panose="020B0604020202020204" pitchFamily="34" charset="0"/>
        <a:buChar char="•"/>
        <a:defRPr sz="2183" kern="1200">
          <a:solidFill>
            <a:schemeClr val="tx1"/>
          </a:solidFill>
          <a:latin typeface="+mn-lt"/>
          <a:ea typeface="+mn-ea"/>
          <a:cs typeface="+mn-cs"/>
        </a:defRPr>
      </a:lvl1pPr>
      <a:lvl2pPr marL="534650" indent="-178217" algn="l" defTabSz="712866" rtl="0" eaLnBrk="1" latinLnBrk="0" hangingPunct="1">
        <a:lnSpc>
          <a:spcPct val="90000"/>
        </a:lnSpc>
        <a:spcBef>
          <a:spcPts val="390"/>
        </a:spcBef>
        <a:buFont typeface="Arial" panose="020B0604020202020204" pitchFamily="34" charset="0"/>
        <a:buChar char="•"/>
        <a:defRPr sz="1871" kern="1200">
          <a:solidFill>
            <a:schemeClr val="tx1"/>
          </a:solidFill>
          <a:latin typeface="+mn-lt"/>
          <a:ea typeface="+mn-ea"/>
          <a:cs typeface="+mn-cs"/>
        </a:defRPr>
      </a:lvl2pPr>
      <a:lvl3pPr marL="891083" indent="-178217" algn="l" defTabSz="712866" rtl="0" eaLnBrk="1" latinLnBrk="0" hangingPunct="1">
        <a:lnSpc>
          <a:spcPct val="90000"/>
        </a:lnSpc>
        <a:spcBef>
          <a:spcPts val="390"/>
        </a:spcBef>
        <a:buFont typeface="Arial" panose="020B0604020202020204" pitchFamily="34" charset="0"/>
        <a:buChar char="•"/>
        <a:defRPr sz="1559" kern="1200">
          <a:solidFill>
            <a:schemeClr val="tx1"/>
          </a:solidFill>
          <a:latin typeface="+mn-lt"/>
          <a:ea typeface="+mn-ea"/>
          <a:cs typeface="+mn-cs"/>
        </a:defRPr>
      </a:lvl3pPr>
      <a:lvl4pPr marL="1247516" indent="-178217" algn="l" defTabSz="712866" rtl="0" eaLnBrk="1" latinLnBrk="0" hangingPunct="1">
        <a:lnSpc>
          <a:spcPct val="90000"/>
        </a:lnSpc>
        <a:spcBef>
          <a:spcPts val="390"/>
        </a:spcBef>
        <a:buFont typeface="Arial" panose="020B0604020202020204" pitchFamily="34" charset="0"/>
        <a:buChar char="•"/>
        <a:defRPr sz="1403" kern="1200">
          <a:solidFill>
            <a:schemeClr val="tx1"/>
          </a:solidFill>
          <a:latin typeface="+mn-lt"/>
          <a:ea typeface="+mn-ea"/>
          <a:cs typeface="+mn-cs"/>
        </a:defRPr>
      </a:lvl4pPr>
      <a:lvl5pPr marL="1603949" indent="-178217" algn="l" defTabSz="712866" rtl="0" eaLnBrk="1" latinLnBrk="0" hangingPunct="1">
        <a:lnSpc>
          <a:spcPct val="90000"/>
        </a:lnSpc>
        <a:spcBef>
          <a:spcPts val="390"/>
        </a:spcBef>
        <a:buFont typeface="Arial" panose="020B0604020202020204" pitchFamily="34" charset="0"/>
        <a:buChar char="•"/>
        <a:defRPr sz="1403" kern="1200">
          <a:solidFill>
            <a:schemeClr val="tx1"/>
          </a:solidFill>
          <a:latin typeface="+mn-lt"/>
          <a:ea typeface="+mn-ea"/>
          <a:cs typeface="+mn-cs"/>
        </a:defRPr>
      </a:lvl5pPr>
      <a:lvl6pPr marL="1960382" indent="-178217" algn="l" defTabSz="712866" rtl="0" eaLnBrk="1" latinLnBrk="0" hangingPunct="1">
        <a:lnSpc>
          <a:spcPct val="90000"/>
        </a:lnSpc>
        <a:spcBef>
          <a:spcPts val="390"/>
        </a:spcBef>
        <a:buFont typeface="Arial" panose="020B0604020202020204" pitchFamily="34" charset="0"/>
        <a:buChar char="•"/>
        <a:defRPr sz="1403" kern="1200">
          <a:solidFill>
            <a:schemeClr val="tx1"/>
          </a:solidFill>
          <a:latin typeface="+mn-lt"/>
          <a:ea typeface="+mn-ea"/>
          <a:cs typeface="+mn-cs"/>
        </a:defRPr>
      </a:lvl6pPr>
      <a:lvl7pPr marL="2316815" indent="-178217" algn="l" defTabSz="712866" rtl="0" eaLnBrk="1" latinLnBrk="0" hangingPunct="1">
        <a:lnSpc>
          <a:spcPct val="90000"/>
        </a:lnSpc>
        <a:spcBef>
          <a:spcPts val="390"/>
        </a:spcBef>
        <a:buFont typeface="Arial" panose="020B0604020202020204" pitchFamily="34" charset="0"/>
        <a:buChar char="•"/>
        <a:defRPr sz="1403" kern="1200">
          <a:solidFill>
            <a:schemeClr val="tx1"/>
          </a:solidFill>
          <a:latin typeface="+mn-lt"/>
          <a:ea typeface="+mn-ea"/>
          <a:cs typeface="+mn-cs"/>
        </a:defRPr>
      </a:lvl7pPr>
      <a:lvl8pPr marL="2673248" indent="-178217" algn="l" defTabSz="712866" rtl="0" eaLnBrk="1" latinLnBrk="0" hangingPunct="1">
        <a:lnSpc>
          <a:spcPct val="90000"/>
        </a:lnSpc>
        <a:spcBef>
          <a:spcPts val="390"/>
        </a:spcBef>
        <a:buFont typeface="Arial" panose="020B0604020202020204" pitchFamily="34" charset="0"/>
        <a:buChar char="•"/>
        <a:defRPr sz="1403" kern="1200">
          <a:solidFill>
            <a:schemeClr val="tx1"/>
          </a:solidFill>
          <a:latin typeface="+mn-lt"/>
          <a:ea typeface="+mn-ea"/>
          <a:cs typeface="+mn-cs"/>
        </a:defRPr>
      </a:lvl8pPr>
      <a:lvl9pPr marL="3029682" indent="-178217" algn="l" defTabSz="712866" rtl="0" eaLnBrk="1" latinLnBrk="0" hangingPunct="1">
        <a:lnSpc>
          <a:spcPct val="90000"/>
        </a:lnSpc>
        <a:spcBef>
          <a:spcPts val="390"/>
        </a:spcBef>
        <a:buFont typeface="Arial" panose="020B0604020202020204" pitchFamily="34" charset="0"/>
        <a:buChar char="•"/>
        <a:defRPr sz="1403" kern="1200">
          <a:solidFill>
            <a:schemeClr val="tx1"/>
          </a:solidFill>
          <a:latin typeface="+mn-lt"/>
          <a:ea typeface="+mn-ea"/>
          <a:cs typeface="+mn-cs"/>
        </a:defRPr>
      </a:lvl9pPr>
    </p:bodyStyle>
    <p:otherStyle>
      <a:defPPr>
        <a:defRPr lang="en-US"/>
      </a:defPPr>
      <a:lvl1pPr marL="0" algn="l" defTabSz="712866" rtl="0" eaLnBrk="1" latinLnBrk="0" hangingPunct="1">
        <a:defRPr sz="1403" kern="1200">
          <a:solidFill>
            <a:schemeClr val="tx1"/>
          </a:solidFill>
          <a:latin typeface="+mn-lt"/>
          <a:ea typeface="+mn-ea"/>
          <a:cs typeface="+mn-cs"/>
        </a:defRPr>
      </a:lvl1pPr>
      <a:lvl2pPr marL="356433" algn="l" defTabSz="712866" rtl="0" eaLnBrk="1" latinLnBrk="0" hangingPunct="1">
        <a:defRPr sz="1403" kern="1200">
          <a:solidFill>
            <a:schemeClr val="tx1"/>
          </a:solidFill>
          <a:latin typeface="+mn-lt"/>
          <a:ea typeface="+mn-ea"/>
          <a:cs typeface="+mn-cs"/>
        </a:defRPr>
      </a:lvl2pPr>
      <a:lvl3pPr marL="712866" algn="l" defTabSz="712866" rtl="0" eaLnBrk="1" latinLnBrk="0" hangingPunct="1">
        <a:defRPr sz="1403" kern="1200">
          <a:solidFill>
            <a:schemeClr val="tx1"/>
          </a:solidFill>
          <a:latin typeface="+mn-lt"/>
          <a:ea typeface="+mn-ea"/>
          <a:cs typeface="+mn-cs"/>
        </a:defRPr>
      </a:lvl3pPr>
      <a:lvl4pPr marL="1069299" algn="l" defTabSz="712866" rtl="0" eaLnBrk="1" latinLnBrk="0" hangingPunct="1">
        <a:defRPr sz="1403" kern="1200">
          <a:solidFill>
            <a:schemeClr val="tx1"/>
          </a:solidFill>
          <a:latin typeface="+mn-lt"/>
          <a:ea typeface="+mn-ea"/>
          <a:cs typeface="+mn-cs"/>
        </a:defRPr>
      </a:lvl4pPr>
      <a:lvl5pPr marL="1425732" algn="l" defTabSz="712866" rtl="0" eaLnBrk="1" latinLnBrk="0" hangingPunct="1">
        <a:defRPr sz="1403" kern="1200">
          <a:solidFill>
            <a:schemeClr val="tx1"/>
          </a:solidFill>
          <a:latin typeface="+mn-lt"/>
          <a:ea typeface="+mn-ea"/>
          <a:cs typeface="+mn-cs"/>
        </a:defRPr>
      </a:lvl5pPr>
      <a:lvl6pPr marL="1782166" algn="l" defTabSz="712866" rtl="0" eaLnBrk="1" latinLnBrk="0" hangingPunct="1">
        <a:defRPr sz="1403" kern="1200">
          <a:solidFill>
            <a:schemeClr val="tx1"/>
          </a:solidFill>
          <a:latin typeface="+mn-lt"/>
          <a:ea typeface="+mn-ea"/>
          <a:cs typeface="+mn-cs"/>
        </a:defRPr>
      </a:lvl6pPr>
      <a:lvl7pPr marL="2138599" algn="l" defTabSz="712866" rtl="0" eaLnBrk="1" latinLnBrk="0" hangingPunct="1">
        <a:defRPr sz="1403" kern="1200">
          <a:solidFill>
            <a:schemeClr val="tx1"/>
          </a:solidFill>
          <a:latin typeface="+mn-lt"/>
          <a:ea typeface="+mn-ea"/>
          <a:cs typeface="+mn-cs"/>
        </a:defRPr>
      </a:lvl7pPr>
      <a:lvl8pPr marL="2495032" algn="l" defTabSz="712866" rtl="0" eaLnBrk="1" latinLnBrk="0" hangingPunct="1">
        <a:defRPr sz="1403" kern="1200">
          <a:solidFill>
            <a:schemeClr val="tx1"/>
          </a:solidFill>
          <a:latin typeface="+mn-lt"/>
          <a:ea typeface="+mn-ea"/>
          <a:cs typeface="+mn-cs"/>
        </a:defRPr>
      </a:lvl8pPr>
      <a:lvl9pPr marL="2851465" algn="l" defTabSz="712866" rtl="0" eaLnBrk="1" latinLnBrk="0" hangingPunct="1">
        <a:defRPr sz="140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7559675" cy="17668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11220"/>
          <a:stretch/>
        </p:blipFill>
        <p:spPr>
          <a:xfrm>
            <a:off x="1297000" y="1766807"/>
            <a:ext cx="4900600" cy="3105238"/>
          </a:xfrm>
          <a:prstGeom prst="rect">
            <a:avLst/>
          </a:prstGeom>
        </p:spPr>
      </p:pic>
      <p:sp>
        <p:nvSpPr>
          <p:cNvPr id="2" name="Rectangle 1"/>
          <p:cNvSpPr/>
          <p:nvPr/>
        </p:nvSpPr>
        <p:spPr>
          <a:xfrm>
            <a:off x="-3" y="172927"/>
            <a:ext cx="7559675" cy="1384995"/>
          </a:xfrm>
          <a:prstGeom prst="rect">
            <a:avLst/>
          </a:prstGeom>
          <a:ln>
            <a:noFill/>
          </a:ln>
        </p:spPr>
        <p:txBody>
          <a:bodyPr wrap="square" anchor="ctr">
            <a:spAutoFit/>
          </a:bodyPr>
          <a:lstStyle/>
          <a:p>
            <a:pPr algn="ctr"/>
            <a:r>
              <a:rPr lang="en-US" sz="2800" b="1" dirty="0" err="1">
                <a:solidFill>
                  <a:schemeClr val="bg1"/>
                </a:solidFill>
              </a:rPr>
              <a:t>የኬ.ኤ.ም.ሲ</a:t>
            </a:r>
            <a:r>
              <a:rPr lang="en-US" sz="2800" b="1" dirty="0">
                <a:solidFill>
                  <a:schemeClr val="bg1"/>
                </a:solidFill>
              </a:rPr>
              <a:t> </a:t>
            </a:r>
          </a:p>
          <a:p>
            <a:pPr algn="ctr"/>
            <a:r>
              <a:rPr lang="en-US" sz="2800" b="1" dirty="0" err="1">
                <a:solidFill>
                  <a:schemeClr val="bg1"/>
                </a:solidFill>
              </a:rPr>
              <a:t>ምክር</a:t>
            </a:r>
            <a:r>
              <a:rPr lang="en-US" sz="2800" b="1" dirty="0">
                <a:solidFill>
                  <a:schemeClr val="bg1"/>
                </a:solidFill>
              </a:rPr>
              <a:t> </a:t>
            </a:r>
            <a:r>
              <a:rPr lang="en-US" sz="2800" b="1" dirty="0" err="1">
                <a:solidFill>
                  <a:schemeClr val="bg1"/>
                </a:solidFill>
              </a:rPr>
              <a:t>አገልግሎት</a:t>
            </a:r>
            <a:r>
              <a:rPr lang="en-US" sz="2800" b="1" dirty="0">
                <a:solidFill>
                  <a:schemeClr val="bg1"/>
                </a:solidFill>
              </a:rPr>
              <a:t> </a:t>
            </a:r>
            <a:r>
              <a:rPr lang="en-US" sz="2800" b="1" dirty="0" err="1">
                <a:solidFill>
                  <a:schemeClr val="bg1"/>
                </a:solidFill>
              </a:rPr>
              <a:t>መስጫ</a:t>
            </a:r>
            <a:r>
              <a:rPr lang="en-US" sz="2800" b="1" dirty="0">
                <a:solidFill>
                  <a:schemeClr val="bg1"/>
                </a:solidFill>
              </a:rPr>
              <a:t> </a:t>
            </a:r>
            <a:r>
              <a:rPr lang="en-US" sz="2800" b="1" dirty="0" err="1">
                <a:solidFill>
                  <a:schemeClr val="bg1"/>
                </a:solidFill>
              </a:rPr>
              <a:t>መመሪያ</a:t>
            </a:r>
            <a:r>
              <a:rPr lang="en-US" sz="2800" b="1" dirty="0">
                <a:solidFill>
                  <a:schemeClr val="bg1"/>
                </a:solidFill>
              </a:rPr>
              <a:t>    </a:t>
            </a:r>
          </a:p>
          <a:p>
            <a:pPr algn="ctr"/>
            <a:r>
              <a:rPr lang="en-US" sz="2800" b="1" dirty="0">
                <a:solidFill>
                  <a:schemeClr val="bg1"/>
                </a:solidFill>
              </a:rPr>
              <a:t>             (</a:t>
            </a:r>
            <a:r>
              <a:rPr lang="is-IS" sz="2800" b="1" dirty="0">
                <a:solidFill>
                  <a:schemeClr val="bg1"/>
                </a:solidFill>
              </a:rPr>
              <a:t>ለጤና ኤክስቴንሽን</a:t>
            </a:r>
            <a:r>
              <a:rPr lang="en-US" sz="2800" b="1" dirty="0">
                <a:solidFill>
                  <a:schemeClr val="bg1"/>
                </a:solidFill>
              </a:rPr>
              <a:t> </a:t>
            </a:r>
            <a:r>
              <a:rPr lang="en-US" sz="2800" b="1" dirty="0" err="1">
                <a:solidFill>
                  <a:schemeClr val="bg1"/>
                </a:solidFill>
              </a:rPr>
              <a:t>ባለሙያዎች</a:t>
            </a:r>
            <a:r>
              <a:rPr lang="en-US" sz="2800" b="1" dirty="0">
                <a:solidFill>
                  <a:schemeClr val="bg1"/>
                </a:solidFill>
              </a:rPr>
              <a:t>)</a:t>
            </a:r>
            <a:r>
              <a:rPr lang="en-US" sz="2800" dirty="0">
                <a:solidFill>
                  <a:schemeClr val="bg1"/>
                </a:solidFill>
              </a:rPr>
              <a:t> </a:t>
            </a:r>
            <a:endParaRPr lang="en-US" sz="2800" b="1" dirty="0">
              <a:solidFill>
                <a:schemeClr val="bg1"/>
              </a:solidFill>
              <a:latin typeface="Proxima Nova" panose="02000506030000020004" pitchFamily="50" charset="0"/>
            </a:endParaRPr>
          </a:p>
        </p:txBody>
      </p:sp>
      <p:pic>
        <p:nvPicPr>
          <p:cNvPr id="5" name="Picture 4" descr="C:\Users\abebe\Documents\my documents 1\Emory\MI documents\Project launch\Picture and logos for brochure\Emory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1960" y="4554545"/>
            <a:ext cx="1505650" cy="488950"/>
          </a:xfrm>
          <a:prstGeom prst="rect">
            <a:avLst/>
          </a:prstGeom>
          <a:noFill/>
          <a:ln>
            <a:noFill/>
          </a:ln>
        </p:spPr>
      </p:pic>
      <p:pic>
        <p:nvPicPr>
          <p:cNvPr id="6" name="Picture 5"/>
          <p:cNvPicPr/>
          <p:nvPr/>
        </p:nvPicPr>
        <p:blipFill>
          <a:blip r:embed="rId4" cstate="print"/>
          <a:stretch>
            <a:fillRect/>
          </a:stretch>
        </p:blipFill>
        <p:spPr>
          <a:xfrm>
            <a:off x="3525032" y="4529145"/>
            <a:ext cx="2050094" cy="685800"/>
          </a:xfrm>
          <a:prstGeom prst="rect">
            <a:avLst/>
          </a:prstGeom>
        </p:spPr>
      </p:pic>
      <p:pic>
        <p:nvPicPr>
          <p:cNvPr id="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93783" y="4529145"/>
            <a:ext cx="733828" cy="69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2" descr="Image result for logo Ethiopian Federal Ministry of Health">
            <a:extLst>
              <a:ext uri="{FF2B5EF4-FFF2-40B4-BE49-F238E27FC236}">
                <a16:creationId xmlns:a16="http://schemas.microsoft.com/office/drawing/2014/main" id="{A6C8B387-970F-4742-AD7C-E946CACD64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2890" y="4483100"/>
            <a:ext cx="1602573" cy="86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266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875" r="2283" b="6551"/>
          <a:stretch/>
        </p:blipFill>
        <p:spPr>
          <a:xfrm>
            <a:off x="1131375" y="357967"/>
            <a:ext cx="5517397" cy="3983065"/>
          </a:xfrm>
          <a:prstGeom prst="rect">
            <a:avLst/>
          </a:prstGeom>
        </p:spPr>
      </p:pic>
      <p:sp>
        <p:nvSpPr>
          <p:cNvPr id="4" name="TextBox 3"/>
          <p:cNvSpPr txBox="1"/>
          <p:nvPr/>
        </p:nvSpPr>
        <p:spPr>
          <a:xfrm>
            <a:off x="6949053" y="4757980"/>
            <a:ext cx="495944" cy="369332"/>
          </a:xfrm>
          <a:prstGeom prst="rect">
            <a:avLst/>
          </a:prstGeom>
          <a:noFill/>
        </p:spPr>
        <p:txBody>
          <a:bodyPr wrap="square" rtlCol="0">
            <a:spAutoFit/>
          </a:bodyPr>
          <a:lstStyle/>
          <a:p>
            <a:r>
              <a:rPr lang="en-US" dirty="0">
                <a:latin typeface="Abadi MT Condensed Extra Bold" charset="0"/>
                <a:ea typeface="Abadi MT Condensed Extra Bold" charset="0"/>
                <a:cs typeface="Abadi MT Condensed Extra Bold" charset="0"/>
              </a:rPr>
              <a:t>9</a:t>
            </a:r>
          </a:p>
        </p:txBody>
      </p:sp>
    </p:spTree>
    <p:extLst>
      <p:ext uri="{BB962C8B-B14F-4D97-AF65-F5344CB8AC3E}">
        <p14:creationId xmlns:p14="http://schemas.microsoft.com/office/powerpoint/2010/main" val="1291180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 t="13889" r="4620" b="11108"/>
          <a:stretch/>
        </p:blipFill>
        <p:spPr>
          <a:xfrm>
            <a:off x="387458" y="356461"/>
            <a:ext cx="3255248" cy="190675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7107" t="10866" r="4870" b="15531"/>
          <a:stretch/>
        </p:blipFill>
        <p:spPr>
          <a:xfrm>
            <a:off x="3968169" y="356686"/>
            <a:ext cx="3176550" cy="1875295"/>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1438" t="6668" r="3044" b="22736"/>
          <a:stretch/>
        </p:blipFill>
        <p:spPr>
          <a:xfrm>
            <a:off x="342530" y="2455906"/>
            <a:ext cx="3345104" cy="1968286"/>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1313" t="6360" r="1311" b="2220"/>
          <a:stretch/>
        </p:blipFill>
        <p:spPr>
          <a:xfrm>
            <a:off x="3983668" y="2430590"/>
            <a:ext cx="3176550" cy="1993602"/>
          </a:xfrm>
          <a:prstGeom prst="rect">
            <a:avLst/>
          </a:prstGeom>
        </p:spPr>
      </p:pic>
      <p:sp>
        <p:nvSpPr>
          <p:cNvPr id="6" name="TextBox 5"/>
          <p:cNvSpPr txBox="1"/>
          <p:nvPr/>
        </p:nvSpPr>
        <p:spPr>
          <a:xfrm>
            <a:off x="6851027" y="4757980"/>
            <a:ext cx="495944" cy="369332"/>
          </a:xfrm>
          <a:prstGeom prst="rect">
            <a:avLst/>
          </a:prstGeom>
          <a:noFill/>
        </p:spPr>
        <p:txBody>
          <a:bodyPr wrap="square" rtlCol="0">
            <a:spAutoFit/>
          </a:bodyPr>
          <a:lstStyle/>
          <a:p>
            <a:r>
              <a:rPr lang="en-US" dirty="0">
                <a:latin typeface="Abadi MT Condensed Extra Bold" charset="0"/>
                <a:ea typeface="Abadi MT Condensed Extra Bold" charset="0"/>
                <a:cs typeface="Abadi MT Condensed Extra Bold" charset="0"/>
              </a:rPr>
              <a:t>10</a:t>
            </a:r>
          </a:p>
        </p:txBody>
      </p:sp>
    </p:spTree>
    <p:extLst>
      <p:ext uri="{BB962C8B-B14F-4D97-AF65-F5344CB8AC3E}">
        <p14:creationId xmlns:p14="http://schemas.microsoft.com/office/powerpoint/2010/main" val="1615501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224" y="203514"/>
            <a:ext cx="7284201" cy="707886"/>
          </a:xfrm>
          <a:prstGeom prst="rect">
            <a:avLst/>
          </a:prstGeom>
          <a:noFill/>
        </p:spPr>
        <p:txBody>
          <a:bodyPr wrap="square" rtlCol="0">
            <a:spAutoFit/>
          </a:bodyPr>
          <a:lstStyle/>
          <a:p>
            <a:pPr algn="ctr"/>
            <a:r>
              <a:rPr lang="pl-PL" sz="2000" b="1" dirty="0"/>
              <a:t>በ</a:t>
            </a:r>
            <a:r>
              <a:rPr lang="en-US" sz="2000" b="1" dirty="0" err="1"/>
              <a:t>ትክክል</a:t>
            </a:r>
            <a:r>
              <a:rPr lang="pl-PL" sz="2000" b="1" dirty="0"/>
              <a:t> ገላ</a:t>
            </a:r>
            <a:r>
              <a:rPr lang="en-US" sz="2000" b="1" dirty="0"/>
              <a:t> </a:t>
            </a:r>
            <a:r>
              <a:rPr lang="pl-PL" sz="2000" b="1" dirty="0"/>
              <a:t>ለገላ  በማቀፍ የእናት ጡት እየመገቡ </a:t>
            </a:r>
            <a:r>
              <a:rPr lang="en-US" sz="2000" b="1" dirty="0"/>
              <a:t> </a:t>
            </a:r>
            <a:r>
              <a:rPr lang="pl-PL" sz="2000" b="1" dirty="0"/>
              <a:t>ላሉ እናቶች፡</a:t>
            </a:r>
          </a:p>
          <a:p>
            <a:endParaRPr lang="en-US" sz="2000" dirty="0"/>
          </a:p>
        </p:txBody>
      </p:sp>
      <p:sp>
        <p:nvSpPr>
          <p:cNvPr id="3" name="TextBox 2"/>
          <p:cNvSpPr txBox="1"/>
          <p:nvPr/>
        </p:nvSpPr>
        <p:spPr>
          <a:xfrm>
            <a:off x="279453" y="1013847"/>
            <a:ext cx="6927742" cy="3747436"/>
          </a:xfrm>
          <a:prstGeom prst="rect">
            <a:avLst/>
          </a:prstGeom>
          <a:noFill/>
        </p:spPr>
        <p:txBody>
          <a:bodyPr wrap="square" rtlCol="0">
            <a:spAutoFit/>
          </a:bodyPr>
          <a:lstStyle/>
          <a:p>
            <a:pPr marL="285750" indent="-285750">
              <a:lnSpc>
                <a:spcPct val="150000"/>
              </a:lnSpc>
              <a:buFont typeface="Wingdings" pitchFamily="2" charset="2"/>
              <a:buChar char="§"/>
            </a:pPr>
            <a:r>
              <a:rPr lang="en-US" sz="1600" b="1" dirty="0" err="1"/>
              <a:t>ተግባር</a:t>
            </a:r>
            <a:r>
              <a:rPr lang="mr-IN" sz="1600" dirty="0"/>
              <a:t>፡ ልጅሽን በአግባቡ ገላ</a:t>
            </a:r>
            <a:r>
              <a:rPr lang="en-US" sz="1600" dirty="0"/>
              <a:t> </a:t>
            </a:r>
            <a:r>
              <a:rPr lang="mr-IN" sz="1600" dirty="0"/>
              <a:t>ለገላ</a:t>
            </a:r>
            <a:r>
              <a:rPr lang="en-US" sz="1600" dirty="0"/>
              <a:t> በ</a:t>
            </a:r>
            <a:r>
              <a:rPr lang="mr-IN" sz="1600" dirty="0"/>
              <a:t>ማቀፍ የጡት ወተት መመገብ መቀጠልሽ እጅግ የሚያኮራ ተግባር ነው፡፡ </a:t>
            </a:r>
          </a:p>
          <a:p>
            <a:pPr marL="285750" indent="-285750">
              <a:lnSpc>
                <a:spcPct val="150000"/>
              </a:lnSpc>
              <a:buFont typeface="Wingdings" pitchFamily="2" charset="2"/>
              <a:buChar char="§"/>
            </a:pPr>
            <a:endParaRPr lang="mr-IN" sz="1600" dirty="0"/>
          </a:p>
          <a:p>
            <a:pPr marL="285750" indent="-285750">
              <a:lnSpc>
                <a:spcPct val="150000"/>
              </a:lnSpc>
              <a:buFont typeface="Wingdings" pitchFamily="2" charset="2"/>
              <a:buChar char="§"/>
            </a:pPr>
            <a:r>
              <a:rPr lang="mr-IN" sz="1600" b="1" dirty="0"/>
              <a:t>ይጠይቁ</a:t>
            </a:r>
            <a:r>
              <a:rPr lang="mr-IN" sz="1600" dirty="0"/>
              <a:t>፡ ይህን ተግባራዊ እያደረግሽ የቀጠልሽው ለምንድን ነው?</a:t>
            </a:r>
          </a:p>
          <a:p>
            <a:pPr marL="285750" indent="-285750">
              <a:lnSpc>
                <a:spcPct val="150000"/>
              </a:lnSpc>
              <a:buFont typeface="Wingdings" pitchFamily="2" charset="2"/>
              <a:buChar char="§"/>
            </a:pPr>
            <a:endParaRPr lang="mr-IN" sz="1600" dirty="0"/>
          </a:p>
          <a:p>
            <a:pPr marL="285750" indent="-285750">
              <a:lnSpc>
                <a:spcPct val="150000"/>
              </a:lnSpc>
              <a:buFont typeface="Wingdings" pitchFamily="2" charset="2"/>
              <a:buChar char="§"/>
            </a:pPr>
            <a:r>
              <a:rPr lang="mr-IN" sz="1600" b="1" dirty="0"/>
              <a:t>ይጠይቁ</a:t>
            </a:r>
            <a:r>
              <a:rPr lang="mr-IN" sz="1600" dirty="0"/>
              <a:t>፡</a:t>
            </a:r>
            <a:r>
              <a:rPr lang="en-US" sz="1600" dirty="0"/>
              <a:t> </a:t>
            </a:r>
            <a:r>
              <a:rPr lang="mr-IN" sz="1600" dirty="0"/>
              <a:t>በምክር አገልግሎቱ ወቅት የቤተሰብ አባ</a:t>
            </a:r>
            <a:r>
              <a:rPr lang="en-US" sz="1600" dirty="0" err="1"/>
              <a:t>ላት</a:t>
            </a:r>
            <a:r>
              <a:rPr lang="en-US" sz="1600" dirty="0"/>
              <a:t> </a:t>
            </a:r>
            <a:r>
              <a:rPr lang="en-US" sz="1600" dirty="0" err="1"/>
              <a:t>ካሉ</a:t>
            </a:r>
            <a:r>
              <a:rPr lang="en-US" sz="1600" dirty="0"/>
              <a:t>፤</a:t>
            </a:r>
            <a:r>
              <a:rPr lang="mr-IN" sz="1600" dirty="0"/>
              <a:t> እናት ይህን አገልግሎት ስትሰጥ ምን እገዛ ታደር</a:t>
            </a:r>
            <a:r>
              <a:rPr lang="en-US" sz="1600" dirty="0"/>
              <a:t>ጉ </a:t>
            </a:r>
            <a:r>
              <a:rPr lang="en-US" sz="1600" dirty="0" err="1"/>
              <a:t>ነበር</a:t>
            </a:r>
            <a:r>
              <a:rPr lang="mr-IN" sz="1600" dirty="0"/>
              <a:t>?</a:t>
            </a:r>
            <a:br>
              <a:rPr lang="mr-IN" sz="1600" dirty="0"/>
            </a:br>
            <a:endParaRPr lang="mr-IN" sz="1600" dirty="0"/>
          </a:p>
          <a:p>
            <a:pPr marL="285750" indent="-285750">
              <a:lnSpc>
                <a:spcPct val="150000"/>
              </a:lnSpc>
              <a:buFont typeface="Wingdings" pitchFamily="2" charset="2"/>
              <a:buChar char="§"/>
            </a:pPr>
            <a:r>
              <a:rPr lang="mr-IN" sz="1600" dirty="0"/>
              <a:t>የቤተሰብ አባ</a:t>
            </a:r>
            <a:r>
              <a:rPr lang="en-US" sz="1600" dirty="0" err="1"/>
              <a:t>ላት</a:t>
            </a:r>
            <a:r>
              <a:rPr lang="mr-IN" sz="1600" dirty="0"/>
              <a:t> ድጋፍ የማያደር</a:t>
            </a:r>
            <a:r>
              <a:rPr lang="en-US" sz="1600" dirty="0"/>
              <a:t>ጉ</a:t>
            </a:r>
            <a:r>
              <a:rPr lang="mr-IN" sz="1600" dirty="0"/>
              <a:t> ከሆነ ወደ ገጽ 1</a:t>
            </a:r>
            <a:r>
              <a:rPr lang="en-US" sz="1600" dirty="0"/>
              <a:t>6</a:t>
            </a:r>
            <a:r>
              <a:rPr lang="mr-IN" sz="1600" dirty="0"/>
              <a:t> ይለፉ፣</a:t>
            </a:r>
          </a:p>
          <a:p>
            <a:pPr>
              <a:lnSpc>
                <a:spcPct val="150000"/>
              </a:lnSpc>
            </a:pPr>
            <a:endParaRPr lang="en-US" sz="1600" dirty="0"/>
          </a:p>
        </p:txBody>
      </p:sp>
      <p:sp>
        <p:nvSpPr>
          <p:cNvPr id="4" name="TextBox 3"/>
          <p:cNvSpPr txBox="1"/>
          <p:nvPr/>
        </p:nvSpPr>
        <p:spPr>
          <a:xfrm>
            <a:off x="6819254" y="4761283"/>
            <a:ext cx="464948" cy="338554"/>
          </a:xfrm>
          <a:prstGeom prst="rect">
            <a:avLst/>
          </a:prstGeom>
          <a:noFill/>
        </p:spPr>
        <p:txBody>
          <a:bodyPr wrap="square" rtlCol="0">
            <a:spAutoFit/>
          </a:bodyPr>
          <a:lstStyle/>
          <a:p>
            <a:r>
              <a:rPr lang="en-US" sz="1600" dirty="0">
                <a:latin typeface="Abadi MT Condensed Extra Bold" charset="0"/>
                <a:ea typeface="Abadi MT Condensed Extra Bold" charset="0"/>
                <a:cs typeface="Abadi MT Condensed Extra Bold" charset="0"/>
              </a:rPr>
              <a:t>11</a:t>
            </a:r>
          </a:p>
        </p:txBody>
      </p:sp>
    </p:spTree>
    <p:extLst>
      <p:ext uri="{BB962C8B-B14F-4D97-AF65-F5344CB8AC3E}">
        <p14:creationId xmlns:p14="http://schemas.microsoft.com/office/powerpoint/2010/main" val="55108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 y="245175"/>
            <a:ext cx="8307387" cy="707886"/>
          </a:xfrm>
          <a:prstGeom prst="rect">
            <a:avLst/>
          </a:prstGeom>
          <a:noFill/>
        </p:spPr>
        <p:txBody>
          <a:bodyPr wrap="square" rtlCol="0">
            <a:spAutoFit/>
          </a:bodyPr>
          <a:lstStyle/>
          <a:p>
            <a:pPr algn="ctr"/>
            <a:r>
              <a:rPr lang="en-US" sz="2000" b="1" spc="-150" dirty="0" err="1"/>
              <a:t>ህጻኑን</a:t>
            </a:r>
            <a:r>
              <a:rPr lang="en-US" sz="2000" b="1" spc="-150" dirty="0"/>
              <a:t>/</a:t>
            </a:r>
            <a:r>
              <a:rPr lang="am-ET" sz="2000" b="1" spc="-150" dirty="0"/>
              <a:t>ኗ</a:t>
            </a:r>
            <a:r>
              <a:rPr lang="en-US" sz="2000" b="1" spc="-150" dirty="0"/>
              <a:t>ን</a:t>
            </a:r>
            <a:r>
              <a:rPr lang="am-ET" sz="2000" b="1" spc="-150" dirty="0"/>
              <a:t> </a:t>
            </a:r>
            <a:r>
              <a:rPr lang="pl-PL" sz="2000" b="1" spc="-150" dirty="0"/>
              <a:t>ገላ</a:t>
            </a:r>
            <a:r>
              <a:rPr lang="en-US" sz="2000" b="1" spc="-150" dirty="0"/>
              <a:t> </a:t>
            </a:r>
            <a:r>
              <a:rPr lang="pl-PL" sz="2000" b="1" spc="-150" dirty="0"/>
              <a:t>ለገላ </a:t>
            </a:r>
            <a:r>
              <a:rPr lang="en-US" sz="2000" b="1" spc="-150" dirty="0"/>
              <a:t>የ</a:t>
            </a:r>
            <a:r>
              <a:rPr lang="pl-PL" sz="2000" b="1" spc="-150" dirty="0"/>
              <a:t>ማቀፍ  </a:t>
            </a:r>
            <a:r>
              <a:rPr lang="en-US" sz="2000" b="1" spc="-150" dirty="0" err="1"/>
              <a:t>አገልግሎት</a:t>
            </a:r>
            <a:r>
              <a:rPr lang="en-US" sz="2000" b="1" spc="-150" dirty="0"/>
              <a:t> </a:t>
            </a:r>
            <a:r>
              <a:rPr lang="en-US" sz="2000" b="1" spc="-150" dirty="0" err="1"/>
              <a:t>በትክክል</a:t>
            </a:r>
            <a:r>
              <a:rPr lang="en-US" sz="2000" b="1" spc="-150" dirty="0"/>
              <a:t> </a:t>
            </a:r>
            <a:r>
              <a:rPr lang="en-US" sz="2000" b="1" spc="-150" dirty="0" err="1"/>
              <a:t>ለማይሰጡ</a:t>
            </a:r>
            <a:r>
              <a:rPr lang="en-US" sz="2000" b="1" spc="-150" dirty="0"/>
              <a:t> </a:t>
            </a:r>
            <a:r>
              <a:rPr lang="en-US" sz="2000" b="1" spc="-150" dirty="0" err="1"/>
              <a:t>ወይም</a:t>
            </a:r>
            <a:r>
              <a:rPr lang="en-US" sz="2000" b="1" spc="-150" dirty="0"/>
              <a:t> ላ</a:t>
            </a:r>
            <a:r>
              <a:rPr lang="pl-PL" sz="2000" b="1" spc="-150" dirty="0"/>
              <a:t>ቋረጡ  እናቶች፣</a:t>
            </a:r>
          </a:p>
          <a:p>
            <a:endParaRPr lang="en-US" sz="2000" b="1" spc="-150" dirty="0"/>
          </a:p>
        </p:txBody>
      </p:sp>
      <p:sp>
        <p:nvSpPr>
          <p:cNvPr id="3" name="TextBox 2"/>
          <p:cNvSpPr txBox="1"/>
          <p:nvPr/>
        </p:nvSpPr>
        <p:spPr>
          <a:xfrm>
            <a:off x="263471" y="878806"/>
            <a:ext cx="6912244" cy="3785652"/>
          </a:xfrm>
          <a:prstGeom prst="rect">
            <a:avLst/>
          </a:prstGeom>
          <a:noFill/>
        </p:spPr>
        <p:txBody>
          <a:bodyPr wrap="square" rtlCol="0">
            <a:spAutoFit/>
          </a:bodyPr>
          <a:lstStyle/>
          <a:p>
            <a:pPr marL="285750" indent="-285750">
              <a:buFont typeface="Wingdings" pitchFamily="2" charset="2"/>
              <a:buChar char="§"/>
            </a:pPr>
            <a:r>
              <a:rPr lang="en-US" sz="1600" b="1" dirty="0" err="1"/>
              <a:t>ይጠይቁ</a:t>
            </a:r>
            <a:r>
              <a:rPr lang="mr-IN" sz="1600" b="1" dirty="0"/>
              <a:t>፡</a:t>
            </a:r>
            <a:r>
              <a:rPr lang="mr-IN" sz="1600" dirty="0"/>
              <a:t> ገላ</a:t>
            </a:r>
            <a:r>
              <a:rPr lang="en-US" sz="1600" dirty="0"/>
              <a:t> </a:t>
            </a:r>
            <a:r>
              <a:rPr lang="mr-IN" sz="1600" dirty="0"/>
              <a:t>ለገላ </a:t>
            </a:r>
            <a:r>
              <a:rPr lang="en-US" sz="1600" dirty="0"/>
              <a:t>የ</a:t>
            </a:r>
            <a:r>
              <a:rPr lang="mr-IN" sz="1600" dirty="0"/>
              <a:t>ማቀፍ </a:t>
            </a:r>
            <a:r>
              <a:rPr lang="en-US" sz="1600" dirty="0" err="1"/>
              <a:t>አገልግሎት</a:t>
            </a:r>
            <a:r>
              <a:rPr lang="en-US" sz="1600" dirty="0"/>
              <a:t> </a:t>
            </a:r>
            <a:r>
              <a:rPr lang="mr-IN" sz="1600" dirty="0"/>
              <a:t>ለህጻን ልጅ</a:t>
            </a:r>
            <a:r>
              <a:rPr lang="en-US" sz="1600" dirty="0"/>
              <a:t>ሽ</a:t>
            </a:r>
            <a:r>
              <a:rPr lang="mr-IN" sz="1600" dirty="0"/>
              <a:t> </a:t>
            </a:r>
            <a:r>
              <a:rPr lang="en-US" sz="1600" dirty="0" err="1"/>
              <a:t>በትክክል</a:t>
            </a:r>
            <a:r>
              <a:rPr lang="en-US" sz="1600" dirty="0"/>
              <a:t> </a:t>
            </a:r>
            <a:r>
              <a:rPr lang="en-US" sz="1600" dirty="0" err="1"/>
              <a:t>የማትሰጭው</a:t>
            </a:r>
            <a:r>
              <a:rPr lang="en-US" sz="1600" dirty="0"/>
              <a:t> </a:t>
            </a:r>
            <a:r>
              <a:rPr lang="en-US" sz="1600" dirty="0" err="1"/>
              <a:t>ወይም</a:t>
            </a:r>
            <a:r>
              <a:rPr lang="en-US" sz="1600" dirty="0"/>
              <a:t> </a:t>
            </a:r>
            <a:r>
              <a:rPr lang="mr-IN" sz="1600" dirty="0"/>
              <a:t> ያቋረ</a:t>
            </a:r>
            <a:r>
              <a:rPr lang="en-US" sz="1600" dirty="0" err="1"/>
              <a:t>ጥሽው</a:t>
            </a:r>
            <a:r>
              <a:rPr lang="mr-IN" sz="1600" dirty="0"/>
              <a:t> ለምንድን </a:t>
            </a:r>
            <a:r>
              <a:rPr lang="mr-IN" sz="1600" dirty="0" err="1"/>
              <a:t>ነው</a:t>
            </a:r>
            <a:r>
              <a:rPr lang="mr-IN" sz="1600" dirty="0"/>
              <a:t>?</a:t>
            </a:r>
            <a:endParaRPr lang="en-CA" sz="1600" dirty="0"/>
          </a:p>
          <a:p>
            <a:pPr marL="285750" indent="-285750">
              <a:buFont typeface="Wingdings" pitchFamily="2" charset="2"/>
              <a:buChar char="§"/>
            </a:pPr>
            <a:endParaRPr lang="mr-IN" sz="1600" dirty="0"/>
          </a:p>
          <a:p>
            <a:pPr marL="285750" indent="-285750">
              <a:buFont typeface="Wingdings" pitchFamily="2" charset="2"/>
              <a:buChar char="§"/>
            </a:pPr>
            <a:r>
              <a:rPr lang="mr-IN" sz="1600" b="1" dirty="0"/>
              <a:t>ተግባር፡</a:t>
            </a:r>
            <a:r>
              <a:rPr lang="mr-IN" sz="1600" dirty="0"/>
              <a:t> ህጻን ልጅን ገላ</a:t>
            </a:r>
            <a:r>
              <a:rPr lang="en-US" sz="1600" dirty="0"/>
              <a:t> </a:t>
            </a:r>
            <a:r>
              <a:rPr lang="mr-IN" sz="1600" dirty="0"/>
              <a:t>ለገላ</a:t>
            </a:r>
            <a:r>
              <a:rPr lang="en-US" sz="1600" dirty="0"/>
              <a:t> </a:t>
            </a:r>
            <a:r>
              <a:rPr lang="mr-IN" sz="1600" dirty="0"/>
              <a:t>እንዴት ማቀፍ እንደሚቻል እና ቀላል መሆኑን </a:t>
            </a:r>
            <a:r>
              <a:rPr lang="en-US" sz="1600" dirty="0" err="1"/>
              <a:t>አሳይሻላሁ</a:t>
            </a:r>
            <a:r>
              <a:rPr lang="mr-IN" sz="1600" dirty="0"/>
              <a:t>፣</a:t>
            </a:r>
            <a:endParaRPr lang="en-CA" sz="1600" dirty="0"/>
          </a:p>
          <a:p>
            <a:pPr marL="285750" indent="-285750">
              <a:buFont typeface="Wingdings" pitchFamily="2" charset="2"/>
              <a:buChar char="§"/>
            </a:pPr>
            <a:endParaRPr lang="mr-IN" sz="1600" dirty="0"/>
          </a:p>
          <a:p>
            <a:pPr marL="285750" indent="-285750">
              <a:buFont typeface="Wingdings" pitchFamily="2" charset="2"/>
              <a:buChar char="§"/>
            </a:pPr>
            <a:r>
              <a:rPr lang="mr-IN" sz="1600" dirty="0"/>
              <a:t>ያለቀኑ </a:t>
            </a:r>
            <a:r>
              <a:rPr lang="en-US" sz="1600" dirty="0" err="1"/>
              <a:t>ወይም</a:t>
            </a:r>
            <a:r>
              <a:rPr lang="en-US" sz="1600" dirty="0"/>
              <a:t> </a:t>
            </a:r>
            <a:r>
              <a:rPr lang="mr-IN" sz="1600" dirty="0" err="1"/>
              <a:t>ክብደቱ</a:t>
            </a:r>
            <a:r>
              <a:rPr lang="mr-IN" sz="1600" dirty="0"/>
              <a:t> ዝቅተኛ ሆኖ የተወለደን ጨቅላ</a:t>
            </a:r>
            <a:r>
              <a:rPr lang="en-US" sz="1600" dirty="0"/>
              <a:t> </a:t>
            </a:r>
            <a:r>
              <a:rPr lang="en-US" sz="1600" dirty="0" err="1"/>
              <a:t>ህፃን</a:t>
            </a:r>
            <a:r>
              <a:rPr lang="mr-IN" sz="1600" dirty="0"/>
              <a:t> ገላ ለገላ ማቀፍ ከፍተኛ ጠቀሜታ አለው፣</a:t>
            </a:r>
          </a:p>
          <a:p>
            <a:pPr marL="457200" lvl="0" indent="114300">
              <a:buFont typeface="Wingdings" pitchFamily="2" charset="2"/>
              <a:buChar char="§"/>
            </a:pPr>
            <a:r>
              <a:rPr lang="en-US" sz="1600" dirty="0"/>
              <a:t> </a:t>
            </a:r>
            <a:r>
              <a:rPr lang="en-US" sz="1600" dirty="0" err="1"/>
              <a:t>ህጻኑ</a:t>
            </a:r>
            <a:r>
              <a:rPr lang="en-US" sz="1600" dirty="0"/>
              <a:t>/</a:t>
            </a:r>
            <a:r>
              <a:rPr lang="am-ET" sz="1600" dirty="0"/>
              <a:t>ኗ </a:t>
            </a:r>
            <a:r>
              <a:rPr lang="en-US" sz="1600" dirty="0" err="1"/>
              <a:t>ጤናማ</a:t>
            </a:r>
            <a:r>
              <a:rPr lang="en-US" sz="1600" dirty="0"/>
              <a:t> </a:t>
            </a:r>
            <a:r>
              <a:rPr lang="en-US" sz="1600" dirty="0" err="1"/>
              <a:t>አዕምሯዊ</a:t>
            </a:r>
            <a:r>
              <a:rPr lang="en-US" sz="1600" dirty="0"/>
              <a:t> </a:t>
            </a:r>
            <a:r>
              <a:rPr lang="en-US" sz="1600" dirty="0" err="1"/>
              <a:t>እና</a:t>
            </a:r>
            <a:r>
              <a:rPr lang="en-US" sz="1600" dirty="0"/>
              <a:t> </a:t>
            </a:r>
            <a:r>
              <a:rPr lang="en-US" sz="1600" dirty="0" err="1"/>
              <a:t>አካላዊ</a:t>
            </a:r>
            <a:r>
              <a:rPr lang="en-US" sz="1600" dirty="0"/>
              <a:t> </a:t>
            </a:r>
            <a:r>
              <a:rPr lang="en-US" sz="1600" dirty="0" err="1"/>
              <a:t>ዕድገት</a:t>
            </a:r>
            <a:r>
              <a:rPr lang="en-US" sz="1600" dirty="0"/>
              <a:t> </a:t>
            </a:r>
            <a:r>
              <a:rPr lang="en-US" sz="1600" dirty="0" err="1"/>
              <a:t>እንዲኖረው</a:t>
            </a:r>
            <a:r>
              <a:rPr lang="en-US" sz="1600" dirty="0"/>
              <a:t> </a:t>
            </a:r>
            <a:r>
              <a:rPr lang="en-US" sz="1600" dirty="0" err="1"/>
              <a:t>ያግዛል</a:t>
            </a:r>
            <a:r>
              <a:rPr lang="en-US" sz="1600" dirty="0"/>
              <a:t>፣</a:t>
            </a:r>
          </a:p>
          <a:p>
            <a:pPr marL="457200" lvl="0" indent="114300">
              <a:buFont typeface="Wingdings" pitchFamily="2" charset="2"/>
              <a:buChar char="§"/>
            </a:pPr>
            <a:r>
              <a:rPr lang="en-US" sz="1600" dirty="0"/>
              <a:t> </a:t>
            </a:r>
            <a:r>
              <a:rPr lang="en-US" sz="1600" dirty="0" err="1"/>
              <a:t>የህጻኑን</a:t>
            </a:r>
            <a:r>
              <a:rPr lang="en-US" sz="1600" dirty="0"/>
              <a:t>/</a:t>
            </a:r>
            <a:r>
              <a:rPr lang="am-ET" sz="1600" dirty="0"/>
              <a:t>ኗ</a:t>
            </a:r>
            <a:r>
              <a:rPr lang="en-US" sz="1600" dirty="0"/>
              <a:t>ን </a:t>
            </a:r>
            <a:r>
              <a:rPr lang="en-US" sz="1600" dirty="0" err="1"/>
              <a:t>አተነፋፈስ</a:t>
            </a:r>
            <a:r>
              <a:rPr lang="en-US" sz="1600" dirty="0"/>
              <a:t> </a:t>
            </a:r>
            <a:r>
              <a:rPr lang="en-US" sz="1600" dirty="0" err="1"/>
              <a:t>ያስተካክላል</a:t>
            </a:r>
            <a:r>
              <a:rPr lang="en-US" sz="1600" dirty="0"/>
              <a:t>፣</a:t>
            </a:r>
          </a:p>
          <a:p>
            <a:pPr marL="457200" lvl="0" indent="114300">
              <a:buFont typeface="Wingdings" pitchFamily="2" charset="2"/>
              <a:buChar char="§"/>
            </a:pPr>
            <a:r>
              <a:rPr lang="en-US" sz="1600" dirty="0"/>
              <a:t> </a:t>
            </a:r>
            <a:r>
              <a:rPr lang="en-US" sz="1600" dirty="0" err="1"/>
              <a:t>የህጻኑን</a:t>
            </a:r>
            <a:r>
              <a:rPr lang="en-US" sz="1600" dirty="0"/>
              <a:t>/</a:t>
            </a:r>
            <a:r>
              <a:rPr lang="am-ET" sz="1600" dirty="0"/>
              <a:t>ኗ</a:t>
            </a:r>
            <a:r>
              <a:rPr lang="en-US" sz="1600" dirty="0"/>
              <a:t>ን  </a:t>
            </a:r>
            <a:r>
              <a:rPr lang="en-US" sz="1600" dirty="0" err="1"/>
              <a:t>ሙቀት</a:t>
            </a:r>
            <a:r>
              <a:rPr lang="en-US" sz="1600" dirty="0"/>
              <a:t> </a:t>
            </a:r>
            <a:r>
              <a:rPr lang="en-US" sz="1600" dirty="0" err="1"/>
              <a:t>ለመጠበቅ</a:t>
            </a:r>
            <a:r>
              <a:rPr lang="en-US" sz="1600" dirty="0"/>
              <a:t> </a:t>
            </a:r>
            <a:r>
              <a:rPr lang="en-US" sz="1600" dirty="0" err="1"/>
              <a:t>ይረዳል</a:t>
            </a:r>
            <a:r>
              <a:rPr lang="en-US" sz="1600" dirty="0"/>
              <a:t>፣</a:t>
            </a:r>
          </a:p>
          <a:p>
            <a:pPr marL="457200" lvl="0" indent="114300">
              <a:buFont typeface="Wingdings" pitchFamily="2" charset="2"/>
              <a:buChar char="§"/>
            </a:pPr>
            <a:r>
              <a:rPr lang="en-US" sz="1600" dirty="0"/>
              <a:t> </a:t>
            </a:r>
            <a:r>
              <a:rPr lang="en-US" sz="1600" dirty="0" err="1"/>
              <a:t>በእናትና</a:t>
            </a:r>
            <a:r>
              <a:rPr lang="en-US" sz="1600" dirty="0"/>
              <a:t> </a:t>
            </a:r>
            <a:r>
              <a:rPr lang="en-US" sz="1600" dirty="0" err="1"/>
              <a:t>በልጅ</a:t>
            </a:r>
            <a:r>
              <a:rPr lang="en-US" sz="1600" dirty="0"/>
              <a:t> </a:t>
            </a:r>
            <a:r>
              <a:rPr lang="en-US" sz="1600" dirty="0" err="1"/>
              <a:t>መካከል</a:t>
            </a:r>
            <a:r>
              <a:rPr lang="en-US" sz="1600" dirty="0"/>
              <a:t> </a:t>
            </a:r>
            <a:r>
              <a:rPr lang="en-US" sz="1600" dirty="0" err="1"/>
              <a:t>የሚኖረውን</a:t>
            </a:r>
            <a:r>
              <a:rPr lang="en-US" sz="1600" dirty="0"/>
              <a:t> </a:t>
            </a:r>
            <a:r>
              <a:rPr lang="en-US" sz="1600" dirty="0" err="1"/>
              <a:t>ፍቅር</a:t>
            </a:r>
            <a:r>
              <a:rPr lang="en-US" sz="1600" dirty="0"/>
              <a:t> </a:t>
            </a:r>
            <a:r>
              <a:rPr lang="en-US" sz="1600" dirty="0" err="1"/>
              <a:t>ያዳብራል</a:t>
            </a:r>
            <a:r>
              <a:rPr lang="en-US" sz="1600" dirty="0"/>
              <a:t>፣</a:t>
            </a:r>
          </a:p>
          <a:p>
            <a:pPr marL="457200" lvl="0" indent="114300">
              <a:buFont typeface="Wingdings" pitchFamily="2" charset="2"/>
              <a:buChar char="§"/>
            </a:pPr>
            <a:r>
              <a:rPr lang="en-US" sz="1600" dirty="0"/>
              <a:t>  </a:t>
            </a:r>
            <a:r>
              <a:rPr lang="en-US" sz="1600" dirty="0" err="1"/>
              <a:t>የእናቱን</a:t>
            </a:r>
            <a:r>
              <a:rPr lang="en-US" sz="1600" dirty="0"/>
              <a:t> </a:t>
            </a:r>
            <a:r>
              <a:rPr lang="en-US" sz="1600" dirty="0" err="1"/>
              <a:t>ጡት</a:t>
            </a:r>
            <a:r>
              <a:rPr lang="en-US" sz="1600" dirty="0"/>
              <a:t> </a:t>
            </a:r>
            <a:r>
              <a:rPr lang="en-US" sz="1600" dirty="0" err="1"/>
              <a:t>የመጥባት</a:t>
            </a:r>
            <a:r>
              <a:rPr lang="en-US" sz="1600" dirty="0"/>
              <a:t> </a:t>
            </a:r>
            <a:r>
              <a:rPr lang="en-US" sz="1600" dirty="0" err="1"/>
              <a:t>ፍላጎቱ</a:t>
            </a:r>
            <a:r>
              <a:rPr lang="en-US" sz="1600" dirty="0"/>
              <a:t> </a:t>
            </a:r>
            <a:r>
              <a:rPr lang="en-US" sz="1600" dirty="0" err="1"/>
              <a:t>ይጨምራል</a:t>
            </a:r>
            <a:r>
              <a:rPr lang="en-US" sz="1600" dirty="0"/>
              <a:t>፣</a:t>
            </a:r>
          </a:p>
          <a:p>
            <a:pPr marL="457200" lvl="0" indent="114300">
              <a:buFont typeface="Wingdings" pitchFamily="2" charset="2"/>
              <a:buChar char="§"/>
            </a:pPr>
            <a:r>
              <a:rPr lang="en-US" sz="1600" dirty="0"/>
              <a:t> </a:t>
            </a:r>
            <a:r>
              <a:rPr lang="en-US" sz="1600" dirty="0" err="1"/>
              <a:t>ሆስፒታል</a:t>
            </a:r>
            <a:r>
              <a:rPr lang="en-US" sz="1600" dirty="0"/>
              <a:t> </a:t>
            </a:r>
            <a:r>
              <a:rPr lang="en-US" sz="1600" dirty="0" err="1"/>
              <a:t>ተኝቶ</a:t>
            </a:r>
            <a:r>
              <a:rPr lang="en-US" sz="1600" dirty="0"/>
              <a:t> </a:t>
            </a:r>
            <a:r>
              <a:rPr lang="en-US" sz="1600" dirty="0" err="1"/>
              <a:t>የመታከሚያ</a:t>
            </a:r>
            <a:r>
              <a:rPr lang="en-US" sz="1600" dirty="0"/>
              <a:t> </a:t>
            </a:r>
            <a:r>
              <a:rPr lang="en-US" sz="1600" dirty="0" err="1"/>
              <a:t>ጊዜን</a:t>
            </a:r>
            <a:r>
              <a:rPr lang="en-US" sz="1600" dirty="0"/>
              <a:t> </a:t>
            </a:r>
            <a:r>
              <a:rPr lang="en-US" sz="1600" dirty="0" err="1"/>
              <a:t>ያሳጥራል</a:t>
            </a:r>
            <a:r>
              <a:rPr lang="en-US" sz="1600" dirty="0"/>
              <a:t>፣ </a:t>
            </a:r>
          </a:p>
          <a:p>
            <a:pPr marL="285750" indent="-285750"/>
            <a:endParaRPr lang="en-US" sz="1600" dirty="0"/>
          </a:p>
        </p:txBody>
      </p:sp>
      <p:sp>
        <p:nvSpPr>
          <p:cNvPr id="4" name="TextBox 3"/>
          <p:cNvSpPr txBox="1"/>
          <p:nvPr/>
        </p:nvSpPr>
        <p:spPr>
          <a:xfrm>
            <a:off x="6819254" y="4761283"/>
            <a:ext cx="464948" cy="338554"/>
          </a:xfrm>
          <a:prstGeom prst="rect">
            <a:avLst/>
          </a:prstGeom>
          <a:noFill/>
        </p:spPr>
        <p:txBody>
          <a:bodyPr wrap="square" rtlCol="0">
            <a:spAutoFit/>
          </a:bodyPr>
          <a:lstStyle/>
          <a:p>
            <a:r>
              <a:rPr lang="en-US" sz="1600" dirty="0">
                <a:latin typeface="Abadi MT Condensed Extra Bold" charset="0"/>
                <a:ea typeface="Abadi MT Condensed Extra Bold" charset="0"/>
                <a:cs typeface="Abadi MT Condensed Extra Bold" charset="0"/>
              </a:rPr>
              <a:t>12</a:t>
            </a:r>
          </a:p>
        </p:txBody>
      </p:sp>
    </p:spTree>
    <p:extLst>
      <p:ext uri="{BB962C8B-B14F-4D97-AF65-F5344CB8AC3E}">
        <p14:creationId xmlns:p14="http://schemas.microsoft.com/office/powerpoint/2010/main" val="1031333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716" y="773947"/>
            <a:ext cx="6912244" cy="3378104"/>
          </a:xfrm>
          <a:prstGeom prst="rect">
            <a:avLst/>
          </a:prstGeom>
          <a:noFill/>
        </p:spPr>
        <p:txBody>
          <a:bodyPr wrap="square" rtlCol="0">
            <a:spAutoFit/>
          </a:bodyPr>
          <a:lstStyle/>
          <a:p>
            <a:pPr>
              <a:lnSpc>
                <a:spcPct val="150000"/>
              </a:lnSpc>
            </a:pPr>
            <a:r>
              <a:rPr lang="mr-IN" sz="1600" dirty="0"/>
              <a:t>ህፃን ልጅሽ ያለ ቀኑ የተወለደ እና ክብደቱም ከሚገባው ክብደት በታች መሆኑን ማስታወስ ይኖርብሻል</a:t>
            </a:r>
            <a:r>
              <a:rPr lang="en-US" sz="1600" dirty="0"/>
              <a:t>፡፡</a:t>
            </a:r>
            <a:r>
              <a:rPr lang="mr-IN" sz="1600" dirty="0"/>
              <a:t> ህፃንሽ በህይወት የመኖር ዕድል እና የተስተካከለ ዕድገት እንዲኖረው ከፈለግሽ፡-</a:t>
            </a:r>
          </a:p>
          <a:p>
            <a:pPr>
              <a:lnSpc>
                <a:spcPct val="150000"/>
              </a:lnSpc>
            </a:pPr>
            <a:endParaRPr lang="mr-IN" sz="1600" dirty="0"/>
          </a:p>
          <a:p>
            <a:pPr>
              <a:lnSpc>
                <a:spcPct val="150000"/>
              </a:lnSpc>
              <a:buFont typeface="Wingdings" pitchFamily="2" charset="2"/>
              <a:buChar char="§"/>
            </a:pPr>
            <a:r>
              <a:rPr lang="en-US" sz="1600" dirty="0"/>
              <a:t> </a:t>
            </a:r>
            <a:r>
              <a:rPr lang="mr-IN" sz="1600" dirty="0"/>
              <a:t>ለ 24 ሰዓት እና</a:t>
            </a:r>
            <a:r>
              <a:rPr lang="en-CA" sz="1600" dirty="0"/>
              <a:t> ለ</a:t>
            </a:r>
            <a:r>
              <a:rPr lang="mr-IN" sz="1600" dirty="0"/>
              <a:t>ተከታታይ ቀናት ገላ ለገላ ማቀፍ ይኖርብሻል፣</a:t>
            </a:r>
            <a:endParaRPr lang="en-US" sz="1600" dirty="0"/>
          </a:p>
          <a:p>
            <a:pPr>
              <a:lnSpc>
                <a:spcPct val="150000"/>
              </a:lnSpc>
              <a:buFont typeface="Wingdings" pitchFamily="2" charset="2"/>
              <a:buChar char="§"/>
            </a:pPr>
            <a:r>
              <a:rPr lang="en-US" sz="1600" dirty="0"/>
              <a:t> </a:t>
            </a:r>
            <a:r>
              <a:rPr lang="mr-IN" sz="1600" dirty="0"/>
              <a:t>በየ</a:t>
            </a:r>
            <a:r>
              <a:rPr lang="en-US" sz="1600" dirty="0"/>
              <a:t> </a:t>
            </a:r>
            <a:r>
              <a:rPr lang="mr-IN" sz="1600" dirty="0"/>
              <a:t>2 እና </a:t>
            </a:r>
            <a:r>
              <a:rPr lang="en-US" sz="1600" dirty="0" err="1"/>
              <a:t>በየ</a:t>
            </a:r>
            <a:r>
              <a:rPr lang="mr-IN" sz="1600" dirty="0"/>
              <a:t>3 ሰዓት ልዩነት የእናት ጡት ወተት ብቻ መመገብ፣</a:t>
            </a:r>
            <a:endParaRPr lang="en-US" sz="1600" dirty="0"/>
          </a:p>
          <a:p>
            <a:pPr>
              <a:lnSpc>
                <a:spcPct val="150000"/>
              </a:lnSpc>
              <a:buFont typeface="Wingdings" pitchFamily="2" charset="2"/>
              <a:buChar char="§"/>
            </a:pPr>
            <a:r>
              <a:rPr lang="en-US" sz="1600" dirty="0"/>
              <a:t> </a:t>
            </a:r>
            <a:r>
              <a:rPr lang="en-US" sz="1600" dirty="0" err="1"/>
              <a:t>ገላ</a:t>
            </a:r>
            <a:r>
              <a:rPr lang="en-US" sz="1600" dirty="0"/>
              <a:t> </a:t>
            </a:r>
            <a:r>
              <a:rPr lang="en-US" sz="1600" dirty="0" err="1"/>
              <a:t>ለገላ</a:t>
            </a:r>
            <a:r>
              <a:rPr lang="en-US" sz="1600" dirty="0"/>
              <a:t> </a:t>
            </a:r>
            <a:r>
              <a:rPr lang="en-US" sz="1600" dirty="0" err="1"/>
              <a:t>ለተከታታይ</a:t>
            </a:r>
            <a:r>
              <a:rPr lang="en-US" sz="1600" dirty="0"/>
              <a:t> 24 </a:t>
            </a:r>
            <a:r>
              <a:rPr lang="en-US" sz="1600" dirty="0" err="1"/>
              <a:t>ሠዓት</a:t>
            </a:r>
            <a:r>
              <a:rPr lang="en-US" sz="1600" dirty="0"/>
              <a:t> </a:t>
            </a:r>
            <a:r>
              <a:rPr lang="en-US" sz="1600" dirty="0" err="1"/>
              <a:t>በትክክል</a:t>
            </a:r>
            <a:r>
              <a:rPr lang="en-US" sz="1600" dirty="0"/>
              <a:t> </a:t>
            </a:r>
            <a:r>
              <a:rPr lang="en-US" sz="1600" dirty="0" err="1"/>
              <a:t>ለማቀፍና</a:t>
            </a:r>
            <a:r>
              <a:rPr lang="en-US" sz="1600" dirty="0"/>
              <a:t> </a:t>
            </a:r>
            <a:r>
              <a:rPr lang="en-US" sz="1600" dirty="0" err="1"/>
              <a:t>ጡት</a:t>
            </a:r>
            <a:r>
              <a:rPr lang="en-US" sz="1600" dirty="0"/>
              <a:t> </a:t>
            </a:r>
            <a:r>
              <a:rPr lang="en-US" sz="1600" dirty="0" err="1"/>
              <a:t>ለማጥባት</a:t>
            </a:r>
            <a:r>
              <a:rPr lang="en-US" sz="1600" dirty="0"/>
              <a:t> </a:t>
            </a:r>
            <a:r>
              <a:rPr lang="mr-IN" sz="1600" dirty="0"/>
              <a:t>የቤተሰብን እገዛ መጠየቅና ማግኘት ይኖርብሻል፣</a:t>
            </a:r>
          </a:p>
          <a:p>
            <a:pPr>
              <a:lnSpc>
                <a:spcPct val="150000"/>
              </a:lnSpc>
            </a:pPr>
            <a:endParaRPr lang="en-US" sz="1600" dirty="0"/>
          </a:p>
        </p:txBody>
      </p:sp>
      <p:sp>
        <p:nvSpPr>
          <p:cNvPr id="3" name="TextBox 2"/>
          <p:cNvSpPr txBox="1"/>
          <p:nvPr/>
        </p:nvSpPr>
        <p:spPr>
          <a:xfrm>
            <a:off x="6864974" y="4761283"/>
            <a:ext cx="464948" cy="338554"/>
          </a:xfrm>
          <a:prstGeom prst="rect">
            <a:avLst/>
          </a:prstGeom>
          <a:noFill/>
        </p:spPr>
        <p:txBody>
          <a:bodyPr wrap="square" rtlCol="0">
            <a:spAutoFit/>
          </a:bodyPr>
          <a:lstStyle/>
          <a:p>
            <a:r>
              <a:rPr lang="en-US" sz="1600" dirty="0">
                <a:latin typeface="Abadi MT Condensed Extra Bold" charset="0"/>
                <a:ea typeface="Abadi MT Condensed Extra Bold" charset="0"/>
                <a:cs typeface="Abadi MT Condensed Extra Bold" charset="0"/>
              </a:rPr>
              <a:t>13</a:t>
            </a:r>
          </a:p>
        </p:txBody>
      </p:sp>
    </p:spTree>
    <p:extLst>
      <p:ext uri="{BB962C8B-B14F-4D97-AF65-F5344CB8AC3E}">
        <p14:creationId xmlns:p14="http://schemas.microsoft.com/office/powerpoint/2010/main" val="1160692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112" y="248474"/>
            <a:ext cx="8089899" cy="646331"/>
          </a:xfrm>
          <a:prstGeom prst="rect">
            <a:avLst/>
          </a:prstGeom>
          <a:noFill/>
        </p:spPr>
        <p:txBody>
          <a:bodyPr wrap="square" rtlCol="0">
            <a:spAutoFit/>
          </a:bodyPr>
          <a:lstStyle/>
          <a:p>
            <a:pPr algn="ctr"/>
            <a:r>
              <a:rPr lang="mr-IN" spc="-150" dirty="0" err="1"/>
              <a:t>ህፃን</a:t>
            </a:r>
            <a:r>
              <a:rPr lang="mr-IN" spc="-150" dirty="0"/>
              <a:t> </a:t>
            </a:r>
            <a:r>
              <a:rPr lang="mr-IN" spc="-150" dirty="0" err="1"/>
              <a:t>ልጅሽ</a:t>
            </a:r>
            <a:r>
              <a:rPr lang="mr-IN" spc="-150" dirty="0"/>
              <a:t> </a:t>
            </a:r>
            <a:r>
              <a:rPr lang="mr-IN" spc="-150" dirty="0" err="1"/>
              <a:t>ንቁ</a:t>
            </a:r>
            <a:r>
              <a:rPr lang="mr-IN" spc="-150" dirty="0"/>
              <a:t> </a:t>
            </a:r>
            <a:r>
              <a:rPr lang="mr-IN" spc="-150" dirty="0" err="1"/>
              <a:t>እና</a:t>
            </a:r>
            <a:r>
              <a:rPr lang="mr-IN" spc="-150" dirty="0"/>
              <a:t> </a:t>
            </a:r>
            <a:r>
              <a:rPr lang="mr-IN" spc="-150" dirty="0" err="1"/>
              <a:t>ጤናማ</a:t>
            </a:r>
            <a:r>
              <a:rPr lang="mr-IN" spc="-150" dirty="0"/>
              <a:t> </a:t>
            </a:r>
            <a:r>
              <a:rPr lang="mr-IN" spc="-150" dirty="0" err="1"/>
              <a:t>እንዲሆን</a:t>
            </a:r>
            <a:r>
              <a:rPr lang="mr-IN" spc="-150" dirty="0"/>
              <a:t> </a:t>
            </a:r>
            <a:r>
              <a:rPr lang="mr-IN" spc="-150" dirty="0" err="1"/>
              <a:t>መደረግ</a:t>
            </a:r>
            <a:r>
              <a:rPr lang="mr-IN" spc="-150" dirty="0"/>
              <a:t> </a:t>
            </a:r>
            <a:r>
              <a:rPr lang="mr-IN" spc="-150" dirty="0" err="1"/>
              <a:t>ያለባቸውን</a:t>
            </a:r>
            <a:r>
              <a:rPr lang="mr-IN" spc="-150" dirty="0"/>
              <a:t> </a:t>
            </a:r>
            <a:r>
              <a:rPr lang="mr-IN" spc="-150" dirty="0" err="1"/>
              <a:t>ሦስቱን</a:t>
            </a:r>
            <a:r>
              <a:rPr lang="mr-IN" spc="-150" dirty="0"/>
              <a:t> </a:t>
            </a:r>
            <a:r>
              <a:rPr lang="mr-IN" spc="-150" dirty="0" err="1"/>
              <a:t>ተግባራት</a:t>
            </a:r>
            <a:r>
              <a:rPr lang="mr-IN" spc="-150" dirty="0"/>
              <a:t> </a:t>
            </a:r>
            <a:r>
              <a:rPr lang="mr-IN" spc="-150" dirty="0" err="1"/>
              <a:t>ታስታውሻለሽ</a:t>
            </a:r>
            <a:r>
              <a:rPr lang="mr-IN" spc="-150" dirty="0"/>
              <a:t>?</a:t>
            </a:r>
          </a:p>
          <a:p>
            <a:endParaRPr lang="en-US" spc="-15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4675" y="971913"/>
            <a:ext cx="2000791" cy="3039238"/>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37653"/>
          <a:stretch/>
        </p:blipFill>
        <p:spPr>
          <a:xfrm>
            <a:off x="4489919" y="979465"/>
            <a:ext cx="2701294" cy="3031686"/>
          </a:xfrm>
          <a:prstGeom prst="rect">
            <a:avLst/>
          </a:prstGeom>
        </p:spPr>
      </p:pic>
      <p:sp>
        <p:nvSpPr>
          <p:cNvPr id="7" name="TextBox 6"/>
          <p:cNvSpPr txBox="1"/>
          <p:nvPr/>
        </p:nvSpPr>
        <p:spPr>
          <a:xfrm>
            <a:off x="2403236" y="4027035"/>
            <a:ext cx="1972230" cy="461665"/>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mr-IN" sz="1200" dirty="0"/>
              <a:t>የእናት ጡት ወተት ብቻ </a:t>
            </a:r>
            <a:r>
              <a:rPr lang="en-US" sz="1200" dirty="0" err="1"/>
              <a:t>ማጥባት</a:t>
            </a:r>
            <a:r>
              <a:rPr lang="en-US" sz="1200" dirty="0"/>
              <a:t> </a:t>
            </a:r>
            <a:r>
              <a:rPr lang="en-US" sz="1200" dirty="0" err="1"/>
              <a:t>ወይም</a:t>
            </a:r>
            <a:r>
              <a:rPr lang="en-US" sz="1200" dirty="0"/>
              <a:t> </a:t>
            </a:r>
            <a:r>
              <a:rPr lang="mr-IN" sz="1200" dirty="0"/>
              <a:t>መመገብ</a:t>
            </a:r>
            <a:endParaRPr lang="en-US" sz="1200" dirty="0"/>
          </a:p>
        </p:txBody>
      </p:sp>
      <p:sp>
        <p:nvSpPr>
          <p:cNvPr id="8" name="TextBox 7"/>
          <p:cNvSpPr txBox="1"/>
          <p:nvPr/>
        </p:nvSpPr>
        <p:spPr>
          <a:xfrm>
            <a:off x="4489919" y="4038466"/>
            <a:ext cx="2701294" cy="276999"/>
          </a:xfrm>
          <a:prstGeom prst="rect">
            <a:avLst/>
          </a:prstGeom>
          <a:noFill/>
          <a:ln>
            <a:noFill/>
          </a:ln>
        </p:spPr>
        <p:txBody>
          <a:bodyPr wrap="square" rtlCol="0">
            <a:spAutoFit/>
          </a:bodyPr>
          <a:lstStyle/>
          <a:p>
            <a:pPr algn="ctr"/>
            <a:r>
              <a:rPr lang="en-US" sz="1200" dirty="0" err="1"/>
              <a:t>በገላ</a:t>
            </a:r>
            <a:r>
              <a:rPr lang="en-US" sz="1200" dirty="0"/>
              <a:t> </a:t>
            </a:r>
            <a:r>
              <a:rPr lang="en-US" sz="1200" dirty="0" err="1"/>
              <a:t>ለገላ</a:t>
            </a:r>
            <a:r>
              <a:rPr lang="en-US" sz="1200" dirty="0"/>
              <a:t> </a:t>
            </a:r>
            <a:r>
              <a:rPr lang="en-US" sz="1200" dirty="0" err="1"/>
              <a:t>አስተቃቀፍ</a:t>
            </a:r>
            <a:r>
              <a:rPr lang="en-US" sz="1200" dirty="0"/>
              <a:t> </a:t>
            </a:r>
            <a:r>
              <a:rPr lang="en-US" sz="1200" dirty="0" err="1"/>
              <a:t>የቤተሰብ</a:t>
            </a:r>
            <a:r>
              <a:rPr lang="en-US" sz="1200" dirty="0"/>
              <a:t> </a:t>
            </a:r>
            <a:r>
              <a:rPr lang="en-US" sz="1200" dirty="0" err="1"/>
              <a:t>እገዛ</a:t>
            </a:r>
            <a:r>
              <a:rPr lang="en-US" sz="1200" dirty="0"/>
              <a:t> </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512" y="975206"/>
            <a:ext cx="2023711" cy="3035945"/>
          </a:xfrm>
          <a:prstGeom prst="rect">
            <a:avLst/>
          </a:prstGeom>
        </p:spPr>
      </p:pic>
      <p:sp>
        <p:nvSpPr>
          <p:cNvPr id="10" name="TextBox 9"/>
          <p:cNvSpPr txBox="1"/>
          <p:nvPr/>
        </p:nvSpPr>
        <p:spPr>
          <a:xfrm>
            <a:off x="6819254" y="4761283"/>
            <a:ext cx="464948" cy="338554"/>
          </a:xfrm>
          <a:prstGeom prst="rect">
            <a:avLst/>
          </a:prstGeom>
          <a:noFill/>
        </p:spPr>
        <p:txBody>
          <a:bodyPr wrap="square" rtlCol="0">
            <a:spAutoFit/>
          </a:bodyPr>
          <a:lstStyle/>
          <a:p>
            <a:r>
              <a:rPr lang="en-US" sz="1600" dirty="0">
                <a:latin typeface="Abadi MT Condensed Extra Bold" charset="0"/>
                <a:ea typeface="Abadi MT Condensed Extra Bold" charset="0"/>
                <a:cs typeface="Abadi MT Condensed Extra Bold" charset="0"/>
              </a:rPr>
              <a:t>14</a:t>
            </a:r>
          </a:p>
        </p:txBody>
      </p:sp>
      <p:sp>
        <p:nvSpPr>
          <p:cNvPr id="4" name="TextBox 3"/>
          <p:cNvSpPr txBox="1"/>
          <p:nvPr/>
        </p:nvSpPr>
        <p:spPr>
          <a:xfrm>
            <a:off x="236512" y="4038466"/>
            <a:ext cx="2023711" cy="276999"/>
          </a:xfrm>
          <a:prstGeom prst="rect">
            <a:avLst/>
          </a:prstGeom>
          <a:noFill/>
        </p:spPr>
        <p:txBody>
          <a:bodyPr wrap="square" rtlCol="0">
            <a:spAutoFit/>
          </a:bodyPr>
          <a:lstStyle/>
          <a:p>
            <a:pPr algn="ctr"/>
            <a:r>
              <a:rPr lang="en-US" sz="1200" dirty="0" err="1"/>
              <a:t>ትክክለኛ</a:t>
            </a:r>
            <a:r>
              <a:rPr lang="en-US" sz="1200" dirty="0"/>
              <a:t>  </a:t>
            </a:r>
            <a:r>
              <a:rPr lang="en-US" sz="1200" dirty="0" err="1"/>
              <a:t>የገላ</a:t>
            </a:r>
            <a:r>
              <a:rPr lang="en-US" sz="1200" dirty="0"/>
              <a:t> </a:t>
            </a:r>
            <a:r>
              <a:rPr lang="en-US" sz="1200" dirty="0" err="1"/>
              <a:t>ለገላ</a:t>
            </a:r>
            <a:r>
              <a:rPr lang="en-US" sz="1200" dirty="0"/>
              <a:t>  </a:t>
            </a:r>
            <a:r>
              <a:rPr lang="en-US" sz="1200" dirty="0" err="1"/>
              <a:t>አስተቃቀፍ</a:t>
            </a:r>
            <a:endParaRPr lang="en-US" sz="1200" dirty="0"/>
          </a:p>
        </p:txBody>
      </p:sp>
    </p:spTree>
    <p:extLst>
      <p:ext uri="{BB962C8B-B14F-4D97-AF65-F5344CB8AC3E}">
        <p14:creationId xmlns:p14="http://schemas.microsoft.com/office/powerpoint/2010/main" val="1831169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059" y="2431168"/>
            <a:ext cx="2720599" cy="2034333"/>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4724"/>
          <a:stretch/>
        </p:blipFill>
        <p:spPr>
          <a:xfrm>
            <a:off x="410059" y="318645"/>
            <a:ext cx="1527229" cy="2136802"/>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4531" t="3221" b="7883"/>
          <a:stretch/>
        </p:blipFill>
        <p:spPr>
          <a:xfrm>
            <a:off x="3832331" y="2503007"/>
            <a:ext cx="2976425" cy="1881022"/>
          </a:xfrm>
          <a:prstGeom prst="rect">
            <a:avLst/>
          </a:prstGeom>
        </p:spPr>
      </p:pic>
      <p:sp>
        <p:nvSpPr>
          <p:cNvPr id="2" name="TextBox 1"/>
          <p:cNvSpPr txBox="1"/>
          <p:nvPr/>
        </p:nvSpPr>
        <p:spPr>
          <a:xfrm>
            <a:off x="1704814" y="715568"/>
            <a:ext cx="2075024" cy="369332"/>
          </a:xfrm>
          <a:prstGeom prst="rect">
            <a:avLst/>
          </a:prstGeom>
          <a:noFill/>
        </p:spPr>
        <p:txBody>
          <a:bodyPr wrap="square" rtlCol="0">
            <a:spAutoFit/>
          </a:bodyPr>
          <a:lstStyle/>
          <a:p>
            <a:pPr lvl="0"/>
            <a:r>
              <a:rPr lang="en-US" b="1" dirty="0">
                <a:latin typeface="Abadi MT Condensed Extra Bold" charset="0"/>
                <a:ea typeface="Abadi MT Condensed Extra Bold" charset="0"/>
                <a:cs typeface="Abadi MT Condensed Extra Bold" charset="0"/>
              </a:rPr>
              <a:t>1. </a:t>
            </a:r>
            <a:r>
              <a:rPr lang="en-US" b="1" dirty="0" err="1">
                <a:latin typeface="Proxima Nova" panose="02000506030000020004" pitchFamily="50" charset="0"/>
              </a:rPr>
              <a:t>ገላ</a:t>
            </a:r>
            <a:r>
              <a:rPr lang="en-US" b="1" dirty="0">
                <a:latin typeface="Proxima Nova" panose="02000506030000020004" pitchFamily="50" charset="0"/>
              </a:rPr>
              <a:t> </a:t>
            </a:r>
            <a:r>
              <a:rPr lang="en-US" b="1" dirty="0" err="1">
                <a:latin typeface="Proxima Nova" panose="02000506030000020004" pitchFamily="50" charset="0"/>
              </a:rPr>
              <a:t>ለገላ</a:t>
            </a:r>
            <a:r>
              <a:rPr lang="en-US" b="1" dirty="0">
                <a:latin typeface="Proxima Nova" panose="02000506030000020004" pitchFamily="50" charset="0"/>
              </a:rPr>
              <a:t> </a:t>
            </a:r>
            <a:r>
              <a:rPr lang="en-US" b="1" dirty="0" err="1">
                <a:latin typeface="Proxima Nova" panose="02000506030000020004" pitchFamily="50" charset="0"/>
              </a:rPr>
              <a:t>ማቀፍ</a:t>
            </a:r>
            <a:r>
              <a:rPr lang="en-US" b="1" dirty="0">
                <a:latin typeface="Proxima Nova" panose="02000506030000020004" pitchFamily="50" charset="0"/>
              </a:rPr>
              <a:t> </a:t>
            </a:r>
            <a:endParaRPr lang="en-US" dirty="0"/>
          </a:p>
        </p:txBody>
      </p:sp>
      <p:sp>
        <p:nvSpPr>
          <p:cNvPr id="8" name="TextBox 7"/>
          <p:cNvSpPr txBox="1"/>
          <p:nvPr/>
        </p:nvSpPr>
        <p:spPr>
          <a:xfrm>
            <a:off x="1828800" y="2727702"/>
            <a:ext cx="1828800" cy="369332"/>
          </a:xfrm>
          <a:prstGeom prst="rect">
            <a:avLst/>
          </a:prstGeom>
          <a:noFill/>
        </p:spPr>
        <p:txBody>
          <a:bodyPr wrap="square" rtlCol="0">
            <a:spAutoFit/>
          </a:bodyPr>
          <a:lstStyle/>
          <a:p>
            <a:r>
              <a:rPr lang="en-US" b="1" dirty="0">
                <a:latin typeface="Abadi MT Condensed Extra Bold" charset="0"/>
                <a:ea typeface="Abadi MT Condensed Extra Bold" charset="0"/>
                <a:cs typeface="Abadi MT Condensed Extra Bold" charset="0"/>
              </a:rPr>
              <a:t>3. </a:t>
            </a:r>
            <a:r>
              <a:rPr lang="en-US" b="1" dirty="0" err="1">
                <a:latin typeface="Proxima Nova" panose="02000506030000020004" pitchFamily="50" charset="0"/>
              </a:rPr>
              <a:t>የቤተሰብ</a:t>
            </a:r>
            <a:r>
              <a:rPr lang="en-US" b="1" dirty="0">
                <a:latin typeface="Proxima Nova" panose="02000506030000020004" pitchFamily="50" charset="0"/>
              </a:rPr>
              <a:t> </a:t>
            </a:r>
            <a:r>
              <a:rPr lang="en-US" b="1" dirty="0" err="1">
                <a:latin typeface="Proxima Nova" panose="02000506030000020004" pitchFamily="50" charset="0"/>
              </a:rPr>
              <a:t>እገዛ</a:t>
            </a:r>
            <a:endParaRPr lang="en-US" dirty="0"/>
          </a:p>
        </p:txBody>
      </p:sp>
      <p:sp>
        <p:nvSpPr>
          <p:cNvPr id="9" name="TextBox 8"/>
          <p:cNvSpPr txBox="1"/>
          <p:nvPr/>
        </p:nvSpPr>
        <p:spPr>
          <a:xfrm>
            <a:off x="6281814" y="4060864"/>
            <a:ext cx="1627322" cy="646331"/>
          </a:xfrm>
          <a:prstGeom prst="rect">
            <a:avLst/>
          </a:prstGeom>
          <a:noFill/>
        </p:spPr>
        <p:txBody>
          <a:bodyPr wrap="square" rtlCol="0">
            <a:spAutoFit/>
          </a:bodyPr>
          <a:lstStyle/>
          <a:p>
            <a:pPr lvl="0"/>
            <a:r>
              <a:rPr lang="en-US" b="1" dirty="0">
                <a:latin typeface="Abadi MT Condensed Extra Bold" charset="0"/>
                <a:ea typeface="Abadi MT Condensed Extra Bold" charset="0"/>
                <a:cs typeface="Abadi MT Condensed Extra Bold" charset="0"/>
              </a:rPr>
              <a:t>4. </a:t>
            </a:r>
            <a:r>
              <a:rPr lang="en-US" b="1" dirty="0" err="1">
                <a:latin typeface="Proxima Nova" panose="02000506030000020004" pitchFamily="50" charset="0"/>
              </a:rPr>
              <a:t>ንፅህና</a:t>
            </a:r>
            <a:r>
              <a:rPr lang="en-US" b="1" dirty="0">
                <a:latin typeface="Proxima Nova" panose="02000506030000020004" pitchFamily="50" charset="0"/>
              </a:rPr>
              <a:t>፣</a:t>
            </a:r>
            <a:endParaRPr lang="en-US" dirty="0"/>
          </a:p>
          <a:p>
            <a:endParaRPr lang="en-US" dirty="0"/>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10364" t="6606" b="9999"/>
          <a:stretch/>
        </p:blipFill>
        <p:spPr>
          <a:xfrm>
            <a:off x="3832330" y="318645"/>
            <a:ext cx="2767199" cy="2132511"/>
          </a:xfrm>
          <a:prstGeom prst="rect">
            <a:avLst/>
          </a:prstGeom>
        </p:spPr>
      </p:pic>
      <p:sp>
        <p:nvSpPr>
          <p:cNvPr id="3" name="TextBox 2"/>
          <p:cNvSpPr txBox="1"/>
          <p:nvPr/>
        </p:nvSpPr>
        <p:spPr>
          <a:xfrm>
            <a:off x="5549892" y="715568"/>
            <a:ext cx="1751309" cy="369332"/>
          </a:xfrm>
          <a:prstGeom prst="rect">
            <a:avLst/>
          </a:prstGeom>
          <a:noFill/>
        </p:spPr>
        <p:txBody>
          <a:bodyPr wrap="square" rtlCol="0">
            <a:spAutoFit/>
          </a:bodyPr>
          <a:lstStyle/>
          <a:p>
            <a:r>
              <a:rPr lang="en-US" b="1" dirty="0">
                <a:latin typeface="Abadi MT Condensed Extra Bold" charset="0"/>
                <a:ea typeface="Abadi MT Condensed Extra Bold" charset="0"/>
                <a:cs typeface="Abadi MT Condensed Extra Bold" charset="0"/>
              </a:rPr>
              <a:t>2. </a:t>
            </a:r>
            <a:r>
              <a:rPr lang="en-US" b="1" dirty="0" err="1">
                <a:latin typeface="Proxima Nova" panose="02000506030000020004" pitchFamily="50" charset="0"/>
              </a:rPr>
              <a:t>ጡት</a:t>
            </a:r>
            <a:r>
              <a:rPr lang="en-US" b="1" dirty="0">
                <a:latin typeface="Proxima Nova" panose="02000506030000020004" pitchFamily="50" charset="0"/>
              </a:rPr>
              <a:t> </a:t>
            </a:r>
            <a:r>
              <a:rPr lang="en-US" b="1" dirty="0" err="1">
                <a:latin typeface="Proxima Nova" panose="02000506030000020004" pitchFamily="50" charset="0"/>
              </a:rPr>
              <a:t>ማጥባት</a:t>
            </a:r>
            <a:endParaRPr lang="en-US" dirty="0"/>
          </a:p>
        </p:txBody>
      </p:sp>
      <p:sp>
        <p:nvSpPr>
          <p:cNvPr id="11" name="TextBox 10"/>
          <p:cNvSpPr txBox="1"/>
          <p:nvPr/>
        </p:nvSpPr>
        <p:spPr>
          <a:xfrm>
            <a:off x="6843047" y="4757980"/>
            <a:ext cx="490944" cy="369332"/>
          </a:xfrm>
          <a:prstGeom prst="rect">
            <a:avLst/>
          </a:prstGeom>
          <a:noFill/>
        </p:spPr>
        <p:txBody>
          <a:bodyPr wrap="square" rtlCol="0">
            <a:spAutoFit/>
          </a:bodyPr>
          <a:lstStyle/>
          <a:p>
            <a:r>
              <a:rPr lang="en-US" dirty="0">
                <a:latin typeface="Abadi MT Condensed Extra Bold" charset="0"/>
                <a:ea typeface="Abadi MT Condensed Extra Bold" charset="0"/>
                <a:cs typeface="Abadi MT Condensed Extra Bold" charset="0"/>
              </a:rPr>
              <a:t>15</a:t>
            </a:r>
          </a:p>
        </p:txBody>
      </p:sp>
    </p:spTree>
    <p:extLst>
      <p:ext uri="{BB962C8B-B14F-4D97-AF65-F5344CB8AC3E}">
        <p14:creationId xmlns:p14="http://schemas.microsoft.com/office/powerpoint/2010/main" val="822722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973" y="247973"/>
            <a:ext cx="6726264" cy="646331"/>
          </a:xfrm>
          <a:prstGeom prst="rect">
            <a:avLst/>
          </a:prstGeom>
          <a:noFill/>
        </p:spPr>
        <p:txBody>
          <a:bodyPr wrap="square" rtlCol="0">
            <a:spAutoFit/>
          </a:bodyPr>
          <a:lstStyle/>
          <a:p>
            <a:pPr algn="ctr"/>
            <a:r>
              <a:rPr lang="en-US" b="1" dirty="0" err="1"/>
              <a:t>በኬ.ኤም.ሲ</a:t>
            </a:r>
            <a:r>
              <a:rPr lang="en-US" b="1" dirty="0"/>
              <a:t>  </a:t>
            </a:r>
            <a:r>
              <a:rPr lang="en-US" b="1" dirty="0" err="1"/>
              <a:t>አገልግሎት</a:t>
            </a:r>
            <a:r>
              <a:rPr lang="en-US" b="1" dirty="0"/>
              <a:t> </a:t>
            </a:r>
            <a:r>
              <a:rPr lang="en-US" b="1" dirty="0" err="1"/>
              <a:t>ወቅት</a:t>
            </a:r>
            <a:r>
              <a:rPr lang="en-US" b="1" dirty="0"/>
              <a:t> </a:t>
            </a:r>
            <a:r>
              <a:rPr lang="en-US" b="1" dirty="0" err="1"/>
              <a:t>ለእናት</a:t>
            </a:r>
            <a:r>
              <a:rPr lang="en-US" b="1" dirty="0"/>
              <a:t> </a:t>
            </a:r>
            <a:r>
              <a:rPr lang="mr-IN" b="1" dirty="0"/>
              <a:t>እገዛ</a:t>
            </a:r>
            <a:r>
              <a:rPr lang="en-US" b="1" dirty="0"/>
              <a:t> </a:t>
            </a:r>
            <a:r>
              <a:rPr lang="mr-IN" b="1" dirty="0"/>
              <a:t>ለሚያደርጉ</a:t>
            </a:r>
            <a:r>
              <a:rPr lang="en-US" b="1" dirty="0"/>
              <a:t> </a:t>
            </a:r>
            <a:r>
              <a:rPr lang="en-US" b="1" dirty="0" err="1"/>
              <a:t>ባሎች</a:t>
            </a:r>
            <a:r>
              <a:rPr lang="en-US" b="1" dirty="0"/>
              <a:t>/</a:t>
            </a:r>
            <a:r>
              <a:rPr lang="mr-IN" b="1" dirty="0"/>
              <a:t>የቤተሰብ አባላት</a:t>
            </a:r>
            <a:r>
              <a:rPr lang="en-US" b="1" dirty="0"/>
              <a:t> </a:t>
            </a:r>
            <a:endParaRPr lang="mr-IN" b="1" dirty="0"/>
          </a:p>
          <a:p>
            <a:endParaRPr lang="en-US" dirty="0"/>
          </a:p>
        </p:txBody>
      </p:sp>
      <p:sp>
        <p:nvSpPr>
          <p:cNvPr id="3" name="TextBox 2"/>
          <p:cNvSpPr txBox="1"/>
          <p:nvPr/>
        </p:nvSpPr>
        <p:spPr>
          <a:xfrm>
            <a:off x="247973" y="894304"/>
            <a:ext cx="6881247" cy="3378104"/>
          </a:xfrm>
          <a:prstGeom prst="rect">
            <a:avLst/>
          </a:prstGeom>
          <a:noFill/>
        </p:spPr>
        <p:txBody>
          <a:bodyPr wrap="square" rtlCol="0">
            <a:spAutoFit/>
          </a:bodyPr>
          <a:lstStyle/>
          <a:p>
            <a:pPr marL="285750" indent="-285750">
              <a:lnSpc>
                <a:spcPct val="150000"/>
              </a:lnSpc>
              <a:buFont typeface="Wingdings" pitchFamily="2" charset="2"/>
              <a:buChar char="§"/>
            </a:pPr>
            <a:r>
              <a:rPr lang="mr-IN" sz="1600" dirty="0"/>
              <a:t>ለባለቤትህ ህጻኑን/ኗን ገላ ለገላ በማ</a:t>
            </a:r>
            <a:r>
              <a:rPr lang="en-US" sz="1600" dirty="0" err="1"/>
              <a:t>ቀፍ</a:t>
            </a:r>
            <a:r>
              <a:rPr lang="mr-IN" sz="1600" dirty="0"/>
              <a:t> እገዛ በማድረግ</a:t>
            </a:r>
            <a:r>
              <a:rPr lang="en-US" sz="1600" dirty="0"/>
              <a:t> </a:t>
            </a:r>
            <a:r>
              <a:rPr lang="mr-IN" sz="1600" dirty="0"/>
              <a:t>እየተወጣህ ያለኸው</a:t>
            </a:r>
            <a:r>
              <a:rPr lang="en-US" sz="1600" dirty="0"/>
              <a:t> </a:t>
            </a:r>
            <a:r>
              <a:rPr lang="en-US" sz="1600" dirty="0" err="1"/>
              <a:t>ኃላፊነት</a:t>
            </a:r>
            <a:r>
              <a:rPr lang="mr-IN" sz="1600" dirty="0"/>
              <a:t> እጅግ ከፍ ያለ ነው ፡፡  ህጻኑን/ኗን ገላ ለገላ </a:t>
            </a:r>
            <a:r>
              <a:rPr lang="en-US" sz="1600" dirty="0" err="1"/>
              <a:t>አቅፈህ</a:t>
            </a:r>
            <a:r>
              <a:rPr lang="en-US" sz="1600" dirty="0"/>
              <a:t> </a:t>
            </a:r>
            <a:r>
              <a:rPr lang="mr-IN" sz="1600" dirty="0"/>
              <a:t>ማየት ብችል በጣም ደስ ይለኛል፣</a:t>
            </a:r>
          </a:p>
          <a:p>
            <a:pPr marL="742950" lvl="1" indent="-285750">
              <a:lnSpc>
                <a:spcPct val="150000"/>
              </a:lnSpc>
              <a:buFont typeface="Wingdings" pitchFamily="2" charset="2"/>
              <a:buChar char="§"/>
            </a:pPr>
            <a:r>
              <a:rPr lang="mr-IN" sz="1600" b="1" dirty="0"/>
              <a:t>ይጠይ</a:t>
            </a:r>
            <a:r>
              <a:rPr lang="en-US" sz="1600" b="1" dirty="0"/>
              <a:t>ቁ</a:t>
            </a:r>
            <a:r>
              <a:rPr lang="mr-IN" sz="1600" b="1" dirty="0"/>
              <a:t>፡</a:t>
            </a:r>
            <a:r>
              <a:rPr lang="mr-IN" sz="1600" dirty="0"/>
              <a:t> ልታሳየኝ ትችላለህ?</a:t>
            </a:r>
          </a:p>
          <a:p>
            <a:pPr marL="742950" lvl="1" indent="-285750">
              <a:lnSpc>
                <a:spcPct val="150000"/>
              </a:lnSpc>
              <a:buFont typeface="Wingdings" pitchFamily="2" charset="2"/>
              <a:buChar char="§"/>
            </a:pPr>
            <a:r>
              <a:rPr lang="mr-IN" sz="1600" b="1" dirty="0"/>
              <a:t>ተግባር፡</a:t>
            </a:r>
            <a:r>
              <a:rPr lang="mr-IN" sz="1600" dirty="0"/>
              <a:t> ህፃኑን በትክክል</a:t>
            </a:r>
            <a:r>
              <a:rPr lang="en-US" sz="1600" dirty="0"/>
              <a:t> </a:t>
            </a:r>
            <a:r>
              <a:rPr lang="mr-IN" sz="1600" dirty="0"/>
              <a:t>ገላ</a:t>
            </a:r>
            <a:r>
              <a:rPr lang="en-US" sz="1600" dirty="0"/>
              <a:t> </a:t>
            </a:r>
            <a:r>
              <a:rPr lang="mr-IN" sz="1600" dirty="0"/>
              <a:t>ለገላ እንዲ</a:t>
            </a:r>
            <a:r>
              <a:rPr lang="en-US" sz="1600" dirty="0" err="1"/>
              <a:t>ያቅ</a:t>
            </a:r>
            <a:r>
              <a:rPr lang="mr-IN" sz="1600" dirty="0"/>
              <a:t>ፍ</a:t>
            </a:r>
            <a:r>
              <a:rPr lang="en-US" sz="1600" dirty="0"/>
              <a:t> </a:t>
            </a:r>
            <a:r>
              <a:rPr lang="en-US" sz="1600" dirty="0" err="1"/>
              <a:t>መርዳት</a:t>
            </a:r>
            <a:r>
              <a:rPr lang="mr-IN" sz="1600" dirty="0"/>
              <a:t> ፣</a:t>
            </a:r>
            <a:br>
              <a:rPr lang="mr-IN" sz="1600" dirty="0"/>
            </a:br>
            <a:endParaRPr lang="mr-IN" sz="1600" dirty="0"/>
          </a:p>
          <a:p>
            <a:pPr marL="285750" indent="-285750">
              <a:lnSpc>
                <a:spcPct val="150000"/>
              </a:lnSpc>
              <a:buFont typeface="Wingdings" pitchFamily="2" charset="2"/>
              <a:buChar char="§"/>
            </a:pPr>
            <a:r>
              <a:rPr lang="en-US" sz="1600" dirty="0"/>
              <a:t>ለ</a:t>
            </a:r>
            <a:r>
              <a:rPr lang="mr-IN" sz="1600" dirty="0"/>
              <a:t>ህጻን ልጃችሁ በአደረጋችሁለት </a:t>
            </a:r>
            <a:r>
              <a:rPr lang="en-US" sz="1600" dirty="0" err="1"/>
              <a:t>የኬኤምሲ</a:t>
            </a:r>
            <a:r>
              <a:rPr lang="en-US" sz="1600" dirty="0"/>
              <a:t> </a:t>
            </a:r>
            <a:r>
              <a:rPr lang="mr-IN" sz="1600" dirty="0"/>
              <a:t>እንክብካቤ ክብደቱ ጨምሯል፣ በዚህ</a:t>
            </a:r>
            <a:r>
              <a:rPr lang="en-US" sz="1600" dirty="0"/>
              <a:t>ም </a:t>
            </a:r>
            <a:r>
              <a:rPr lang="mr-IN" sz="1600" dirty="0"/>
              <a:t>ደስ ሊላችሁ እና ልትኮሩ ይገባል፡፡</a:t>
            </a:r>
          </a:p>
          <a:p>
            <a:pPr marL="742950" lvl="1" indent="-285750">
              <a:lnSpc>
                <a:spcPct val="150000"/>
              </a:lnSpc>
              <a:buFont typeface="Wingdings" pitchFamily="2" charset="2"/>
              <a:buChar char="§"/>
            </a:pPr>
            <a:r>
              <a:rPr lang="en-US" sz="1600" dirty="0"/>
              <a:t> </a:t>
            </a:r>
            <a:r>
              <a:rPr lang="mr-IN" sz="1600" b="1" dirty="0"/>
              <a:t>ይጠይቁ</a:t>
            </a:r>
            <a:r>
              <a:rPr lang="mr-IN" sz="1600" dirty="0"/>
              <a:t>፣ ምን አልባት መጠየቅ የምትፈልጉት</a:t>
            </a:r>
            <a:r>
              <a:rPr lang="en-US" sz="1600" dirty="0"/>
              <a:t> </a:t>
            </a:r>
            <a:r>
              <a:rPr lang="mr-IN" sz="1600" dirty="0"/>
              <a:t>ካለ</a:t>
            </a:r>
            <a:r>
              <a:rPr lang="en-US" sz="1600" dirty="0"/>
              <a:t> </a:t>
            </a:r>
            <a:r>
              <a:rPr lang="mr-IN" sz="1600" dirty="0"/>
              <a:t>ማንሳት ትችላላችሁ፡፡</a:t>
            </a:r>
          </a:p>
          <a:p>
            <a:pPr marL="285750" indent="-285750">
              <a:lnSpc>
                <a:spcPct val="150000"/>
              </a:lnSpc>
              <a:buFont typeface="Wingdings" charset="2"/>
              <a:buChar char="q"/>
            </a:pPr>
            <a:endParaRPr lang="en-US" sz="1600" dirty="0"/>
          </a:p>
        </p:txBody>
      </p:sp>
      <p:sp>
        <p:nvSpPr>
          <p:cNvPr id="4" name="TextBox 3"/>
          <p:cNvSpPr txBox="1"/>
          <p:nvPr/>
        </p:nvSpPr>
        <p:spPr>
          <a:xfrm>
            <a:off x="6819254" y="4761283"/>
            <a:ext cx="464948" cy="338554"/>
          </a:xfrm>
          <a:prstGeom prst="rect">
            <a:avLst/>
          </a:prstGeom>
          <a:noFill/>
        </p:spPr>
        <p:txBody>
          <a:bodyPr wrap="square" rtlCol="0">
            <a:spAutoFit/>
          </a:bodyPr>
          <a:lstStyle/>
          <a:p>
            <a:r>
              <a:rPr lang="en-US" sz="1600" dirty="0">
                <a:latin typeface="Abadi MT Condensed Extra Bold" charset="0"/>
                <a:ea typeface="Abadi MT Condensed Extra Bold" charset="0"/>
                <a:cs typeface="Abadi MT Condensed Extra Bold" charset="0"/>
              </a:rPr>
              <a:t>16</a:t>
            </a:r>
          </a:p>
        </p:txBody>
      </p:sp>
    </p:spTree>
    <p:extLst>
      <p:ext uri="{BB962C8B-B14F-4D97-AF65-F5344CB8AC3E}">
        <p14:creationId xmlns:p14="http://schemas.microsoft.com/office/powerpoint/2010/main" val="390176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 y="216976"/>
            <a:ext cx="7258050" cy="1015663"/>
          </a:xfrm>
          <a:prstGeom prst="rect">
            <a:avLst/>
          </a:prstGeom>
          <a:noFill/>
        </p:spPr>
        <p:txBody>
          <a:bodyPr wrap="square" rtlCol="0">
            <a:spAutoFit/>
          </a:bodyPr>
          <a:lstStyle/>
          <a:p>
            <a:pPr algn="ctr"/>
            <a:r>
              <a:rPr lang="en-US" sz="2000" b="1" spc="-150" dirty="0" err="1"/>
              <a:t>በኬ.ኤም.ሲ</a:t>
            </a:r>
            <a:r>
              <a:rPr lang="en-US" sz="2000" b="1" spc="-150" dirty="0"/>
              <a:t>  </a:t>
            </a:r>
            <a:r>
              <a:rPr lang="en-US" sz="2000" b="1" spc="-150" dirty="0" err="1"/>
              <a:t>አገልግሎት</a:t>
            </a:r>
            <a:r>
              <a:rPr lang="en-US" sz="2000" b="1" spc="-150" dirty="0"/>
              <a:t> </a:t>
            </a:r>
            <a:r>
              <a:rPr lang="en-US" sz="2000" b="1" spc="-150" dirty="0" err="1"/>
              <a:t>ወቅት</a:t>
            </a:r>
            <a:r>
              <a:rPr lang="en-US" sz="2000" b="1" spc="-150" dirty="0"/>
              <a:t> </a:t>
            </a:r>
            <a:r>
              <a:rPr lang="en-US" sz="2000" b="1" spc="-150" dirty="0" err="1"/>
              <a:t>ለእናት</a:t>
            </a:r>
            <a:r>
              <a:rPr lang="en-US" sz="2000" b="1" spc="-150" dirty="0"/>
              <a:t> </a:t>
            </a:r>
            <a:r>
              <a:rPr lang="mr-IN" sz="2000" b="1" spc="-150" dirty="0"/>
              <a:t>እገዛ</a:t>
            </a:r>
            <a:r>
              <a:rPr lang="en-US" sz="2000" b="1" spc="-150" dirty="0"/>
              <a:t> </a:t>
            </a:r>
            <a:r>
              <a:rPr lang="mr-IN" sz="2000" b="1" spc="-150" dirty="0"/>
              <a:t>ለ</a:t>
            </a:r>
            <a:r>
              <a:rPr lang="en-US" sz="2000" b="1" spc="-150" dirty="0"/>
              <a:t>ማ</a:t>
            </a:r>
            <a:r>
              <a:rPr lang="mr-IN" sz="2000" b="1" spc="-150" dirty="0"/>
              <a:t>ያደርጉ</a:t>
            </a:r>
            <a:r>
              <a:rPr lang="en-US" sz="2000" b="1" spc="-150" dirty="0"/>
              <a:t> </a:t>
            </a:r>
            <a:r>
              <a:rPr lang="en-US" sz="2000" b="1" spc="-150" dirty="0" err="1"/>
              <a:t>ባሎች</a:t>
            </a:r>
            <a:r>
              <a:rPr lang="en-US" sz="2000" b="1" spc="-150" dirty="0"/>
              <a:t>/</a:t>
            </a:r>
            <a:r>
              <a:rPr lang="mr-IN" sz="2000" b="1" spc="-150" dirty="0"/>
              <a:t>የቤተሰብ አባላት</a:t>
            </a:r>
            <a:r>
              <a:rPr lang="en-US" sz="2000" b="1" spc="-150" dirty="0"/>
              <a:t> </a:t>
            </a:r>
            <a:endParaRPr lang="mr-IN" sz="2000" b="1" spc="-150" dirty="0"/>
          </a:p>
          <a:p>
            <a:endParaRPr lang="en-US" sz="2000" spc="-150" dirty="0"/>
          </a:p>
          <a:p>
            <a:endParaRPr lang="en-US" sz="2000" spc="-150" dirty="0"/>
          </a:p>
        </p:txBody>
      </p:sp>
      <p:sp>
        <p:nvSpPr>
          <p:cNvPr id="3" name="TextBox 2"/>
          <p:cNvSpPr txBox="1"/>
          <p:nvPr/>
        </p:nvSpPr>
        <p:spPr>
          <a:xfrm>
            <a:off x="216976" y="863306"/>
            <a:ext cx="6989736" cy="2800767"/>
          </a:xfrm>
          <a:prstGeom prst="rect">
            <a:avLst/>
          </a:prstGeom>
          <a:noFill/>
        </p:spPr>
        <p:txBody>
          <a:bodyPr wrap="square" rtlCol="0">
            <a:spAutoFit/>
          </a:bodyPr>
          <a:lstStyle/>
          <a:p>
            <a:pPr marL="285750" indent="-285750">
              <a:buFont typeface="Wingdings" pitchFamily="2" charset="2"/>
              <a:buChar char="§"/>
            </a:pPr>
            <a:r>
              <a:rPr lang="en-US" sz="1600" b="1" dirty="0" err="1"/>
              <a:t>ይጠይቁ</a:t>
            </a:r>
            <a:r>
              <a:rPr lang="mr-IN" sz="1600" dirty="0"/>
              <a:t>፡ </a:t>
            </a:r>
            <a:r>
              <a:rPr lang="en-US" sz="1600" dirty="0" err="1"/>
              <a:t>ህጻኑን</a:t>
            </a:r>
            <a:r>
              <a:rPr lang="en-US" sz="1600" dirty="0"/>
              <a:t> </a:t>
            </a:r>
            <a:r>
              <a:rPr lang="en-US" sz="1600" dirty="0" err="1"/>
              <a:t>በገላ</a:t>
            </a:r>
            <a:r>
              <a:rPr lang="en-US" sz="1600" dirty="0"/>
              <a:t> </a:t>
            </a:r>
            <a:r>
              <a:rPr lang="en-US" sz="1600" dirty="0" err="1"/>
              <a:t>ለገላ</a:t>
            </a:r>
            <a:r>
              <a:rPr lang="en-US" sz="1600" dirty="0"/>
              <a:t> </a:t>
            </a:r>
            <a:r>
              <a:rPr lang="en-US" sz="1600" dirty="0" err="1"/>
              <a:t>አስተቃቀፍ</a:t>
            </a:r>
            <a:r>
              <a:rPr lang="en-US" sz="1600" dirty="0"/>
              <a:t>  </a:t>
            </a:r>
            <a:r>
              <a:rPr lang="en-US" sz="1600" dirty="0" err="1"/>
              <a:t>ሂደት</a:t>
            </a:r>
            <a:r>
              <a:rPr lang="en-US" sz="1600" dirty="0"/>
              <a:t> </a:t>
            </a:r>
            <a:r>
              <a:rPr lang="en-US" sz="1600" dirty="0" err="1"/>
              <a:t>ባለቤትዎን</a:t>
            </a:r>
            <a:r>
              <a:rPr lang="en-US" sz="1600" dirty="0"/>
              <a:t> </a:t>
            </a:r>
            <a:r>
              <a:rPr lang="en-US" sz="1600" dirty="0" err="1"/>
              <a:t>ለምን</a:t>
            </a:r>
            <a:r>
              <a:rPr lang="en-US" sz="1600" dirty="0"/>
              <a:t> </a:t>
            </a:r>
            <a:r>
              <a:rPr lang="en-US" sz="1600" dirty="0" err="1"/>
              <a:t>አላገዙም</a:t>
            </a:r>
            <a:r>
              <a:rPr lang="mr-IN" sz="1600" dirty="0">
                <a:latin typeface="Visual Geez Unicode"/>
              </a:rPr>
              <a:t>?</a:t>
            </a:r>
            <a:br>
              <a:rPr lang="mr-IN" sz="1600" dirty="0"/>
            </a:br>
            <a:endParaRPr lang="mr-IN" sz="1600" dirty="0"/>
          </a:p>
          <a:p>
            <a:pPr marL="285750" indent="-285750">
              <a:buFont typeface="Wingdings" pitchFamily="2" charset="2"/>
              <a:buChar char="§"/>
            </a:pPr>
            <a:r>
              <a:rPr lang="mr-IN" sz="1600" b="1" dirty="0"/>
              <a:t>ተግባር</a:t>
            </a:r>
            <a:r>
              <a:rPr lang="mr-IN" sz="1600" dirty="0"/>
              <a:t>፡ በሚ</a:t>
            </a:r>
            <a:r>
              <a:rPr lang="en-US" sz="1600" dirty="0" err="1"/>
              <a:t>ሰጡት</a:t>
            </a:r>
            <a:r>
              <a:rPr lang="en-US" sz="1600" dirty="0"/>
              <a:t> </a:t>
            </a:r>
            <a:r>
              <a:rPr lang="en-US" sz="1600" dirty="0" err="1"/>
              <a:t>ምላሽ</a:t>
            </a:r>
            <a:r>
              <a:rPr lang="en-US" sz="1600" dirty="0"/>
              <a:t> </a:t>
            </a:r>
            <a:r>
              <a:rPr lang="en-US" sz="1600" dirty="0" err="1"/>
              <a:t>መሠረት</a:t>
            </a:r>
            <a:r>
              <a:rPr lang="en-US" sz="1600" dirty="0"/>
              <a:t> </a:t>
            </a:r>
            <a:r>
              <a:rPr lang="mr-IN" sz="1600" dirty="0"/>
              <a:t>ተገቢውን</a:t>
            </a:r>
            <a:r>
              <a:rPr lang="en-US" sz="1600" dirty="0"/>
              <a:t> </a:t>
            </a:r>
            <a:r>
              <a:rPr lang="mr-IN" sz="1600" dirty="0"/>
              <a:t>ምክር </a:t>
            </a:r>
            <a:r>
              <a:rPr lang="en-US" sz="1600" dirty="0" err="1"/>
              <a:t>ይስጡ</a:t>
            </a:r>
            <a:r>
              <a:rPr lang="mr-IN" sz="1600" dirty="0"/>
              <a:t>፣</a:t>
            </a:r>
            <a:br>
              <a:rPr lang="mr-IN" sz="1600" dirty="0"/>
            </a:br>
            <a:endParaRPr lang="mr-IN" sz="1600" dirty="0"/>
          </a:p>
          <a:p>
            <a:pPr marL="285750" indent="-285750">
              <a:buFont typeface="Wingdings" pitchFamily="2" charset="2"/>
              <a:buChar char="§"/>
            </a:pPr>
            <a:r>
              <a:rPr lang="mr-IN" sz="1600" b="1" dirty="0"/>
              <a:t>ይጠይቁ</a:t>
            </a:r>
            <a:r>
              <a:rPr lang="mr-IN" sz="1600" dirty="0"/>
              <a:t>፡ ህጻን ልጃችሁ በህይወት እንዲኖርና ጤና</a:t>
            </a:r>
            <a:r>
              <a:rPr lang="en-US" sz="1600" dirty="0"/>
              <a:t>ማ</a:t>
            </a:r>
            <a:r>
              <a:rPr lang="mr-IN" sz="1600" dirty="0"/>
              <a:t> </a:t>
            </a:r>
            <a:r>
              <a:rPr lang="en-US" sz="1600" dirty="0" err="1"/>
              <a:t>ሆኖ</a:t>
            </a:r>
            <a:r>
              <a:rPr lang="en-US" sz="1600" dirty="0"/>
              <a:t> </a:t>
            </a:r>
            <a:r>
              <a:rPr lang="mr-IN" sz="1600" dirty="0"/>
              <a:t>እንዲያድግ አትፈልጉም?</a:t>
            </a:r>
            <a:br>
              <a:rPr lang="mr-IN" sz="1600" dirty="0"/>
            </a:br>
            <a:endParaRPr lang="mr-IN" sz="1600" dirty="0"/>
          </a:p>
          <a:p>
            <a:pPr marL="285750" indent="-285750">
              <a:buFont typeface="Wingdings" pitchFamily="2" charset="2"/>
              <a:buChar char="§"/>
            </a:pPr>
            <a:r>
              <a:rPr lang="mr-IN" sz="1600" b="1" dirty="0"/>
              <a:t>ይጠይቁ</a:t>
            </a:r>
            <a:r>
              <a:rPr lang="mr-IN" sz="1600" dirty="0"/>
              <a:t>፡  ባለቤትህ/ እናት ብቻዋን ያለ ማንም እገዛ ህፃ</a:t>
            </a:r>
            <a:r>
              <a:rPr lang="en-US" sz="1600" dirty="0" err="1"/>
              <a:t>ኑን</a:t>
            </a:r>
            <a:r>
              <a:rPr lang="en-US" sz="1600" dirty="0"/>
              <a:t> </a:t>
            </a:r>
            <a:r>
              <a:rPr lang="en-US" sz="1600" dirty="0" err="1"/>
              <a:t>በተከታታይ</a:t>
            </a:r>
            <a:r>
              <a:rPr lang="en-US" sz="1600" dirty="0"/>
              <a:t> </a:t>
            </a:r>
            <a:r>
              <a:rPr lang="mr-IN" sz="1600" dirty="0"/>
              <a:t>ለ24 ሰዓት</a:t>
            </a:r>
            <a:r>
              <a:rPr lang="en-US" sz="1600" dirty="0"/>
              <a:t> </a:t>
            </a:r>
            <a:r>
              <a:rPr lang="mr-IN" sz="1600" dirty="0"/>
              <a:t>ያለማቋረጥ</a:t>
            </a:r>
            <a:r>
              <a:rPr lang="en-US" sz="1600" dirty="0"/>
              <a:t> </a:t>
            </a:r>
            <a:r>
              <a:rPr lang="mr-IN" sz="1600" dirty="0"/>
              <a:t>ማቀፍ የምትችል ይመስል</a:t>
            </a:r>
            <a:r>
              <a:rPr lang="en-US" sz="1600" dirty="0"/>
              <a:t>ሃ</a:t>
            </a:r>
            <a:r>
              <a:rPr lang="mr-IN" sz="1600" dirty="0"/>
              <a:t>ል?</a:t>
            </a:r>
            <a:br>
              <a:rPr lang="mr-IN" sz="1600" dirty="0"/>
            </a:br>
            <a:endParaRPr lang="mr-IN" sz="1600" dirty="0"/>
          </a:p>
          <a:p>
            <a:pPr marL="285750" indent="-285750">
              <a:buFont typeface="Wingdings" pitchFamily="2" charset="2"/>
              <a:buChar char="§"/>
            </a:pPr>
            <a:r>
              <a:rPr lang="mr-IN" sz="1600" dirty="0"/>
              <a:t>በአሁኑ ሰዓት ይህን ተግባር በአግባቡ የሚፈጽሙ ብዙ </a:t>
            </a:r>
            <a:r>
              <a:rPr lang="en-US" sz="1600" dirty="0" err="1"/>
              <a:t>እናቶች</a:t>
            </a:r>
            <a:r>
              <a:rPr lang="mr-IN" sz="1600" dirty="0"/>
              <a:t>፣ እገዛውን የሚያደርጉት ባሎች፣ አያቶች/ አማቶች</a:t>
            </a:r>
            <a:r>
              <a:rPr lang="en-US" sz="1600" dirty="0"/>
              <a:t>ና </a:t>
            </a:r>
            <a:r>
              <a:rPr lang="mr-IN" sz="1600" dirty="0"/>
              <a:t>አዋቂ ልጆች </a:t>
            </a:r>
            <a:r>
              <a:rPr lang="en-US" sz="1600" dirty="0" err="1"/>
              <a:t>አሉ</a:t>
            </a:r>
            <a:r>
              <a:rPr lang="en-US" sz="1600" dirty="0"/>
              <a:t>፡፡</a:t>
            </a:r>
            <a:endParaRPr lang="mr-IN" sz="1600" dirty="0"/>
          </a:p>
        </p:txBody>
      </p:sp>
      <p:sp>
        <p:nvSpPr>
          <p:cNvPr id="4" name="TextBox 3"/>
          <p:cNvSpPr txBox="1"/>
          <p:nvPr/>
        </p:nvSpPr>
        <p:spPr>
          <a:xfrm>
            <a:off x="6803756" y="4761283"/>
            <a:ext cx="480446" cy="338554"/>
          </a:xfrm>
          <a:prstGeom prst="rect">
            <a:avLst/>
          </a:prstGeom>
          <a:noFill/>
        </p:spPr>
        <p:txBody>
          <a:bodyPr wrap="square" rtlCol="0">
            <a:spAutoFit/>
          </a:bodyPr>
          <a:lstStyle/>
          <a:p>
            <a:r>
              <a:rPr lang="en-US" sz="1600" dirty="0">
                <a:latin typeface="Abadi MT Condensed Extra Bold" charset="0"/>
                <a:ea typeface="Abadi MT Condensed Extra Bold" charset="0"/>
                <a:cs typeface="Abadi MT Condensed Extra Bold" charset="0"/>
              </a:rPr>
              <a:t>17</a:t>
            </a:r>
          </a:p>
        </p:txBody>
      </p:sp>
    </p:spTree>
    <p:extLst>
      <p:ext uri="{BB962C8B-B14F-4D97-AF65-F5344CB8AC3E}">
        <p14:creationId xmlns:p14="http://schemas.microsoft.com/office/powerpoint/2010/main" val="1297244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4414" y="342901"/>
            <a:ext cx="6970848" cy="5224764"/>
          </a:xfrm>
          <a:prstGeom prst="rect">
            <a:avLst/>
          </a:prstGeom>
          <a:noFill/>
        </p:spPr>
        <p:txBody>
          <a:bodyPr wrap="square" rtlCol="0">
            <a:spAutoFit/>
          </a:bodyPr>
          <a:lstStyle/>
          <a:p>
            <a:pPr marL="285750" indent="-285750">
              <a:lnSpc>
                <a:spcPct val="150000"/>
              </a:lnSpc>
              <a:buFont typeface="Wingdings" pitchFamily="2" charset="2"/>
              <a:buChar char="§"/>
            </a:pPr>
            <a:r>
              <a:rPr lang="en-US" sz="1600" dirty="0" err="1"/>
              <a:t>ክብደቱ</a:t>
            </a:r>
            <a:r>
              <a:rPr lang="en-US" sz="1600" dirty="0"/>
              <a:t> </a:t>
            </a:r>
            <a:r>
              <a:rPr lang="en-US" sz="1600" dirty="0" err="1"/>
              <a:t>ዝቅተኛ</a:t>
            </a:r>
            <a:r>
              <a:rPr lang="en-US" sz="1600" dirty="0"/>
              <a:t> </a:t>
            </a:r>
            <a:r>
              <a:rPr lang="en-US" sz="1600" dirty="0" err="1"/>
              <a:t>ሆኖ</a:t>
            </a:r>
            <a:r>
              <a:rPr lang="en-US" sz="1600" dirty="0"/>
              <a:t> የ</a:t>
            </a:r>
            <a:r>
              <a:rPr lang="mr-IN" sz="1600" dirty="0"/>
              <a:t>ተወለደ</a:t>
            </a:r>
            <a:r>
              <a:rPr lang="en-US" sz="1600" dirty="0"/>
              <a:t> </a:t>
            </a:r>
            <a:r>
              <a:rPr lang="en-US" sz="1600" dirty="0" err="1"/>
              <a:t>ጨቅላ</a:t>
            </a:r>
            <a:r>
              <a:rPr lang="en-US" sz="1600" dirty="0"/>
              <a:t> </a:t>
            </a:r>
            <a:r>
              <a:rPr lang="mr-IN" sz="1600" dirty="0"/>
              <a:t>ህጻን</a:t>
            </a:r>
            <a:r>
              <a:rPr lang="en-US" sz="1600" dirty="0"/>
              <a:t> </a:t>
            </a:r>
            <a:r>
              <a:rPr lang="mr-IN" sz="1600" dirty="0"/>
              <a:t>ዕድገ</a:t>
            </a:r>
            <a:r>
              <a:rPr lang="en-US" sz="1600" dirty="0"/>
              <a:t>ቱ  </a:t>
            </a:r>
            <a:r>
              <a:rPr lang="mr-IN" sz="1600" dirty="0"/>
              <a:t>ጤናማ</a:t>
            </a:r>
            <a:r>
              <a:rPr lang="en-US" sz="1600" dirty="0"/>
              <a:t> </a:t>
            </a:r>
            <a:r>
              <a:rPr lang="en-US" sz="1600" dirty="0" err="1"/>
              <a:t>እንዲሆን</a:t>
            </a:r>
            <a:r>
              <a:rPr lang="en-US" sz="1600" dirty="0"/>
              <a:t> የ</a:t>
            </a:r>
            <a:r>
              <a:rPr lang="mr-IN" sz="1600" dirty="0"/>
              <a:t>ባሎች ወይም ሌሎች የቤተሰብ አባላት</a:t>
            </a:r>
            <a:r>
              <a:rPr lang="en-US" sz="1600" dirty="0"/>
              <a:t> </a:t>
            </a:r>
            <a:r>
              <a:rPr lang="en-US" sz="1600" dirty="0" err="1"/>
              <a:t>ህጻኑን</a:t>
            </a:r>
            <a:r>
              <a:rPr lang="en-US" sz="1600" dirty="0"/>
              <a:t> </a:t>
            </a:r>
            <a:r>
              <a:rPr lang="mr-IN" sz="1600" dirty="0"/>
              <a:t>ገላ ለገላ በማቀፍ</a:t>
            </a:r>
            <a:r>
              <a:rPr lang="en-US" sz="1600" dirty="0"/>
              <a:t> </a:t>
            </a:r>
            <a:r>
              <a:rPr lang="en-US" sz="1600" dirty="0" err="1"/>
              <a:t>ተግባር</a:t>
            </a:r>
            <a:r>
              <a:rPr lang="en-US" sz="1600" dirty="0"/>
              <a:t> </a:t>
            </a:r>
            <a:r>
              <a:rPr lang="mr-IN" sz="1600" dirty="0"/>
              <a:t>እናትን ሊያግዟት ይገባል፣</a:t>
            </a:r>
            <a:endParaRPr lang="en-US" sz="1600" dirty="0"/>
          </a:p>
          <a:p>
            <a:pPr marL="285750" indent="-285750">
              <a:lnSpc>
                <a:spcPct val="150000"/>
              </a:lnSpc>
              <a:buFont typeface="Wingdings" pitchFamily="2" charset="2"/>
              <a:buChar char="§"/>
            </a:pPr>
            <a:r>
              <a:rPr lang="mr-IN" sz="1600" b="1" dirty="0"/>
              <a:t>ይጠይቁ</a:t>
            </a:r>
            <a:r>
              <a:rPr lang="mr-IN" sz="1600" dirty="0"/>
              <a:t>፡ በጤና ጣቢያ </a:t>
            </a:r>
            <a:r>
              <a:rPr lang="en-US" sz="1600" dirty="0" err="1"/>
              <a:t>የቅድመ</a:t>
            </a:r>
            <a:r>
              <a:rPr lang="en-US" sz="1600" dirty="0"/>
              <a:t> </a:t>
            </a:r>
            <a:r>
              <a:rPr lang="en-US" sz="1600" dirty="0" err="1"/>
              <a:t>ወሊድ</a:t>
            </a:r>
            <a:r>
              <a:rPr lang="en-US" sz="1600" dirty="0"/>
              <a:t> </a:t>
            </a:r>
            <a:r>
              <a:rPr lang="en-US" sz="1600" dirty="0" err="1"/>
              <a:t>ክትትል</a:t>
            </a:r>
            <a:r>
              <a:rPr lang="en-US" sz="1600" dirty="0"/>
              <a:t>/</a:t>
            </a:r>
            <a:r>
              <a:rPr lang="en-US" sz="1600" dirty="0" err="1"/>
              <a:t>በወሊድ</a:t>
            </a:r>
            <a:r>
              <a:rPr lang="en-US" sz="1600" dirty="0"/>
              <a:t> </a:t>
            </a:r>
            <a:r>
              <a:rPr lang="en-US" sz="1600" dirty="0" err="1"/>
              <a:t>ጊዜ</a:t>
            </a:r>
            <a:r>
              <a:rPr lang="en-US" sz="1600" dirty="0"/>
              <a:t>  </a:t>
            </a:r>
            <a:r>
              <a:rPr lang="en-US" sz="1600" dirty="0" err="1"/>
              <a:t>ወይም</a:t>
            </a:r>
            <a:r>
              <a:rPr lang="en-US" sz="1600" dirty="0"/>
              <a:t> </a:t>
            </a:r>
            <a:r>
              <a:rPr lang="mr-IN" sz="1600" dirty="0"/>
              <a:t>በሆስፒታል</a:t>
            </a:r>
            <a:r>
              <a:rPr lang="en-US" sz="1600" dirty="0"/>
              <a:t> </a:t>
            </a:r>
            <a:r>
              <a:rPr lang="mr-IN" sz="1600" dirty="0"/>
              <a:t>ቆይታችሁ</a:t>
            </a:r>
            <a:r>
              <a:rPr lang="en-US" sz="1600" dirty="0"/>
              <a:t> </a:t>
            </a:r>
            <a:r>
              <a:rPr lang="en-US" sz="1600" dirty="0" err="1"/>
              <a:t>ወቅት</a:t>
            </a:r>
            <a:r>
              <a:rPr lang="en-US" sz="1600" dirty="0"/>
              <a:t> </a:t>
            </a:r>
            <a:r>
              <a:rPr lang="mr-IN" sz="1600" dirty="0"/>
              <a:t>ገላ ለገላ ስለማቀፍና እናቶችን ስለመርዳት የምክር አገልግሎት</a:t>
            </a:r>
            <a:r>
              <a:rPr lang="en-US" sz="1600" dirty="0"/>
              <a:t> </a:t>
            </a:r>
            <a:r>
              <a:rPr lang="en-US" sz="1600" dirty="0" err="1"/>
              <a:t>አግኝታችኋል</a:t>
            </a:r>
            <a:r>
              <a:rPr lang="mr-IN" sz="1600" dirty="0"/>
              <a:t>?</a:t>
            </a:r>
            <a:endParaRPr lang="en-US" sz="1600" dirty="0"/>
          </a:p>
          <a:p>
            <a:pPr marL="285750" indent="-285750">
              <a:lnSpc>
                <a:spcPct val="150000"/>
              </a:lnSpc>
              <a:buFont typeface="Wingdings" pitchFamily="2" charset="2"/>
              <a:buChar char="§"/>
            </a:pPr>
            <a:r>
              <a:rPr lang="en-US" sz="1600" dirty="0" err="1"/>
              <a:t>ምክር</a:t>
            </a:r>
            <a:r>
              <a:rPr lang="en-US" sz="1600" dirty="0"/>
              <a:t> </a:t>
            </a:r>
            <a:r>
              <a:rPr lang="en-US" sz="1600" dirty="0" err="1"/>
              <a:t>ካልተሰጠህ</a:t>
            </a:r>
            <a:r>
              <a:rPr lang="en-US" sz="1600" dirty="0"/>
              <a:t> </a:t>
            </a:r>
            <a:r>
              <a:rPr lang="mr-IN" sz="1600" dirty="0"/>
              <a:t>እንዴት</a:t>
            </a:r>
            <a:r>
              <a:rPr lang="en-US" sz="1600" dirty="0"/>
              <a:t> </a:t>
            </a:r>
            <a:r>
              <a:rPr lang="mr-IN" sz="1600" dirty="0"/>
              <a:t>እንደሚታቀፍ ላሳይህ? ፈቃደኛ ነህ?</a:t>
            </a:r>
            <a:endParaRPr lang="en-US" sz="1600" dirty="0"/>
          </a:p>
          <a:p>
            <a:pPr marL="285750" indent="-285750">
              <a:lnSpc>
                <a:spcPct val="150000"/>
              </a:lnSpc>
              <a:buFont typeface="Wingdings" pitchFamily="2" charset="2"/>
              <a:buChar char="§"/>
            </a:pPr>
            <a:r>
              <a:rPr lang="mr-IN" sz="1600" b="1" dirty="0"/>
              <a:t>ተግባር</a:t>
            </a:r>
            <a:r>
              <a:rPr lang="mr-IN" sz="1600" dirty="0"/>
              <a:t>፡ ከእናትዮዋ በመቀበል አባት/ሌላ የቤተሰብ</a:t>
            </a:r>
            <a:r>
              <a:rPr lang="en-US" sz="1600" dirty="0"/>
              <a:t> </a:t>
            </a:r>
            <a:r>
              <a:rPr lang="en-US" sz="1600" dirty="0" err="1"/>
              <a:t>አባል</a:t>
            </a:r>
            <a:r>
              <a:rPr lang="en-US" sz="1600" dirty="0"/>
              <a:t> </a:t>
            </a:r>
            <a:r>
              <a:rPr lang="mr-IN" sz="1600" dirty="0"/>
              <a:t>ገላ ለገላ እንዲያቅፍ</a:t>
            </a:r>
          </a:p>
          <a:p>
            <a:pPr marL="285750" indent="-285750">
              <a:lnSpc>
                <a:spcPct val="150000"/>
              </a:lnSpc>
            </a:pPr>
            <a:r>
              <a:rPr lang="en-US" sz="1600" dirty="0"/>
              <a:t>     </a:t>
            </a:r>
            <a:r>
              <a:rPr lang="mr-IN" sz="1600" dirty="0"/>
              <a:t>በተግ</a:t>
            </a:r>
            <a:r>
              <a:rPr lang="en-US" sz="1600" dirty="0"/>
              <a:t>ባ</a:t>
            </a:r>
            <a:r>
              <a:rPr lang="mr-IN" sz="1600" dirty="0"/>
              <a:t>ር በማሳየትና ትክክለኛውን አስተቃቀፍ እንዲፈጽም</a:t>
            </a:r>
            <a:r>
              <a:rPr lang="en-US" sz="1600" dirty="0"/>
              <a:t> </a:t>
            </a:r>
            <a:r>
              <a:rPr lang="mr-IN" sz="1600" dirty="0"/>
              <a:t>ማስቻል፣</a:t>
            </a:r>
            <a:endParaRPr lang="en-US" sz="1600" dirty="0"/>
          </a:p>
          <a:p>
            <a:pPr marL="285750" indent="-285750">
              <a:lnSpc>
                <a:spcPct val="150000"/>
              </a:lnSpc>
              <a:buFont typeface="Wingdings" pitchFamily="2" charset="2"/>
              <a:buChar char="§"/>
            </a:pPr>
            <a:r>
              <a:rPr lang="en-US" sz="1600" dirty="0" err="1"/>
              <a:t>ባለቤትህን</a:t>
            </a:r>
            <a:r>
              <a:rPr lang="en-US" sz="1600" dirty="0"/>
              <a:t> </a:t>
            </a:r>
            <a:r>
              <a:rPr lang="en-US" sz="1600" dirty="0" err="1"/>
              <a:t>ስላገዝካት</a:t>
            </a:r>
            <a:r>
              <a:rPr lang="en-US" sz="1600" dirty="0"/>
              <a:t> </a:t>
            </a:r>
            <a:r>
              <a:rPr lang="mr-IN" sz="1600" dirty="0"/>
              <a:t>በጣም እናመሰግናለን</a:t>
            </a:r>
            <a:r>
              <a:rPr lang="en-US" sz="1600" dirty="0"/>
              <a:t>፡፡</a:t>
            </a:r>
            <a:r>
              <a:rPr lang="mr-IN" sz="1600" dirty="0"/>
              <a:t> በዚህም የልጃችሁን ህይወት በመታደግ ጤናማ ዕድገት እንዲኖረው/ራት ታደርጋለህ፣ </a:t>
            </a:r>
            <a:endParaRPr lang="en-US" sz="1600" dirty="0"/>
          </a:p>
          <a:p>
            <a:pPr marL="285750" indent="-285750">
              <a:lnSpc>
                <a:spcPct val="150000"/>
              </a:lnSpc>
              <a:buFont typeface="Wingdings" pitchFamily="2" charset="2"/>
              <a:buChar char="§"/>
            </a:pPr>
            <a:r>
              <a:rPr lang="mr-IN" sz="1600" b="1" dirty="0"/>
              <a:t>ይጠይቁ</a:t>
            </a:r>
            <a:r>
              <a:rPr lang="mr-IN" sz="1600" dirty="0"/>
              <a:t>፡ መጠየቅ የምትፈልገው ካለ መጠየቅ ይቻላል፣</a:t>
            </a:r>
          </a:p>
          <a:p>
            <a:pPr marL="285750" indent="-285750">
              <a:lnSpc>
                <a:spcPct val="150000"/>
              </a:lnSpc>
            </a:pPr>
            <a:br>
              <a:rPr lang="mr-IN" sz="1600" dirty="0"/>
            </a:br>
            <a:endParaRPr lang="mr-IN" sz="1600" dirty="0"/>
          </a:p>
          <a:p>
            <a:pPr>
              <a:lnSpc>
                <a:spcPct val="150000"/>
              </a:lnSpc>
            </a:pPr>
            <a:endParaRPr lang="en-US" sz="1600" dirty="0"/>
          </a:p>
        </p:txBody>
      </p:sp>
      <p:sp>
        <p:nvSpPr>
          <p:cNvPr id="3" name="TextBox 2"/>
          <p:cNvSpPr txBox="1"/>
          <p:nvPr/>
        </p:nvSpPr>
        <p:spPr>
          <a:xfrm>
            <a:off x="6850251" y="4761283"/>
            <a:ext cx="433951" cy="338554"/>
          </a:xfrm>
          <a:prstGeom prst="rect">
            <a:avLst/>
          </a:prstGeom>
          <a:noFill/>
        </p:spPr>
        <p:txBody>
          <a:bodyPr wrap="square" rtlCol="0">
            <a:spAutoFit/>
          </a:bodyPr>
          <a:lstStyle/>
          <a:p>
            <a:r>
              <a:rPr lang="en-US" sz="1600" dirty="0">
                <a:latin typeface="Abadi MT Condensed Extra Bold" charset="0"/>
                <a:ea typeface="Abadi MT Condensed Extra Bold" charset="0"/>
                <a:cs typeface="Abadi MT Condensed Extra Bold" charset="0"/>
              </a:rPr>
              <a:t>18</a:t>
            </a:r>
          </a:p>
        </p:txBody>
      </p:sp>
    </p:spTree>
    <p:extLst>
      <p:ext uri="{BB962C8B-B14F-4D97-AF65-F5344CB8AC3E}">
        <p14:creationId xmlns:p14="http://schemas.microsoft.com/office/powerpoint/2010/main" val="303419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9456" y="214842"/>
            <a:ext cx="6437376" cy="400110"/>
          </a:xfrm>
          <a:prstGeom prst="rect">
            <a:avLst/>
          </a:prstGeom>
          <a:ln>
            <a:noFill/>
          </a:ln>
        </p:spPr>
        <p:txBody>
          <a:bodyPr wrap="square" anchor="ctr">
            <a:spAutoFit/>
          </a:bodyPr>
          <a:lstStyle/>
          <a:p>
            <a:pPr algn="ctr"/>
            <a:r>
              <a:rPr lang="en-US" sz="2000" b="1" dirty="0" err="1"/>
              <a:t>መግቢያ</a:t>
            </a:r>
            <a:endParaRPr lang="en-US" sz="2000" b="1" i="0" u="none" strike="noStrike" baseline="0" dirty="0">
              <a:latin typeface="Proxima Nova" panose="02000506030000020004" pitchFamily="50" charset="0"/>
            </a:endParaRPr>
          </a:p>
        </p:txBody>
      </p:sp>
      <p:sp>
        <p:nvSpPr>
          <p:cNvPr id="5" name="Rectangle 4"/>
          <p:cNvSpPr/>
          <p:nvPr/>
        </p:nvSpPr>
        <p:spPr>
          <a:xfrm>
            <a:off x="219456" y="988312"/>
            <a:ext cx="7050024" cy="4116768"/>
          </a:xfrm>
          <a:prstGeom prst="rect">
            <a:avLst/>
          </a:prstGeom>
          <a:ln>
            <a:noFill/>
          </a:ln>
        </p:spPr>
        <p:txBody>
          <a:bodyPr wrap="square" anchor="t">
            <a:spAutoFit/>
          </a:bodyPr>
          <a:lstStyle/>
          <a:p>
            <a:pPr>
              <a:lnSpc>
                <a:spcPct val="150000"/>
              </a:lnSpc>
            </a:pPr>
            <a:r>
              <a:rPr lang="is-IS" sz="1600" dirty="0"/>
              <a:t>ይህ የኬ.ኤ.ም.ሲ ምክር አገልግሎት መስጫ መመሪያ የተዘጋጀው ክብደታቸው ዝቅተኛ ሆነው የተወለዱ ል</a:t>
            </a:r>
            <a:r>
              <a:rPr lang="en-US" sz="1600" dirty="0"/>
              <a:t>ጆ</a:t>
            </a:r>
            <a:r>
              <a:rPr lang="is-IS" sz="1600" dirty="0"/>
              <a:t>ች   ላሏቸው ቤተሰቦች  ኬ.ኤ.ምሲን ተግባራዊ እንዲያደርጉ ለመርዳት ነው፡፡ </a:t>
            </a:r>
          </a:p>
          <a:p>
            <a:pPr>
              <a:lnSpc>
                <a:spcPct val="150000"/>
              </a:lnSpc>
            </a:pPr>
            <a:r>
              <a:rPr lang="is-IS" sz="1600" dirty="0"/>
              <a:t>ለክትትል ወይም ለመጎብኘት ከመሄድዎ ከ2 ወይም 3 ቀናት በፊት የቤተሰብ አባላትም የሚገኙበትን ቀን በማመቻቸት እንዲገኙ ማድረግ ያስፈልጋል፡፡ </a:t>
            </a:r>
          </a:p>
          <a:p>
            <a:pPr>
              <a:lnSpc>
                <a:spcPct val="150000"/>
              </a:lnSpc>
            </a:pPr>
            <a:r>
              <a:rPr lang="is-IS" sz="1600" b="1" dirty="0"/>
              <a:t>ወደ እናትዮዋ ቤት ከመሄድዎ በፊት ቀጥለው የተዘረዘሩን ተግባራት ይፈጽሙ፤</a:t>
            </a:r>
            <a:endParaRPr lang="is-IS" sz="1600" dirty="0"/>
          </a:p>
          <a:p>
            <a:pPr>
              <a:lnSpc>
                <a:spcPct val="150000"/>
              </a:lnSpc>
              <a:buFont typeface="Wingdings" pitchFamily="2" charset="2"/>
              <a:buChar char="§"/>
            </a:pPr>
            <a:r>
              <a:rPr lang="is-IS" sz="1600" dirty="0"/>
              <a:t> የምክር አገልግሎት መስጫ መመሪያውን በማንበብ ሂደቱን ይረዱ፣</a:t>
            </a:r>
          </a:p>
          <a:p>
            <a:pPr>
              <a:lnSpc>
                <a:spcPct val="150000"/>
              </a:lnSpc>
              <a:buFont typeface="Wingdings" pitchFamily="2" charset="2"/>
              <a:buChar char="§"/>
            </a:pPr>
            <a:r>
              <a:rPr lang="is-IS" sz="1600" dirty="0"/>
              <a:t> የህፃኑን ክብደት ለመለካት እንዲችሉ ሚዛን ይያዙ፣</a:t>
            </a:r>
          </a:p>
          <a:p>
            <a:pPr>
              <a:lnSpc>
                <a:spcPct val="150000"/>
              </a:lnSpc>
              <a:buFont typeface="Wingdings" pitchFamily="2" charset="2"/>
              <a:buChar char="§"/>
            </a:pPr>
            <a:r>
              <a:rPr lang="is-IS" sz="1600" dirty="0"/>
              <a:t> የምክር አገልግሎቱን ለመስጠት ሌሎች አስፈላጊ ቁሳቁሶችን መያዝ ያስፈልጋል፣</a:t>
            </a:r>
          </a:p>
          <a:p>
            <a:pPr>
              <a:lnSpc>
                <a:spcPct val="150000"/>
              </a:lnSpc>
            </a:pPr>
            <a:endParaRPr lang="is-IS" sz="1600" dirty="0"/>
          </a:p>
          <a:p>
            <a:pPr marL="285750" marR="0" lvl="0" indent="-285750" defTabSz="914400" eaLnBrk="1" fontAlgn="auto" latinLnBrk="0" hangingPunct="1">
              <a:lnSpc>
                <a:spcPct val="150000"/>
              </a:lnSpc>
              <a:spcBef>
                <a:spcPts val="0"/>
              </a:spcBef>
              <a:spcAft>
                <a:spcPts val="0"/>
              </a:spcAft>
              <a:buClrTx/>
              <a:buSzTx/>
              <a:buFontTx/>
              <a:buNone/>
              <a:tabLst/>
              <a:defRPr/>
            </a:pPr>
            <a:endParaRPr lang="en-US" sz="1600" dirty="0"/>
          </a:p>
          <a:p>
            <a:pPr marL="285750" marR="0" lvl="0" indent="-285750" defTabSz="914400" eaLnBrk="1" fontAlgn="auto" latinLnBrk="0" hangingPunct="1">
              <a:lnSpc>
                <a:spcPct val="150000"/>
              </a:lnSpc>
              <a:spcBef>
                <a:spcPts val="0"/>
              </a:spcBef>
              <a:spcAft>
                <a:spcPts val="0"/>
              </a:spcAft>
              <a:buClrTx/>
              <a:buSzTx/>
              <a:buFontTx/>
              <a:buNone/>
              <a:tabLst/>
              <a:defRPr/>
            </a:pPr>
            <a:endParaRPr lang="en-US" sz="1600" dirty="0"/>
          </a:p>
        </p:txBody>
      </p:sp>
      <p:sp>
        <p:nvSpPr>
          <p:cNvPr id="6" name="Rectangle 5"/>
          <p:cNvSpPr/>
          <p:nvPr/>
        </p:nvSpPr>
        <p:spPr>
          <a:xfrm>
            <a:off x="6842759" y="266735"/>
            <a:ext cx="518160" cy="307777"/>
          </a:xfrm>
          <a:prstGeom prst="rect">
            <a:avLst/>
          </a:prstGeom>
          <a:ln>
            <a:noFill/>
          </a:ln>
        </p:spPr>
        <p:txBody>
          <a:bodyPr wrap="square" anchor="ctr">
            <a:spAutoFit/>
          </a:bodyPr>
          <a:lstStyle/>
          <a:p>
            <a:pPr algn="ctr"/>
            <a:r>
              <a:rPr lang="en-US" sz="1400" b="1" i="0" u="none" strike="noStrike" baseline="0" dirty="0">
                <a:solidFill>
                  <a:schemeClr val="bg1"/>
                </a:solidFill>
                <a:latin typeface="+mn-lt"/>
              </a:rPr>
              <a:t>1</a:t>
            </a:r>
          </a:p>
        </p:txBody>
      </p:sp>
      <p:sp>
        <p:nvSpPr>
          <p:cNvPr id="2" name="TextBox 1"/>
          <p:cNvSpPr txBox="1"/>
          <p:nvPr/>
        </p:nvSpPr>
        <p:spPr>
          <a:xfrm>
            <a:off x="6873755" y="4761283"/>
            <a:ext cx="332956" cy="338554"/>
          </a:xfrm>
          <a:prstGeom prst="rect">
            <a:avLst/>
          </a:prstGeom>
          <a:noFill/>
        </p:spPr>
        <p:txBody>
          <a:bodyPr wrap="square" rtlCol="0">
            <a:spAutoFit/>
          </a:bodyPr>
          <a:lstStyle/>
          <a:p>
            <a:r>
              <a:rPr lang="en-US" sz="1600" dirty="0">
                <a:latin typeface="Abadi MT Condensed Extra Bold" charset="0"/>
                <a:ea typeface="Abadi MT Condensed Extra Bold" charset="0"/>
                <a:cs typeface="Abadi MT Condensed Extra Bold" charset="0"/>
              </a:rPr>
              <a:t>1</a:t>
            </a:r>
          </a:p>
        </p:txBody>
      </p:sp>
    </p:spTree>
    <p:extLst>
      <p:ext uri="{BB962C8B-B14F-4D97-AF65-F5344CB8AC3E}">
        <p14:creationId xmlns:p14="http://schemas.microsoft.com/office/powerpoint/2010/main" val="639285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3874" y="891926"/>
            <a:ext cx="3388887" cy="254150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550" y="891926"/>
            <a:ext cx="2045077" cy="2541507"/>
          </a:xfrm>
          <a:prstGeom prst="rect">
            <a:avLst/>
          </a:prstGeom>
        </p:spPr>
      </p:pic>
      <p:sp>
        <p:nvSpPr>
          <p:cNvPr id="4" name="TextBox 3"/>
          <p:cNvSpPr txBox="1"/>
          <p:nvPr/>
        </p:nvSpPr>
        <p:spPr>
          <a:xfrm>
            <a:off x="1110497" y="3593453"/>
            <a:ext cx="5572264" cy="523220"/>
          </a:xfrm>
          <a:prstGeom prst="rect">
            <a:avLst/>
          </a:prstGeom>
          <a:noFill/>
        </p:spPr>
        <p:txBody>
          <a:bodyPr wrap="square" rtlCol="0">
            <a:spAutoFit/>
          </a:bodyPr>
          <a:lstStyle/>
          <a:p>
            <a:r>
              <a:rPr lang="sk-SK" sz="1400" dirty="0" err="1"/>
              <a:t>ፎቶ</a:t>
            </a:r>
            <a:r>
              <a:rPr lang="mr-IN" sz="1400" dirty="0"/>
              <a:t>፡- </a:t>
            </a:r>
            <a:r>
              <a:rPr lang="mr-IN" sz="1400" dirty="0" err="1"/>
              <a:t>አባት</a:t>
            </a:r>
            <a:r>
              <a:rPr lang="mr-IN" sz="1400" dirty="0"/>
              <a:t>፣ </a:t>
            </a:r>
            <a:r>
              <a:rPr lang="mr-IN" sz="1400" dirty="0" err="1"/>
              <a:t>ታላቅ</a:t>
            </a:r>
            <a:r>
              <a:rPr lang="mr-IN" sz="1400" dirty="0"/>
              <a:t> </a:t>
            </a:r>
            <a:r>
              <a:rPr lang="mr-IN" sz="1400" dirty="0" err="1"/>
              <a:t>እህት</a:t>
            </a:r>
            <a:r>
              <a:rPr lang="mr-IN" sz="1400" dirty="0"/>
              <a:t> </a:t>
            </a:r>
            <a:r>
              <a:rPr lang="mr-IN" sz="1400" dirty="0" err="1"/>
              <a:t>የገላ</a:t>
            </a:r>
            <a:r>
              <a:rPr lang="mr-IN" sz="1400" dirty="0"/>
              <a:t> </a:t>
            </a:r>
            <a:r>
              <a:rPr lang="mr-IN" sz="1400" dirty="0" err="1"/>
              <a:t>ለገላ</a:t>
            </a:r>
            <a:r>
              <a:rPr lang="mr-IN" sz="1400" dirty="0"/>
              <a:t> </a:t>
            </a:r>
            <a:r>
              <a:rPr lang="mr-IN" sz="1400" dirty="0" err="1"/>
              <a:t>እንክብካቤ</a:t>
            </a:r>
            <a:r>
              <a:rPr lang="mr-IN" sz="1400" dirty="0"/>
              <a:t> </a:t>
            </a:r>
            <a:r>
              <a:rPr lang="mr-IN" sz="1400" dirty="0" err="1"/>
              <a:t>አገልግሎት</a:t>
            </a:r>
            <a:r>
              <a:rPr lang="mr-IN" sz="1400" dirty="0"/>
              <a:t> </a:t>
            </a:r>
            <a:r>
              <a:rPr lang="mr-IN" sz="1400" dirty="0" err="1"/>
              <a:t>እያከናወኑ</a:t>
            </a:r>
            <a:r>
              <a:rPr lang="mr-IN" sz="1400" dirty="0"/>
              <a:t>፣</a:t>
            </a:r>
          </a:p>
          <a:p>
            <a:endParaRPr lang="en-US" sz="1400" dirty="0"/>
          </a:p>
        </p:txBody>
      </p:sp>
      <p:sp>
        <p:nvSpPr>
          <p:cNvPr id="5" name="TextBox 4"/>
          <p:cNvSpPr txBox="1"/>
          <p:nvPr/>
        </p:nvSpPr>
        <p:spPr>
          <a:xfrm>
            <a:off x="6880473" y="4761283"/>
            <a:ext cx="449449" cy="338554"/>
          </a:xfrm>
          <a:prstGeom prst="rect">
            <a:avLst/>
          </a:prstGeom>
          <a:noFill/>
        </p:spPr>
        <p:txBody>
          <a:bodyPr wrap="square" rtlCol="0">
            <a:spAutoFit/>
          </a:bodyPr>
          <a:lstStyle/>
          <a:p>
            <a:r>
              <a:rPr lang="en-US" sz="1600" dirty="0">
                <a:latin typeface="Abadi MT Condensed Extra Bold" charset="0"/>
                <a:ea typeface="Abadi MT Condensed Extra Bold" charset="0"/>
                <a:cs typeface="Abadi MT Condensed Extra Bold" charset="0"/>
              </a:rPr>
              <a:t>19</a:t>
            </a:r>
          </a:p>
        </p:txBody>
      </p:sp>
    </p:spTree>
    <p:extLst>
      <p:ext uri="{BB962C8B-B14F-4D97-AF65-F5344CB8AC3E}">
        <p14:creationId xmlns:p14="http://schemas.microsoft.com/office/powerpoint/2010/main" val="2106498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973" y="1006409"/>
            <a:ext cx="6958739" cy="3539430"/>
          </a:xfrm>
          <a:prstGeom prst="rect">
            <a:avLst/>
          </a:prstGeom>
          <a:noFill/>
        </p:spPr>
        <p:txBody>
          <a:bodyPr wrap="square" rtlCol="0">
            <a:spAutoFit/>
          </a:bodyPr>
          <a:lstStyle/>
          <a:p>
            <a:pPr marL="285750" indent="-285750"/>
            <a:r>
              <a:rPr lang="mr-IN" sz="1600" b="1" dirty="0" err="1"/>
              <a:t>ይጠይቁ</a:t>
            </a:r>
            <a:r>
              <a:rPr lang="mr-IN" sz="1600" dirty="0"/>
              <a:t>፡ እናት እና </a:t>
            </a:r>
            <a:r>
              <a:rPr lang="en-US" sz="1600" dirty="0"/>
              <a:t>የ</a:t>
            </a:r>
            <a:r>
              <a:rPr lang="mr-IN" sz="1600" dirty="0"/>
              <a:t>ቤተሰብ</a:t>
            </a:r>
            <a:r>
              <a:rPr lang="en-US" sz="1600" dirty="0"/>
              <a:t> </a:t>
            </a:r>
            <a:r>
              <a:rPr lang="en-US" sz="1600" dirty="0" err="1"/>
              <a:t>አባላት</a:t>
            </a:r>
            <a:r>
              <a:rPr lang="en-US" sz="1600" dirty="0"/>
              <a:t> </a:t>
            </a:r>
            <a:r>
              <a:rPr lang="is-IS" sz="1600" dirty="0"/>
              <a:t>እጃችሁን </a:t>
            </a:r>
            <a:r>
              <a:rPr lang="en-US" sz="1600" dirty="0" err="1"/>
              <a:t>የምትታጠቡት</a:t>
            </a:r>
            <a:r>
              <a:rPr lang="en-US" sz="1600" dirty="0"/>
              <a:t> </a:t>
            </a:r>
            <a:r>
              <a:rPr lang="mr-IN" sz="1600" dirty="0"/>
              <a:t>መቼ</a:t>
            </a:r>
            <a:r>
              <a:rPr lang="en-CA" sz="1600" dirty="0"/>
              <a:t>  </a:t>
            </a:r>
            <a:r>
              <a:rPr lang="en-CA" sz="1600" dirty="0" err="1"/>
              <a:t>ነው</a:t>
            </a:r>
            <a:r>
              <a:rPr lang="mr-IN" sz="1600" dirty="0"/>
              <a:t>?</a:t>
            </a:r>
          </a:p>
          <a:p>
            <a:pPr marL="285750" indent="-285750"/>
            <a:r>
              <a:rPr lang="mr-IN" sz="1600" b="1" dirty="0"/>
              <a:t>መረሳት የሌለበት</a:t>
            </a:r>
            <a:r>
              <a:rPr lang="mr-IN" sz="1600" dirty="0"/>
              <a:t>፡ ከመጸዳጃ መልስ፣ከምግብ በፊትና በኋላ እና እንዲሁም ህፃኑን ከመንካታችን በፊት በአግባቡ እጅን መታጠብ መሰረታዊ እና ሁሌም አስታውሰን ልንፈጽም የሚገባን ተግባር ነው</a:t>
            </a:r>
            <a:r>
              <a:rPr lang="en-US" sz="1600" dirty="0"/>
              <a:t>፡፡</a:t>
            </a:r>
            <a:endParaRPr lang="mr-IN" sz="1600" dirty="0"/>
          </a:p>
          <a:p>
            <a:pPr marL="285750" indent="-285750"/>
            <a:r>
              <a:rPr lang="mr-IN" sz="1600" b="1" dirty="0"/>
              <a:t>ይጠይቁ</a:t>
            </a:r>
            <a:r>
              <a:rPr lang="mr-IN" sz="1600" dirty="0"/>
              <a:t>፡ ገ</a:t>
            </a:r>
            <a:r>
              <a:rPr lang="en-US" sz="1600" dirty="0"/>
              <a:t>ላ</a:t>
            </a:r>
            <a:r>
              <a:rPr lang="mr-IN" sz="1600" dirty="0"/>
              <a:t>ሽን በየስንት</a:t>
            </a:r>
            <a:r>
              <a:rPr lang="en-US" sz="1600" dirty="0"/>
              <a:t> </a:t>
            </a:r>
            <a:r>
              <a:rPr lang="mr-IN" sz="1600" dirty="0"/>
              <a:t>ጊዜ ትታጠቢያለሽ?</a:t>
            </a:r>
          </a:p>
          <a:p>
            <a:pPr marL="285750" indent="-285750"/>
            <a:r>
              <a:rPr lang="mr-IN" sz="1600" b="1" dirty="0"/>
              <a:t>ይጠይቁ፡</a:t>
            </a:r>
            <a:r>
              <a:rPr lang="mr-IN" sz="1600" dirty="0"/>
              <a:t> ህፃኑን በየስንት ጊዜ ገላውን/ዋን</a:t>
            </a:r>
            <a:r>
              <a:rPr lang="en-US" sz="1600" dirty="0"/>
              <a:t> </a:t>
            </a:r>
            <a:r>
              <a:rPr lang="mr-IN" sz="1600" dirty="0"/>
              <a:t>ታጥቢያለሽ?</a:t>
            </a:r>
          </a:p>
          <a:p>
            <a:pPr marL="285750" indent="-285750">
              <a:buFont typeface="Wingdings" pitchFamily="2" charset="2"/>
              <a:buChar char="§"/>
            </a:pPr>
            <a:r>
              <a:rPr lang="mr-IN" sz="1600" dirty="0"/>
              <a:t>የግል ንጽህና</a:t>
            </a:r>
            <a:r>
              <a:rPr lang="en-US" sz="1600" dirty="0" err="1"/>
              <a:t>ሽን</a:t>
            </a:r>
            <a:r>
              <a:rPr lang="mr-IN" sz="1600" dirty="0"/>
              <a:t> እና የህፃኑን/ኗን ንጽህና መጠበቅ መረሳት የሌለበት ተግባር ነው፡፡ ይህን በማድረግም የተለያዩ ተላላፊ በሽታዎችን መከላከል ይቻላል</a:t>
            </a:r>
            <a:r>
              <a:rPr lang="en-US" sz="1600" dirty="0"/>
              <a:t>፡፡</a:t>
            </a:r>
            <a:endParaRPr lang="mr-IN" sz="1600" dirty="0"/>
          </a:p>
          <a:p>
            <a:pPr marL="285750" indent="-285750"/>
            <a:r>
              <a:rPr lang="mr-IN" sz="1600" b="1" dirty="0"/>
              <a:t>ይጠይቁ </a:t>
            </a:r>
            <a:r>
              <a:rPr lang="mr-IN" sz="1600" dirty="0"/>
              <a:t>፡ የህፃኑ ልብስ እና የሽንት ጨርቅ በየስንት</a:t>
            </a:r>
            <a:r>
              <a:rPr lang="en-US" sz="1600" dirty="0"/>
              <a:t> </a:t>
            </a:r>
            <a:r>
              <a:rPr lang="mr-IN" sz="1600" dirty="0"/>
              <a:t>ጊዜው</a:t>
            </a:r>
            <a:r>
              <a:rPr lang="en-US" sz="1600" dirty="0"/>
              <a:t> </a:t>
            </a:r>
            <a:r>
              <a:rPr lang="mr-IN" sz="1600" dirty="0"/>
              <a:t>ይታጠባል?</a:t>
            </a:r>
          </a:p>
          <a:p>
            <a:pPr marL="285750" indent="-285750">
              <a:buFont typeface="Wingdings" pitchFamily="2" charset="2"/>
              <a:buChar char="§"/>
            </a:pPr>
            <a:r>
              <a:rPr lang="mr-IN" sz="1600" dirty="0"/>
              <a:t>ህፃኑ/ኗ ከተፀዳዳ/ች</a:t>
            </a:r>
            <a:r>
              <a:rPr lang="en-US" sz="1600" dirty="0"/>
              <a:t> </a:t>
            </a:r>
            <a:r>
              <a:rPr lang="mr-IN" sz="1600" dirty="0"/>
              <a:t>በኋላ</a:t>
            </a:r>
            <a:r>
              <a:rPr lang="en-US" sz="1600" dirty="0"/>
              <a:t> </a:t>
            </a:r>
            <a:r>
              <a:rPr lang="mr-IN" sz="1600" dirty="0"/>
              <a:t>መፀዳጃ ቤት </a:t>
            </a:r>
            <a:r>
              <a:rPr lang="en-US" sz="1600" dirty="0" err="1"/>
              <a:t>መጨመርና</a:t>
            </a:r>
            <a:r>
              <a:rPr lang="mr-IN" sz="1600" dirty="0"/>
              <a:t> የህፃኑን ልብስ እና የሽንት ጨርቅ</a:t>
            </a:r>
            <a:r>
              <a:rPr lang="en-US" sz="1600" dirty="0"/>
              <a:t> </a:t>
            </a:r>
            <a:r>
              <a:rPr lang="mr-IN" sz="1600" dirty="0"/>
              <a:t>ማጠብ ያስፈልጋል፡፡ይህ </a:t>
            </a:r>
            <a:r>
              <a:rPr lang="en-US" sz="1600" dirty="0" err="1"/>
              <a:t>ካል</a:t>
            </a:r>
            <a:r>
              <a:rPr lang="mr-IN" sz="1600" dirty="0"/>
              <a:t>ሆ</a:t>
            </a:r>
            <a:r>
              <a:rPr lang="en-US" sz="1600" dirty="0"/>
              <a:t>ነ </a:t>
            </a:r>
            <a:r>
              <a:rPr lang="mr-IN" sz="1600" dirty="0"/>
              <a:t>ህፃኑ ለተለያዩ በሽታዎች ይጋለጣል፡፡ </a:t>
            </a:r>
          </a:p>
          <a:p>
            <a:pPr marL="285750" indent="-285750"/>
            <a:r>
              <a:rPr lang="mr-IN" sz="1600" b="1" dirty="0"/>
              <a:t>ይጠይቁ፡</a:t>
            </a:r>
            <a:r>
              <a:rPr lang="en-US" sz="1600" b="1" dirty="0"/>
              <a:t> </a:t>
            </a:r>
            <a:r>
              <a:rPr lang="mr-IN" sz="1600" dirty="0"/>
              <a:t>ንጽህና መጠበቅን በተመለከተ ማንኛውንም መጠየቅ የምትፈል</a:t>
            </a:r>
            <a:r>
              <a:rPr lang="en-US" sz="1600" dirty="0" err="1"/>
              <a:t>ጉት</a:t>
            </a:r>
            <a:r>
              <a:rPr lang="mr-IN" sz="1600" dirty="0"/>
              <a:t> ነገር ካለ መጠየቅ ይቻላል</a:t>
            </a:r>
            <a:r>
              <a:rPr lang="en-US" sz="1600" dirty="0"/>
              <a:t>፡፡</a:t>
            </a:r>
            <a:endParaRPr lang="mr-IN" sz="1600" dirty="0"/>
          </a:p>
          <a:p>
            <a:endParaRPr lang="en-US" sz="1600" dirty="0"/>
          </a:p>
        </p:txBody>
      </p:sp>
      <p:sp>
        <p:nvSpPr>
          <p:cNvPr id="3" name="TextBox 2"/>
          <p:cNvSpPr txBox="1"/>
          <p:nvPr/>
        </p:nvSpPr>
        <p:spPr>
          <a:xfrm>
            <a:off x="247973" y="184223"/>
            <a:ext cx="6679769" cy="707886"/>
          </a:xfrm>
          <a:prstGeom prst="rect">
            <a:avLst/>
          </a:prstGeom>
          <a:noFill/>
        </p:spPr>
        <p:txBody>
          <a:bodyPr wrap="square" rtlCol="0">
            <a:spAutoFit/>
          </a:bodyPr>
          <a:lstStyle/>
          <a:p>
            <a:pPr algn="ctr"/>
            <a:r>
              <a:rPr lang="en-US" sz="2000" b="1" dirty="0" err="1"/>
              <a:t>ስለ</a:t>
            </a:r>
            <a:r>
              <a:rPr lang="en-US" sz="2000" b="1" dirty="0"/>
              <a:t> </a:t>
            </a:r>
            <a:r>
              <a:rPr lang="en-US" sz="2000" b="1" dirty="0" err="1"/>
              <a:t>ንጽህና</a:t>
            </a:r>
            <a:r>
              <a:rPr lang="en-US" sz="2000" b="1" dirty="0"/>
              <a:t> </a:t>
            </a:r>
            <a:r>
              <a:rPr lang="en-US" sz="2000" b="1" dirty="0" err="1"/>
              <a:t>አጠባበቅ</a:t>
            </a:r>
            <a:endParaRPr lang="en-US" sz="2000" b="1" dirty="0"/>
          </a:p>
          <a:p>
            <a:endParaRPr lang="en-US" sz="2000" dirty="0"/>
          </a:p>
        </p:txBody>
      </p:sp>
      <p:sp>
        <p:nvSpPr>
          <p:cNvPr id="4" name="TextBox 3"/>
          <p:cNvSpPr txBox="1"/>
          <p:nvPr/>
        </p:nvSpPr>
        <p:spPr>
          <a:xfrm>
            <a:off x="6803756" y="4761283"/>
            <a:ext cx="480446" cy="338554"/>
          </a:xfrm>
          <a:prstGeom prst="rect">
            <a:avLst/>
          </a:prstGeom>
          <a:noFill/>
        </p:spPr>
        <p:txBody>
          <a:bodyPr wrap="square" rtlCol="0">
            <a:spAutoFit/>
          </a:bodyPr>
          <a:lstStyle/>
          <a:p>
            <a:r>
              <a:rPr lang="en-US" sz="1600" dirty="0">
                <a:latin typeface="Abadi MT Condensed Extra Bold" charset="0"/>
                <a:ea typeface="Abadi MT Condensed Extra Bold" charset="0"/>
                <a:cs typeface="Abadi MT Condensed Extra Bold" charset="0"/>
              </a:rPr>
              <a:t>20</a:t>
            </a:r>
          </a:p>
        </p:txBody>
      </p:sp>
    </p:spTree>
    <p:extLst>
      <p:ext uri="{BB962C8B-B14F-4D97-AF65-F5344CB8AC3E}">
        <p14:creationId xmlns:p14="http://schemas.microsoft.com/office/powerpoint/2010/main" val="1392595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972" y="983069"/>
            <a:ext cx="6964357" cy="4116768"/>
          </a:xfrm>
          <a:prstGeom prst="rect">
            <a:avLst/>
          </a:prstGeom>
          <a:noFill/>
        </p:spPr>
        <p:txBody>
          <a:bodyPr wrap="square" rtlCol="0">
            <a:spAutoFit/>
          </a:bodyPr>
          <a:lstStyle/>
          <a:p>
            <a:pPr marL="285750" indent="-285750">
              <a:lnSpc>
                <a:spcPct val="150000"/>
              </a:lnSpc>
              <a:buFont typeface="Wingdings" pitchFamily="2" charset="2"/>
              <a:buChar char="§"/>
            </a:pPr>
            <a:r>
              <a:rPr lang="en-US" sz="1600" dirty="0" err="1"/>
              <a:t>ለህፃንሽ</a:t>
            </a:r>
            <a:r>
              <a:rPr lang="en-US" sz="1600" dirty="0"/>
              <a:t> </a:t>
            </a:r>
            <a:r>
              <a:rPr lang="en-US" sz="1600" dirty="0" err="1"/>
              <a:t>በቂ</a:t>
            </a:r>
            <a:r>
              <a:rPr lang="en-US" sz="1600" dirty="0"/>
              <a:t> </a:t>
            </a:r>
            <a:r>
              <a:rPr lang="en-US" sz="1600" dirty="0" err="1"/>
              <a:t>የጡት</a:t>
            </a:r>
            <a:r>
              <a:rPr lang="en-US" sz="1600" dirty="0"/>
              <a:t> </a:t>
            </a:r>
            <a:r>
              <a:rPr lang="en-US" sz="1600" dirty="0" err="1"/>
              <a:t>ወተት</a:t>
            </a:r>
            <a:r>
              <a:rPr lang="en-US" sz="1600" dirty="0"/>
              <a:t> </a:t>
            </a:r>
            <a:r>
              <a:rPr lang="en-US" sz="1600" dirty="0" err="1"/>
              <a:t>ማምረት</a:t>
            </a:r>
            <a:r>
              <a:rPr lang="en-US" sz="1600" dirty="0"/>
              <a:t> </a:t>
            </a:r>
            <a:r>
              <a:rPr lang="en-US" sz="1600" dirty="0" err="1"/>
              <a:t>እና</a:t>
            </a:r>
            <a:r>
              <a:rPr lang="en-US" sz="1600" dirty="0"/>
              <a:t> </a:t>
            </a:r>
            <a:r>
              <a:rPr lang="en-US" sz="1600" dirty="0" err="1"/>
              <a:t>መመገብ</a:t>
            </a:r>
            <a:r>
              <a:rPr lang="en-US" sz="1600" dirty="0"/>
              <a:t> </a:t>
            </a:r>
            <a:r>
              <a:rPr lang="en-US" sz="1600" dirty="0" err="1"/>
              <a:t>እንድትችይ</a:t>
            </a:r>
            <a:r>
              <a:rPr lang="en-US" sz="1600" dirty="0"/>
              <a:t> </a:t>
            </a:r>
            <a:r>
              <a:rPr lang="en-US" sz="1600" dirty="0" err="1"/>
              <a:t>ከወትሮው</a:t>
            </a:r>
            <a:r>
              <a:rPr lang="en-US" sz="1600" dirty="0"/>
              <a:t> </a:t>
            </a:r>
            <a:r>
              <a:rPr lang="en-US" sz="1600" dirty="0" err="1"/>
              <a:t>በተሻለ</a:t>
            </a:r>
            <a:r>
              <a:rPr lang="en-US" sz="1600" dirty="0"/>
              <a:t> </a:t>
            </a:r>
            <a:r>
              <a:rPr lang="en-US" sz="1600" dirty="0" err="1"/>
              <a:t>ሁኔታ</a:t>
            </a:r>
            <a:r>
              <a:rPr lang="en-US" sz="1600" dirty="0"/>
              <a:t> </a:t>
            </a:r>
            <a:r>
              <a:rPr lang="en-US" sz="1600" dirty="0" err="1"/>
              <a:t>የተመጣጠነ</a:t>
            </a:r>
            <a:r>
              <a:rPr lang="en-US" sz="1600" dirty="0"/>
              <a:t> </a:t>
            </a:r>
            <a:r>
              <a:rPr lang="en-US" sz="1600" dirty="0" err="1"/>
              <a:t>ምግብ</a:t>
            </a:r>
            <a:r>
              <a:rPr lang="en-US" sz="1600" dirty="0"/>
              <a:t> </a:t>
            </a:r>
            <a:r>
              <a:rPr lang="en-US" sz="1600" dirty="0" err="1"/>
              <a:t>መመገብ</a:t>
            </a:r>
            <a:r>
              <a:rPr lang="en-US" sz="1600" dirty="0"/>
              <a:t> </a:t>
            </a:r>
            <a:r>
              <a:rPr lang="en-US" sz="1600" dirty="0" err="1"/>
              <a:t>ይኖርብሻል</a:t>
            </a:r>
            <a:r>
              <a:rPr lang="en-US" sz="1600" dirty="0"/>
              <a:t>፡፡</a:t>
            </a:r>
            <a:br>
              <a:rPr lang="en-US" sz="1600" dirty="0"/>
            </a:br>
            <a:endParaRPr lang="en-US" sz="1600" dirty="0"/>
          </a:p>
          <a:p>
            <a:pPr marL="285750" indent="-285750">
              <a:lnSpc>
                <a:spcPct val="150000"/>
              </a:lnSpc>
              <a:buFont typeface="Wingdings" pitchFamily="2" charset="2"/>
              <a:buChar char="§"/>
            </a:pPr>
            <a:r>
              <a:rPr lang="en-US" sz="1600" dirty="0" err="1"/>
              <a:t>ቤት</a:t>
            </a:r>
            <a:r>
              <a:rPr lang="en-US" sz="1600" dirty="0"/>
              <a:t> </a:t>
            </a:r>
            <a:r>
              <a:rPr lang="en-US" sz="1600" dirty="0" err="1"/>
              <a:t>ያፈራውን</a:t>
            </a:r>
            <a:r>
              <a:rPr lang="en-US" sz="1600" dirty="0"/>
              <a:t> </a:t>
            </a:r>
            <a:r>
              <a:rPr lang="en-US" sz="1600" dirty="0" err="1"/>
              <a:t>ከተለያዩ</a:t>
            </a:r>
            <a:r>
              <a:rPr lang="en-US" sz="1600" dirty="0"/>
              <a:t> </a:t>
            </a:r>
            <a:r>
              <a:rPr lang="en-US" sz="1600" dirty="0" err="1"/>
              <a:t>የእህል</a:t>
            </a:r>
            <a:r>
              <a:rPr lang="en-US" sz="1600" dirty="0"/>
              <a:t> </a:t>
            </a:r>
            <a:r>
              <a:rPr lang="en-US" sz="1600" dirty="0" err="1"/>
              <a:t>ዘሮች</a:t>
            </a:r>
            <a:r>
              <a:rPr lang="en-US" sz="1600" dirty="0"/>
              <a:t> </a:t>
            </a:r>
            <a:r>
              <a:rPr lang="en-US" sz="1600" dirty="0" err="1"/>
              <a:t>ምግብን</a:t>
            </a:r>
            <a:r>
              <a:rPr lang="en-US" sz="1600" dirty="0"/>
              <a:t> </a:t>
            </a:r>
            <a:r>
              <a:rPr lang="en-US" sz="1600" dirty="0" err="1"/>
              <a:t>በማዘጋጀት</a:t>
            </a:r>
            <a:r>
              <a:rPr lang="en-US" sz="1600" dirty="0"/>
              <a:t> </a:t>
            </a:r>
            <a:r>
              <a:rPr lang="en-US" sz="1600" dirty="0" err="1"/>
              <a:t>መመገብ</a:t>
            </a:r>
            <a:r>
              <a:rPr lang="en-US" sz="1600" dirty="0"/>
              <a:t> </a:t>
            </a:r>
            <a:r>
              <a:rPr lang="en-US" sz="1600" dirty="0" err="1"/>
              <a:t>ይኖርብሻል</a:t>
            </a:r>
            <a:r>
              <a:rPr lang="en-US" sz="1600" dirty="0"/>
              <a:t>፡፡</a:t>
            </a:r>
          </a:p>
          <a:p>
            <a:pPr marL="285750" indent="-285750">
              <a:lnSpc>
                <a:spcPct val="150000"/>
              </a:lnSpc>
              <a:buFont typeface="Wingdings" pitchFamily="2" charset="2"/>
              <a:buChar char="§"/>
            </a:pPr>
            <a:endParaRPr lang="en-US" sz="1600" dirty="0"/>
          </a:p>
          <a:p>
            <a:pPr marL="285750" indent="-285750">
              <a:lnSpc>
                <a:spcPct val="150000"/>
              </a:lnSpc>
              <a:buFont typeface="Wingdings" pitchFamily="2" charset="2"/>
              <a:buChar char="§"/>
            </a:pPr>
            <a:r>
              <a:rPr lang="en-US" sz="1600" dirty="0" err="1"/>
              <a:t>ምስር፣ባቄላ፣ፍራፍሬ፣የአትክልት</a:t>
            </a:r>
            <a:r>
              <a:rPr lang="en-US" sz="1600" dirty="0"/>
              <a:t> </a:t>
            </a:r>
            <a:r>
              <a:rPr lang="en-US" sz="1600" dirty="0" err="1"/>
              <a:t>ዘሮች፣ከተቻለ</a:t>
            </a:r>
            <a:r>
              <a:rPr lang="en-US" sz="1600" dirty="0"/>
              <a:t> </a:t>
            </a:r>
            <a:r>
              <a:rPr lang="en-US" sz="1600" dirty="0" err="1"/>
              <a:t>ስጋን</a:t>
            </a:r>
            <a:r>
              <a:rPr lang="en-US" sz="1600" dirty="0"/>
              <a:t> </a:t>
            </a:r>
            <a:r>
              <a:rPr lang="en-US" sz="1600" dirty="0" err="1"/>
              <a:t>መመገብ</a:t>
            </a:r>
            <a:r>
              <a:rPr lang="en-US" sz="1600" dirty="0"/>
              <a:t> </a:t>
            </a:r>
            <a:r>
              <a:rPr lang="en-US" sz="1600" dirty="0" err="1"/>
              <a:t>እና</a:t>
            </a:r>
            <a:r>
              <a:rPr lang="en-US" sz="1600" dirty="0"/>
              <a:t> </a:t>
            </a:r>
            <a:r>
              <a:rPr lang="en-US" sz="1600" dirty="0" err="1"/>
              <a:t>ንፁህ</a:t>
            </a:r>
            <a:r>
              <a:rPr lang="en-US" sz="1600" dirty="0"/>
              <a:t> </a:t>
            </a:r>
            <a:r>
              <a:rPr lang="en-US" sz="1600" dirty="0" err="1"/>
              <a:t>ውሃ</a:t>
            </a:r>
            <a:r>
              <a:rPr lang="en-US" sz="1600" dirty="0"/>
              <a:t> </a:t>
            </a:r>
            <a:r>
              <a:rPr lang="en-US" sz="1600" dirty="0" err="1"/>
              <a:t>መጠጣት</a:t>
            </a:r>
            <a:r>
              <a:rPr lang="en-US" sz="1600" dirty="0"/>
              <a:t> </a:t>
            </a:r>
            <a:r>
              <a:rPr lang="en-US" sz="1600" dirty="0" err="1"/>
              <a:t>ይኖርብሻል</a:t>
            </a:r>
            <a:r>
              <a:rPr lang="en-US" sz="1600" dirty="0"/>
              <a:t>፡፡</a:t>
            </a:r>
          </a:p>
          <a:p>
            <a:pPr marL="285750" indent="-285750">
              <a:lnSpc>
                <a:spcPct val="150000"/>
              </a:lnSpc>
              <a:buFont typeface="Wingdings" pitchFamily="2" charset="2"/>
              <a:buChar char="§"/>
            </a:pPr>
            <a:endParaRPr lang="en-US" sz="1600" dirty="0"/>
          </a:p>
          <a:p>
            <a:pPr marL="285750" indent="-285750">
              <a:lnSpc>
                <a:spcPct val="150000"/>
              </a:lnSpc>
              <a:buFont typeface="Wingdings" pitchFamily="2" charset="2"/>
              <a:buChar char="§"/>
            </a:pPr>
            <a:r>
              <a:rPr lang="en-US" sz="1600" b="1" dirty="0" err="1"/>
              <a:t>ይጠይቁ</a:t>
            </a:r>
            <a:r>
              <a:rPr lang="en-US" sz="1600" dirty="0"/>
              <a:t>፡ </a:t>
            </a:r>
            <a:r>
              <a:rPr lang="en-US" sz="1600" dirty="0" err="1"/>
              <a:t>አመጋገብን</a:t>
            </a:r>
            <a:r>
              <a:rPr lang="en-US" sz="1600" dirty="0"/>
              <a:t> </a:t>
            </a:r>
            <a:r>
              <a:rPr lang="en-US" sz="1600" dirty="0" err="1"/>
              <a:t>በተመለከተ</a:t>
            </a:r>
            <a:r>
              <a:rPr lang="en-US" sz="1600" dirty="0"/>
              <a:t> </a:t>
            </a:r>
            <a:r>
              <a:rPr lang="en-US" sz="1600" dirty="0" err="1"/>
              <a:t>ጥያቄ</a:t>
            </a:r>
            <a:r>
              <a:rPr lang="en-US" sz="1600" dirty="0"/>
              <a:t> </a:t>
            </a:r>
            <a:r>
              <a:rPr lang="en-US" sz="1600" dirty="0" err="1"/>
              <a:t>ካለሽ</a:t>
            </a:r>
            <a:r>
              <a:rPr lang="en-US" sz="1600" dirty="0"/>
              <a:t> </a:t>
            </a:r>
            <a:r>
              <a:rPr lang="en-US" sz="1600" dirty="0" err="1"/>
              <a:t>መጠየቅ</a:t>
            </a:r>
            <a:r>
              <a:rPr lang="en-US" sz="1600" dirty="0"/>
              <a:t> </a:t>
            </a:r>
            <a:r>
              <a:rPr lang="en-US" sz="1600" dirty="0" err="1"/>
              <a:t>ትችያለሽ</a:t>
            </a:r>
            <a:r>
              <a:rPr lang="en-US" sz="1600" dirty="0"/>
              <a:t>፣</a:t>
            </a:r>
          </a:p>
          <a:p>
            <a:pPr marL="285750" indent="-285750">
              <a:lnSpc>
                <a:spcPct val="150000"/>
              </a:lnSpc>
              <a:buFont typeface="Wingdings" charset="2"/>
              <a:buChar char="q"/>
            </a:pPr>
            <a:endParaRPr lang="en-US" sz="1600" dirty="0"/>
          </a:p>
          <a:p>
            <a:pPr marL="285750" indent="-285750">
              <a:lnSpc>
                <a:spcPct val="150000"/>
              </a:lnSpc>
              <a:buFont typeface="Wingdings" charset="2"/>
              <a:buChar char="q"/>
            </a:pPr>
            <a:endParaRPr lang="en-US" sz="1600" dirty="0"/>
          </a:p>
        </p:txBody>
      </p:sp>
      <p:sp>
        <p:nvSpPr>
          <p:cNvPr id="3" name="TextBox 2"/>
          <p:cNvSpPr txBox="1"/>
          <p:nvPr/>
        </p:nvSpPr>
        <p:spPr>
          <a:xfrm>
            <a:off x="715731" y="213683"/>
            <a:ext cx="6028840" cy="707886"/>
          </a:xfrm>
          <a:prstGeom prst="rect">
            <a:avLst/>
          </a:prstGeom>
          <a:noFill/>
        </p:spPr>
        <p:txBody>
          <a:bodyPr wrap="square" rtlCol="0">
            <a:spAutoFit/>
          </a:bodyPr>
          <a:lstStyle/>
          <a:p>
            <a:pPr algn="ctr"/>
            <a:r>
              <a:rPr lang="en-US" sz="2000" b="1" dirty="0" err="1"/>
              <a:t>የእናት</a:t>
            </a:r>
            <a:r>
              <a:rPr lang="en-US" sz="2000" b="1" dirty="0"/>
              <a:t> </a:t>
            </a:r>
            <a:r>
              <a:rPr lang="en-US" sz="2000" b="1" dirty="0" err="1"/>
              <a:t>የአመጋገብ</a:t>
            </a:r>
            <a:r>
              <a:rPr lang="en-US" sz="2000" b="1" dirty="0"/>
              <a:t> </a:t>
            </a:r>
            <a:r>
              <a:rPr lang="en-US" sz="2000" b="1" dirty="0" err="1"/>
              <a:t>ሁኔታ</a:t>
            </a:r>
            <a:r>
              <a:rPr lang="en-US" sz="2000" b="1" dirty="0"/>
              <a:t>፣</a:t>
            </a:r>
          </a:p>
          <a:p>
            <a:endParaRPr lang="en-US" sz="2000" dirty="0"/>
          </a:p>
        </p:txBody>
      </p:sp>
      <p:sp>
        <p:nvSpPr>
          <p:cNvPr id="4" name="TextBox 3"/>
          <p:cNvSpPr txBox="1"/>
          <p:nvPr/>
        </p:nvSpPr>
        <p:spPr>
          <a:xfrm>
            <a:off x="6803756" y="4761283"/>
            <a:ext cx="480446" cy="338554"/>
          </a:xfrm>
          <a:prstGeom prst="rect">
            <a:avLst/>
          </a:prstGeom>
          <a:noFill/>
        </p:spPr>
        <p:txBody>
          <a:bodyPr wrap="square" rtlCol="0">
            <a:spAutoFit/>
          </a:bodyPr>
          <a:lstStyle/>
          <a:p>
            <a:r>
              <a:rPr lang="en-US" sz="1600" dirty="0">
                <a:latin typeface="Abadi MT Condensed Extra Bold" charset="0"/>
                <a:ea typeface="Abadi MT Condensed Extra Bold" charset="0"/>
                <a:cs typeface="Abadi MT Condensed Extra Bold" charset="0"/>
              </a:rPr>
              <a:t>21</a:t>
            </a:r>
          </a:p>
        </p:txBody>
      </p:sp>
    </p:spTree>
    <p:extLst>
      <p:ext uri="{BB962C8B-B14F-4D97-AF65-F5344CB8AC3E}">
        <p14:creationId xmlns:p14="http://schemas.microsoft.com/office/powerpoint/2010/main" val="655086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7973" y="247973"/>
            <a:ext cx="6695268" cy="707886"/>
          </a:xfrm>
          <a:prstGeom prst="rect">
            <a:avLst/>
          </a:prstGeom>
          <a:noFill/>
        </p:spPr>
        <p:txBody>
          <a:bodyPr wrap="square" rtlCol="0">
            <a:spAutoFit/>
          </a:bodyPr>
          <a:lstStyle/>
          <a:p>
            <a:pPr algn="ctr"/>
            <a:r>
              <a:rPr lang="en-US" sz="2000" dirty="0" err="1"/>
              <a:t>ፎቶ</a:t>
            </a:r>
            <a:r>
              <a:rPr lang="en-US" sz="2000" dirty="0"/>
              <a:t>፡ </a:t>
            </a:r>
            <a:r>
              <a:rPr lang="en-US" sz="2000" dirty="0" err="1"/>
              <a:t>ህፃናት</a:t>
            </a:r>
            <a:r>
              <a:rPr lang="en-US" sz="2000" dirty="0"/>
              <a:t> </a:t>
            </a:r>
            <a:r>
              <a:rPr lang="en-US" sz="2000" dirty="0" err="1"/>
              <a:t>ክትባት</a:t>
            </a:r>
            <a:r>
              <a:rPr lang="en-US" sz="2000" dirty="0"/>
              <a:t> </a:t>
            </a:r>
            <a:r>
              <a:rPr lang="en-US" sz="2000" dirty="0" err="1"/>
              <a:t>በወቅቱ</a:t>
            </a:r>
            <a:r>
              <a:rPr lang="en-US" sz="2000" dirty="0"/>
              <a:t> </a:t>
            </a:r>
            <a:r>
              <a:rPr lang="en-US" sz="2000" dirty="0" err="1"/>
              <a:t>መውሰድ</a:t>
            </a:r>
            <a:r>
              <a:rPr lang="en-US" sz="2000" dirty="0"/>
              <a:t> </a:t>
            </a:r>
            <a:r>
              <a:rPr lang="en-US" sz="2000" dirty="0" err="1"/>
              <a:t>እንዳለባቸው</a:t>
            </a:r>
            <a:r>
              <a:rPr lang="en-US" sz="2000" dirty="0"/>
              <a:t> </a:t>
            </a:r>
            <a:r>
              <a:rPr lang="en-US" sz="2000" dirty="0" err="1"/>
              <a:t>ያስገነዝባል</a:t>
            </a:r>
            <a:r>
              <a:rPr lang="en-US" sz="2000" dirty="0"/>
              <a:t>፡</a:t>
            </a:r>
          </a:p>
          <a:p>
            <a:endParaRPr lang="en-US" sz="2000" dirty="0"/>
          </a:p>
        </p:txBody>
      </p:sp>
      <p:sp>
        <p:nvSpPr>
          <p:cNvPr id="4" name="TextBox 3"/>
          <p:cNvSpPr txBox="1"/>
          <p:nvPr/>
        </p:nvSpPr>
        <p:spPr>
          <a:xfrm>
            <a:off x="6834753" y="4761283"/>
            <a:ext cx="449449" cy="338554"/>
          </a:xfrm>
          <a:prstGeom prst="rect">
            <a:avLst/>
          </a:prstGeom>
          <a:noFill/>
        </p:spPr>
        <p:txBody>
          <a:bodyPr wrap="square" rtlCol="0">
            <a:spAutoFit/>
          </a:bodyPr>
          <a:lstStyle/>
          <a:p>
            <a:r>
              <a:rPr lang="en-US" sz="1600" dirty="0">
                <a:latin typeface="Abadi MT Condensed Extra Bold" charset="0"/>
                <a:ea typeface="Abadi MT Condensed Extra Bold" charset="0"/>
                <a:cs typeface="Abadi MT Condensed Extra Bold" charset="0"/>
              </a:rPr>
              <a:t>22</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931" t="11802" r="14291" b="16764"/>
          <a:stretch/>
        </p:blipFill>
        <p:spPr>
          <a:xfrm>
            <a:off x="805489" y="955859"/>
            <a:ext cx="5549591" cy="3459930"/>
          </a:xfrm>
          <a:prstGeom prst="rect">
            <a:avLst/>
          </a:prstGeom>
        </p:spPr>
      </p:pic>
    </p:spTree>
    <p:extLst>
      <p:ext uri="{BB962C8B-B14F-4D97-AF65-F5344CB8AC3E}">
        <p14:creationId xmlns:p14="http://schemas.microsoft.com/office/powerpoint/2010/main" val="1427984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8969" y="914400"/>
            <a:ext cx="6741763" cy="2680862"/>
          </a:xfrm>
          <a:prstGeom prst="rect">
            <a:avLst/>
          </a:prstGeom>
          <a:noFill/>
        </p:spPr>
        <p:txBody>
          <a:bodyPr wrap="square" rtlCol="0">
            <a:spAutoFit/>
          </a:bodyPr>
          <a:lstStyle/>
          <a:p>
            <a:pPr marL="285750" indent="-285750">
              <a:lnSpc>
                <a:spcPct val="150000"/>
              </a:lnSpc>
              <a:buFont typeface="Wingdings" charset="2"/>
              <a:buChar char="q"/>
            </a:pPr>
            <a:r>
              <a:rPr lang="bg-BG" sz="1600" b="1" dirty="0"/>
              <a:t>ይጠይቁ</a:t>
            </a:r>
            <a:r>
              <a:rPr lang="bg-BG" sz="1600" dirty="0"/>
              <a:t>፡ ህፃኑ እንደተወለደ የክትባት አገልግሎት አግኝቷል?</a:t>
            </a:r>
            <a:br>
              <a:rPr lang="bg-BG" sz="1600" dirty="0"/>
            </a:br>
            <a:endParaRPr lang="bg-BG" sz="1600" dirty="0"/>
          </a:p>
          <a:p>
            <a:pPr marL="285750" indent="-285750">
              <a:lnSpc>
                <a:spcPct val="150000"/>
              </a:lnSpc>
              <a:buFont typeface="Wingdings" charset="2"/>
              <a:buChar char="q"/>
            </a:pPr>
            <a:r>
              <a:rPr lang="bg-BG" sz="1600" dirty="0"/>
              <a:t>አሁንም </a:t>
            </a:r>
            <a:r>
              <a:rPr lang="en-US" sz="1600" dirty="0"/>
              <a:t>በ</a:t>
            </a:r>
            <a:r>
              <a:rPr lang="bg-BG" sz="1600" dirty="0"/>
              <a:t>ድጋ</a:t>
            </a:r>
            <a:r>
              <a:rPr lang="en-US" sz="1600" dirty="0"/>
              <a:t>ሚ</a:t>
            </a:r>
            <a:r>
              <a:rPr lang="bg-BG" sz="1600" dirty="0"/>
              <a:t> 45 ቀን ሲሞላው ሁለተኛ መከተብ እንዳለበት መረሳት የለበትም፣ ክትባቱንም በአቅራቢያሽ በሚገኘው ጤና ተቋም ማስከተብ ትችያለሽ፣</a:t>
            </a:r>
            <a:br>
              <a:rPr lang="bg-BG" sz="1600" dirty="0"/>
            </a:br>
            <a:endParaRPr lang="bg-BG" sz="1600" dirty="0"/>
          </a:p>
          <a:p>
            <a:pPr marL="285750" indent="-285750">
              <a:lnSpc>
                <a:spcPct val="150000"/>
              </a:lnSpc>
              <a:buFont typeface="Wingdings" charset="2"/>
              <a:buChar char="q"/>
            </a:pPr>
            <a:r>
              <a:rPr lang="bg-BG" sz="1600" b="1" dirty="0"/>
              <a:t>ይጠይቁ</a:t>
            </a:r>
            <a:r>
              <a:rPr lang="bg-BG" sz="1600" dirty="0"/>
              <a:t>፡</a:t>
            </a:r>
            <a:r>
              <a:rPr lang="en-US" sz="1600" dirty="0"/>
              <a:t> </a:t>
            </a:r>
            <a:r>
              <a:rPr lang="bg-BG" sz="1600" dirty="0"/>
              <a:t>ክትባትን በተመለከተ ጥያቄ ካለሽ መጠይቅ ትችያለሽ፣</a:t>
            </a:r>
          </a:p>
          <a:p>
            <a:pPr>
              <a:lnSpc>
                <a:spcPct val="150000"/>
              </a:lnSpc>
            </a:pPr>
            <a:endParaRPr lang="en-US" dirty="0"/>
          </a:p>
        </p:txBody>
      </p:sp>
      <p:sp>
        <p:nvSpPr>
          <p:cNvPr id="3" name="TextBox 2"/>
          <p:cNvSpPr txBox="1"/>
          <p:nvPr/>
        </p:nvSpPr>
        <p:spPr>
          <a:xfrm>
            <a:off x="6880473" y="4761283"/>
            <a:ext cx="449449" cy="338554"/>
          </a:xfrm>
          <a:prstGeom prst="rect">
            <a:avLst/>
          </a:prstGeom>
          <a:noFill/>
        </p:spPr>
        <p:txBody>
          <a:bodyPr wrap="square" rtlCol="0">
            <a:spAutoFit/>
          </a:bodyPr>
          <a:lstStyle/>
          <a:p>
            <a:r>
              <a:rPr lang="en-US" sz="1600" dirty="0">
                <a:latin typeface="Abadi MT Condensed Extra Bold" charset="0"/>
                <a:ea typeface="Abadi MT Condensed Extra Bold" charset="0"/>
                <a:cs typeface="Abadi MT Condensed Extra Bold" charset="0"/>
              </a:rPr>
              <a:t>23</a:t>
            </a:r>
          </a:p>
        </p:txBody>
      </p:sp>
    </p:spTree>
    <p:extLst>
      <p:ext uri="{BB962C8B-B14F-4D97-AF65-F5344CB8AC3E}">
        <p14:creationId xmlns:p14="http://schemas.microsoft.com/office/powerpoint/2010/main" val="2000475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188" y="628553"/>
            <a:ext cx="5197364" cy="3840674"/>
          </a:xfrm>
          <a:prstGeom prst="rect">
            <a:avLst/>
          </a:prstGeom>
        </p:spPr>
      </p:pic>
      <p:sp>
        <p:nvSpPr>
          <p:cNvPr id="4" name="TextBox 3"/>
          <p:cNvSpPr txBox="1"/>
          <p:nvPr/>
        </p:nvSpPr>
        <p:spPr>
          <a:xfrm>
            <a:off x="6880473" y="4761283"/>
            <a:ext cx="449449" cy="338554"/>
          </a:xfrm>
          <a:prstGeom prst="rect">
            <a:avLst/>
          </a:prstGeom>
          <a:noFill/>
        </p:spPr>
        <p:txBody>
          <a:bodyPr wrap="square" rtlCol="0">
            <a:spAutoFit/>
          </a:bodyPr>
          <a:lstStyle/>
          <a:p>
            <a:r>
              <a:rPr lang="en-US" sz="1600" dirty="0">
                <a:latin typeface="Abadi MT Condensed Extra Bold" charset="0"/>
                <a:ea typeface="Abadi MT Condensed Extra Bold" charset="0"/>
                <a:cs typeface="Abadi MT Condensed Extra Bold" charset="0"/>
              </a:rPr>
              <a:t>24</a:t>
            </a:r>
          </a:p>
        </p:txBody>
      </p:sp>
      <p:sp>
        <p:nvSpPr>
          <p:cNvPr id="5" name="Rounded Rectangle 4"/>
          <p:cNvSpPr/>
          <p:nvPr/>
        </p:nvSpPr>
        <p:spPr>
          <a:xfrm>
            <a:off x="1745014" y="1051463"/>
            <a:ext cx="914400" cy="30861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50" b="1" dirty="0" err="1"/>
              <a:t>መጥባት</a:t>
            </a:r>
            <a:r>
              <a:rPr lang="en-US" sz="1050" b="1" dirty="0"/>
              <a:t> </a:t>
            </a:r>
            <a:r>
              <a:rPr lang="en-US" sz="1050" b="1" dirty="0" err="1"/>
              <a:t>አለመቻል</a:t>
            </a:r>
            <a:endParaRPr lang="en-US" sz="1050" b="1" dirty="0"/>
          </a:p>
        </p:txBody>
      </p:sp>
      <p:sp>
        <p:nvSpPr>
          <p:cNvPr id="6" name="Rectangle 5"/>
          <p:cNvSpPr/>
          <p:nvPr/>
        </p:nvSpPr>
        <p:spPr>
          <a:xfrm>
            <a:off x="1471180" y="2127250"/>
            <a:ext cx="1017270" cy="2971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b="1" dirty="0" err="1"/>
              <a:t>ቶሎ</a:t>
            </a:r>
            <a:r>
              <a:rPr lang="en-US" sz="1000" b="1" dirty="0"/>
              <a:t> </a:t>
            </a:r>
            <a:r>
              <a:rPr lang="en-US" sz="1000" b="1" dirty="0" err="1"/>
              <a:t>ቶሎ</a:t>
            </a:r>
            <a:r>
              <a:rPr lang="en-US" sz="1000" b="1" dirty="0"/>
              <a:t> </a:t>
            </a:r>
            <a:r>
              <a:rPr lang="en-US" sz="1000" b="1" dirty="0" err="1"/>
              <a:t>መተንፈስ</a:t>
            </a:r>
            <a:endParaRPr lang="en-US" sz="1000" b="1" dirty="0"/>
          </a:p>
        </p:txBody>
      </p:sp>
      <p:sp>
        <p:nvSpPr>
          <p:cNvPr id="7" name="Rectangle 6"/>
          <p:cNvSpPr/>
          <p:nvPr/>
        </p:nvSpPr>
        <p:spPr>
          <a:xfrm>
            <a:off x="2891790" y="900891"/>
            <a:ext cx="1223010" cy="4114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b="1" dirty="0" err="1"/>
              <a:t>የሰውነት</a:t>
            </a:r>
            <a:r>
              <a:rPr lang="en-US" sz="1000" b="1" dirty="0"/>
              <a:t> </a:t>
            </a:r>
            <a:r>
              <a:rPr lang="en-US" sz="1000" b="1" dirty="0" err="1"/>
              <a:t>መሞቅ</a:t>
            </a:r>
            <a:r>
              <a:rPr lang="en-US" sz="1000" b="1" dirty="0"/>
              <a:t> </a:t>
            </a:r>
            <a:r>
              <a:rPr lang="en-US" sz="1000" b="1" dirty="0" err="1"/>
              <a:t>ወይም</a:t>
            </a:r>
            <a:r>
              <a:rPr lang="en-US" sz="1000" b="1" dirty="0"/>
              <a:t> </a:t>
            </a:r>
            <a:r>
              <a:rPr lang="en-US" sz="1000" b="1" dirty="0" err="1"/>
              <a:t>የሙቀት</a:t>
            </a:r>
            <a:r>
              <a:rPr lang="en-US" sz="1000" b="1" dirty="0"/>
              <a:t> </a:t>
            </a:r>
            <a:r>
              <a:rPr lang="en-US" sz="1000" b="1" dirty="0" err="1"/>
              <a:t>መቀዝቀዝ</a:t>
            </a:r>
            <a:endParaRPr lang="en-US" sz="1000" b="1" dirty="0"/>
          </a:p>
        </p:txBody>
      </p:sp>
      <p:sp>
        <p:nvSpPr>
          <p:cNvPr id="8" name="Rectangle 7"/>
          <p:cNvSpPr/>
          <p:nvPr/>
        </p:nvSpPr>
        <p:spPr>
          <a:xfrm>
            <a:off x="3657600" y="2068830"/>
            <a:ext cx="914400" cy="2971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100" b="1" dirty="0" err="1"/>
              <a:t>መንዘፍዘፍ</a:t>
            </a:r>
            <a:endParaRPr lang="en-US" sz="1100" b="1" dirty="0"/>
          </a:p>
        </p:txBody>
      </p:sp>
      <p:sp>
        <p:nvSpPr>
          <p:cNvPr id="9" name="Rectangle 8"/>
          <p:cNvSpPr/>
          <p:nvPr/>
        </p:nvSpPr>
        <p:spPr>
          <a:xfrm>
            <a:off x="2617470" y="2548890"/>
            <a:ext cx="914400" cy="42291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800" b="1" dirty="0" err="1"/>
              <a:t>ምንም</a:t>
            </a:r>
            <a:r>
              <a:rPr lang="en-US" sz="800" b="1" dirty="0"/>
              <a:t> </a:t>
            </a:r>
            <a:r>
              <a:rPr lang="en-US" sz="800" b="1" dirty="0" err="1"/>
              <a:t>ዓይነት</a:t>
            </a:r>
            <a:r>
              <a:rPr lang="en-US" sz="800" b="1" dirty="0"/>
              <a:t> </a:t>
            </a:r>
            <a:r>
              <a:rPr lang="en-US" sz="800" b="1" dirty="0" err="1"/>
              <a:t>እንቅስቃሴ</a:t>
            </a:r>
            <a:r>
              <a:rPr lang="en-US" sz="800" b="1" dirty="0"/>
              <a:t>  </a:t>
            </a:r>
            <a:r>
              <a:rPr lang="en-US" sz="800" b="1" dirty="0" err="1"/>
              <a:t>አለመኖር</a:t>
            </a:r>
            <a:endParaRPr lang="en-US" sz="800" b="1" dirty="0"/>
          </a:p>
        </p:txBody>
      </p:sp>
      <p:sp>
        <p:nvSpPr>
          <p:cNvPr id="10" name="Rectangle 9"/>
          <p:cNvSpPr/>
          <p:nvPr/>
        </p:nvSpPr>
        <p:spPr>
          <a:xfrm>
            <a:off x="3074670" y="4160617"/>
            <a:ext cx="2042160" cy="2400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900" b="1" dirty="0" err="1"/>
              <a:t>የእግር</a:t>
            </a:r>
            <a:r>
              <a:rPr lang="en-US" sz="900" b="1" dirty="0"/>
              <a:t> </a:t>
            </a:r>
            <a:r>
              <a:rPr lang="en-US" sz="900" b="1" dirty="0" err="1"/>
              <a:t>ወይም</a:t>
            </a:r>
            <a:r>
              <a:rPr lang="en-US" sz="900" b="1" dirty="0"/>
              <a:t> </a:t>
            </a:r>
            <a:r>
              <a:rPr lang="en-US" sz="900" b="1" dirty="0" err="1"/>
              <a:t>የእጅ</a:t>
            </a:r>
            <a:r>
              <a:rPr lang="en-US" sz="900" b="1" dirty="0"/>
              <a:t> </a:t>
            </a:r>
            <a:r>
              <a:rPr lang="en-US" sz="900" b="1" dirty="0" err="1"/>
              <a:t>ቢጫ</a:t>
            </a:r>
            <a:r>
              <a:rPr lang="en-US" sz="900" b="1" dirty="0"/>
              <a:t> </a:t>
            </a:r>
            <a:r>
              <a:rPr lang="en-US" sz="900" b="1" dirty="0" err="1"/>
              <a:t>መሆን</a:t>
            </a:r>
            <a:r>
              <a:rPr lang="en-US" sz="900" b="1" dirty="0"/>
              <a:t> </a:t>
            </a:r>
          </a:p>
        </p:txBody>
      </p:sp>
      <p:sp>
        <p:nvSpPr>
          <p:cNvPr id="11" name="Rectangle 10"/>
          <p:cNvSpPr/>
          <p:nvPr/>
        </p:nvSpPr>
        <p:spPr>
          <a:xfrm>
            <a:off x="4876800" y="2971800"/>
            <a:ext cx="1146810" cy="33909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900" b="1" dirty="0" err="1"/>
              <a:t>የምግብ</a:t>
            </a:r>
            <a:r>
              <a:rPr lang="en-US" sz="900" b="1" dirty="0"/>
              <a:t> </a:t>
            </a:r>
            <a:r>
              <a:rPr lang="en-US" sz="900" b="1" dirty="0" err="1"/>
              <a:t>አለመስማማት</a:t>
            </a:r>
            <a:r>
              <a:rPr lang="en-US" sz="900" b="1" dirty="0"/>
              <a:t> </a:t>
            </a:r>
          </a:p>
        </p:txBody>
      </p:sp>
      <p:sp>
        <p:nvSpPr>
          <p:cNvPr id="12" name="TextBox 11"/>
          <p:cNvSpPr txBox="1"/>
          <p:nvPr/>
        </p:nvSpPr>
        <p:spPr>
          <a:xfrm>
            <a:off x="216976" y="185980"/>
            <a:ext cx="7082726" cy="707886"/>
          </a:xfrm>
          <a:prstGeom prst="rect">
            <a:avLst/>
          </a:prstGeom>
          <a:noFill/>
        </p:spPr>
        <p:txBody>
          <a:bodyPr wrap="square" rtlCol="0">
            <a:spAutoFit/>
          </a:bodyPr>
          <a:lstStyle/>
          <a:p>
            <a:pPr algn="ctr"/>
            <a:r>
              <a:rPr lang="en-US" sz="2000" dirty="0" err="1"/>
              <a:t>ስዕል</a:t>
            </a:r>
            <a:r>
              <a:rPr lang="en-US" sz="2000" dirty="0"/>
              <a:t>፡ </a:t>
            </a:r>
            <a:r>
              <a:rPr lang="en-US" sz="2000" dirty="0" err="1"/>
              <a:t>አደገኛ</a:t>
            </a:r>
            <a:r>
              <a:rPr lang="en-US" sz="2000" dirty="0"/>
              <a:t> </a:t>
            </a:r>
            <a:r>
              <a:rPr lang="en-US" sz="2000" dirty="0" err="1"/>
              <a:t>ምልክቶች</a:t>
            </a:r>
            <a:endParaRPr lang="en-US" sz="2000" dirty="0"/>
          </a:p>
          <a:p>
            <a:endParaRPr lang="en-US" sz="2000" dirty="0"/>
          </a:p>
        </p:txBody>
      </p:sp>
    </p:spTree>
    <p:extLst>
      <p:ext uri="{BB962C8B-B14F-4D97-AF65-F5344CB8AC3E}">
        <p14:creationId xmlns:p14="http://schemas.microsoft.com/office/powerpoint/2010/main" val="1718398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9675" y="203833"/>
            <a:ext cx="6214820" cy="707886"/>
          </a:xfrm>
          <a:prstGeom prst="rect">
            <a:avLst/>
          </a:prstGeom>
          <a:noFill/>
        </p:spPr>
        <p:txBody>
          <a:bodyPr wrap="square" rtlCol="0">
            <a:spAutoFit/>
          </a:bodyPr>
          <a:lstStyle/>
          <a:p>
            <a:pPr algn="ctr"/>
            <a:r>
              <a:rPr lang="en-US" sz="2000" b="1" dirty="0" err="1"/>
              <a:t>አደገኛ</a:t>
            </a:r>
            <a:r>
              <a:rPr lang="en-US" sz="2000" b="1" dirty="0"/>
              <a:t> </a:t>
            </a:r>
            <a:r>
              <a:rPr lang="en-US" sz="2000" b="1" dirty="0" err="1"/>
              <a:t>ምልክቶችን</a:t>
            </a:r>
            <a:r>
              <a:rPr lang="en-US" sz="2000" b="1" dirty="0"/>
              <a:t> </a:t>
            </a:r>
            <a:r>
              <a:rPr lang="en-US" sz="2000" b="1" dirty="0" err="1"/>
              <a:t>በተመለከተ</a:t>
            </a:r>
            <a:endParaRPr lang="en-US" sz="2000" b="1" dirty="0"/>
          </a:p>
          <a:p>
            <a:endParaRPr lang="en-US" sz="2000" dirty="0"/>
          </a:p>
        </p:txBody>
      </p:sp>
      <p:sp>
        <p:nvSpPr>
          <p:cNvPr id="3" name="TextBox 2"/>
          <p:cNvSpPr txBox="1"/>
          <p:nvPr/>
        </p:nvSpPr>
        <p:spPr>
          <a:xfrm>
            <a:off x="346963" y="849840"/>
            <a:ext cx="6865749" cy="4031873"/>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Wingdings" charset="2"/>
              <a:buChar char="q"/>
            </a:pPr>
            <a:r>
              <a:rPr lang="en-US" sz="1600" dirty="0" err="1"/>
              <a:t>የህፃንሽን</a:t>
            </a:r>
            <a:r>
              <a:rPr lang="en-US" sz="1600" dirty="0"/>
              <a:t> </a:t>
            </a:r>
            <a:r>
              <a:rPr lang="en-US" sz="1600" dirty="0" err="1"/>
              <a:t>የጤንነት</a:t>
            </a:r>
            <a:r>
              <a:rPr lang="en-US" sz="1600" dirty="0"/>
              <a:t> </a:t>
            </a:r>
            <a:r>
              <a:rPr lang="en-US" sz="1600" dirty="0" err="1"/>
              <a:t>ሁኔታ</a:t>
            </a:r>
            <a:r>
              <a:rPr lang="en-US" sz="1600" dirty="0"/>
              <a:t> </a:t>
            </a:r>
            <a:r>
              <a:rPr lang="en-US" sz="1600" dirty="0" err="1"/>
              <a:t>መከታትል</a:t>
            </a:r>
            <a:r>
              <a:rPr lang="en-US" sz="1600" dirty="0"/>
              <a:t> </a:t>
            </a:r>
            <a:r>
              <a:rPr lang="en-US" sz="1600" dirty="0" err="1"/>
              <a:t>እና</a:t>
            </a:r>
            <a:r>
              <a:rPr lang="en-US" sz="1600" dirty="0"/>
              <a:t> </a:t>
            </a:r>
            <a:r>
              <a:rPr lang="en-US" sz="1600" dirty="0" err="1"/>
              <a:t>አደገኛ</a:t>
            </a:r>
            <a:r>
              <a:rPr lang="en-US" sz="1600" dirty="0"/>
              <a:t> </a:t>
            </a:r>
            <a:r>
              <a:rPr lang="en-US" sz="1600" dirty="0" err="1"/>
              <a:t>ምልክቶችን</a:t>
            </a:r>
            <a:r>
              <a:rPr lang="en-US" sz="1600" dirty="0"/>
              <a:t> </a:t>
            </a:r>
            <a:r>
              <a:rPr lang="en-US" sz="1600" dirty="0" err="1"/>
              <a:t>ሲየዩ</a:t>
            </a:r>
            <a:r>
              <a:rPr lang="en-US" sz="1600" dirty="0"/>
              <a:t> </a:t>
            </a:r>
            <a:r>
              <a:rPr lang="en-US" sz="1600" dirty="0" err="1"/>
              <a:t>በፍጥነት</a:t>
            </a:r>
            <a:r>
              <a:rPr lang="en-US" sz="1600" dirty="0"/>
              <a:t> </a:t>
            </a:r>
            <a:r>
              <a:rPr lang="en-US" sz="1600" dirty="0" err="1"/>
              <a:t>በአቅራቢያ</a:t>
            </a:r>
            <a:r>
              <a:rPr lang="en-US" sz="1600" dirty="0"/>
              <a:t> </a:t>
            </a:r>
            <a:r>
              <a:rPr lang="en-US" sz="1600" dirty="0" err="1"/>
              <a:t>ወዳለው</a:t>
            </a:r>
            <a:r>
              <a:rPr lang="en-US" sz="1600" dirty="0"/>
              <a:t> </a:t>
            </a:r>
            <a:r>
              <a:rPr lang="en-US" sz="1600" dirty="0" err="1"/>
              <a:t>የጤና</a:t>
            </a:r>
            <a:r>
              <a:rPr lang="en-US" sz="1600" dirty="0"/>
              <a:t> ተ</a:t>
            </a:r>
            <a:r>
              <a:rPr lang="am-ET" sz="1600" dirty="0"/>
              <a:t>ቋ</a:t>
            </a:r>
            <a:r>
              <a:rPr lang="en-US" sz="1600" dirty="0"/>
              <a:t>ም </a:t>
            </a:r>
            <a:r>
              <a:rPr lang="en-US" sz="1600" dirty="0" err="1"/>
              <a:t>መውሰድ</a:t>
            </a:r>
            <a:r>
              <a:rPr lang="en-US" sz="1600" dirty="0"/>
              <a:t> </a:t>
            </a:r>
            <a:r>
              <a:rPr lang="en-US" sz="1600" dirty="0" err="1"/>
              <a:t>ያስፈልጋል</a:t>
            </a:r>
            <a:r>
              <a:rPr lang="en-US" sz="1600" dirty="0"/>
              <a:t>፡፡</a:t>
            </a:r>
          </a:p>
          <a:p>
            <a:pPr marL="285750" indent="-285750">
              <a:buFont typeface="Wingdings" charset="2"/>
              <a:buChar char="q"/>
            </a:pPr>
            <a:endParaRPr lang="en-US" sz="1600" dirty="0"/>
          </a:p>
          <a:p>
            <a:pPr marL="285750" indent="-285750">
              <a:buFont typeface="Wingdings" charset="2"/>
              <a:buChar char="q"/>
            </a:pPr>
            <a:r>
              <a:rPr lang="en-US" sz="1600" b="1" dirty="0" err="1"/>
              <a:t>ምልክቶችም</a:t>
            </a:r>
            <a:r>
              <a:rPr lang="en-US" sz="1600" dirty="0"/>
              <a:t>፡</a:t>
            </a:r>
          </a:p>
          <a:p>
            <a:pPr marL="742950" lvl="1" indent="-285750">
              <a:buFont typeface="Wingdings" charset="2"/>
              <a:buChar char="§"/>
            </a:pPr>
            <a:r>
              <a:rPr lang="en-US" sz="1600" dirty="0" err="1"/>
              <a:t>ቶሎ</a:t>
            </a:r>
            <a:r>
              <a:rPr lang="en-US" sz="1600" dirty="0"/>
              <a:t> </a:t>
            </a:r>
            <a:r>
              <a:rPr lang="en-US" sz="1600" dirty="0" err="1"/>
              <a:t>ቶሎ</a:t>
            </a:r>
            <a:r>
              <a:rPr lang="en-US" sz="1600" dirty="0"/>
              <a:t> </a:t>
            </a:r>
            <a:r>
              <a:rPr lang="en-US" sz="1600" dirty="0" err="1"/>
              <a:t>መተንፈስ</a:t>
            </a:r>
            <a:r>
              <a:rPr lang="en-US" sz="1600" dirty="0"/>
              <a:t>፣</a:t>
            </a:r>
          </a:p>
          <a:p>
            <a:pPr marL="742950" lvl="1" indent="-285750">
              <a:buFont typeface="Wingdings" charset="2"/>
              <a:buChar char="§"/>
            </a:pPr>
            <a:r>
              <a:rPr lang="en-US" sz="1600" dirty="0" err="1"/>
              <a:t>የዓይን</a:t>
            </a:r>
            <a:r>
              <a:rPr lang="en-US" sz="1600" dirty="0"/>
              <a:t> </a:t>
            </a:r>
            <a:r>
              <a:rPr lang="en-US" sz="1600" dirty="0" err="1"/>
              <a:t>ቀለም</a:t>
            </a:r>
            <a:r>
              <a:rPr lang="en-US" sz="1600" dirty="0"/>
              <a:t> </a:t>
            </a:r>
            <a:r>
              <a:rPr lang="en-US" sz="1600" dirty="0" err="1"/>
              <a:t>ቢጫ</a:t>
            </a:r>
            <a:r>
              <a:rPr lang="en-US" sz="1600" dirty="0"/>
              <a:t> </a:t>
            </a:r>
            <a:r>
              <a:rPr lang="en-US" sz="1600" dirty="0" err="1"/>
              <a:t>መሆን</a:t>
            </a:r>
            <a:r>
              <a:rPr lang="en-US" sz="1600" dirty="0"/>
              <a:t>፣</a:t>
            </a:r>
          </a:p>
          <a:p>
            <a:pPr marL="742950" lvl="1" indent="-285750">
              <a:buFont typeface="Wingdings" charset="2"/>
              <a:buChar char="§"/>
            </a:pPr>
            <a:r>
              <a:rPr lang="en-US" sz="1600" dirty="0" err="1"/>
              <a:t>የቆዳ</a:t>
            </a:r>
            <a:r>
              <a:rPr lang="en-US" sz="1600" dirty="0"/>
              <a:t> </a:t>
            </a:r>
            <a:r>
              <a:rPr lang="en-US" sz="1600" dirty="0" err="1"/>
              <a:t>ቀለም</a:t>
            </a:r>
            <a:r>
              <a:rPr lang="en-US" sz="1600" dirty="0"/>
              <a:t> </a:t>
            </a:r>
            <a:r>
              <a:rPr lang="en-US" sz="1600" dirty="0" err="1"/>
              <a:t>ቢጫ</a:t>
            </a:r>
            <a:r>
              <a:rPr lang="en-US" sz="1600" dirty="0"/>
              <a:t> </a:t>
            </a:r>
            <a:r>
              <a:rPr lang="en-US" sz="1600" dirty="0" err="1"/>
              <a:t>መሆን</a:t>
            </a:r>
            <a:r>
              <a:rPr lang="en-US" sz="1600" dirty="0"/>
              <a:t>፣</a:t>
            </a:r>
          </a:p>
          <a:p>
            <a:pPr marL="742950" lvl="1" indent="-285750">
              <a:buFont typeface="Wingdings" charset="2"/>
              <a:buChar char="§"/>
            </a:pPr>
            <a:r>
              <a:rPr lang="en-US" sz="1600" dirty="0" err="1"/>
              <a:t>መንዘፍዘፍ</a:t>
            </a:r>
            <a:r>
              <a:rPr lang="en-US" sz="1600" dirty="0"/>
              <a:t>፣</a:t>
            </a:r>
          </a:p>
          <a:p>
            <a:pPr marL="742950" lvl="1" indent="-285750">
              <a:buFont typeface="Wingdings" charset="2"/>
              <a:buChar char="§"/>
            </a:pPr>
            <a:r>
              <a:rPr lang="en-US" sz="1600" dirty="0" err="1"/>
              <a:t>የሙቀት</a:t>
            </a:r>
            <a:r>
              <a:rPr lang="en-US" sz="1600" dirty="0"/>
              <a:t> </a:t>
            </a:r>
            <a:r>
              <a:rPr lang="en-US" sz="1600" dirty="0" err="1"/>
              <a:t>መጠን</a:t>
            </a:r>
            <a:r>
              <a:rPr lang="en-US" sz="1600" dirty="0"/>
              <a:t> </a:t>
            </a:r>
            <a:r>
              <a:rPr lang="en-US" sz="1600" dirty="0" err="1"/>
              <a:t>በጣም</a:t>
            </a:r>
            <a:r>
              <a:rPr lang="en-US" sz="1600" dirty="0"/>
              <a:t> </a:t>
            </a:r>
            <a:r>
              <a:rPr lang="en-US" sz="1600" dirty="0" err="1"/>
              <a:t>መጨመር</a:t>
            </a:r>
            <a:r>
              <a:rPr lang="en-US" sz="1600" dirty="0"/>
              <a:t> </a:t>
            </a:r>
            <a:r>
              <a:rPr lang="en-US" sz="1600" dirty="0" err="1"/>
              <a:t>ወይም</a:t>
            </a:r>
            <a:r>
              <a:rPr lang="en-US" sz="1600" dirty="0"/>
              <a:t> </a:t>
            </a:r>
            <a:r>
              <a:rPr lang="en-US" sz="1600" dirty="0" err="1"/>
              <a:t>ከሚገባው</a:t>
            </a:r>
            <a:r>
              <a:rPr lang="en-US" sz="1600" dirty="0"/>
              <a:t> </a:t>
            </a:r>
            <a:r>
              <a:rPr lang="en-US" sz="1600" dirty="0" err="1"/>
              <a:t>በታች</a:t>
            </a:r>
            <a:r>
              <a:rPr lang="en-US" sz="1600" dirty="0"/>
              <a:t> </a:t>
            </a:r>
            <a:r>
              <a:rPr lang="en-US" sz="1600" dirty="0" err="1"/>
              <a:t>መቀነስ</a:t>
            </a:r>
            <a:r>
              <a:rPr lang="en-US" sz="1600" dirty="0"/>
              <a:t>፣</a:t>
            </a:r>
          </a:p>
          <a:p>
            <a:pPr marL="742950" lvl="1" indent="-285750">
              <a:buFont typeface="Wingdings" charset="2"/>
              <a:buChar char="§"/>
            </a:pPr>
            <a:r>
              <a:rPr lang="en-US" sz="1600" dirty="0" err="1"/>
              <a:t>ጡት</a:t>
            </a:r>
            <a:r>
              <a:rPr lang="en-US" sz="1600" dirty="0"/>
              <a:t> </a:t>
            </a:r>
            <a:r>
              <a:rPr lang="en-US" sz="1600" dirty="0" err="1"/>
              <a:t>መጥባት</a:t>
            </a:r>
            <a:r>
              <a:rPr lang="en-US" sz="1600" dirty="0"/>
              <a:t> </a:t>
            </a:r>
            <a:r>
              <a:rPr lang="en-US" sz="1600" dirty="0" err="1"/>
              <a:t>አለመቻል</a:t>
            </a:r>
            <a:r>
              <a:rPr lang="en-US" sz="1600" dirty="0"/>
              <a:t>፣</a:t>
            </a:r>
          </a:p>
          <a:p>
            <a:pPr marL="285750" indent="-285750">
              <a:buFont typeface="Wingdings" charset="2"/>
              <a:buChar char="q"/>
            </a:pPr>
            <a:endParaRPr lang="en-US" sz="1600" dirty="0"/>
          </a:p>
          <a:p>
            <a:pPr marL="285750" indent="-285750">
              <a:buFont typeface="Wingdings" charset="2"/>
              <a:buChar char="q"/>
            </a:pPr>
            <a:r>
              <a:rPr lang="en-US" sz="1600" dirty="0" err="1"/>
              <a:t>በማንኛውም</a:t>
            </a:r>
            <a:r>
              <a:rPr lang="en-US" sz="1600" dirty="0"/>
              <a:t> </a:t>
            </a:r>
            <a:r>
              <a:rPr lang="en-US" sz="1600" dirty="0" err="1"/>
              <a:t>ጊዜ</a:t>
            </a:r>
            <a:r>
              <a:rPr lang="en-US" sz="1600" dirty="0"/>
              <a:t> </a:t>
            </a:r>
            <a:r>
              <a:rPr lang="en-US" sz="1600" dirty="0" err="1"/>
              <a:t>እነዚህና</a:t>
            </a:r>
            <a:r>
              <a:rPr lang="en-US" sz="1600" dirty="0"/>
              <a:t> </a:t>
            </a:r>
            <a:r>
              <a:rPr lang="en-US" sz="1600" dirty="0" err="1"/>
              <a:t>መሰል</a:t>
            </a:r>
            <a:r>
              <a:rPr lang="en-US" sz="1600" dirty="0"/>
              <a:t> </a:t>
            </a:r>
            <a:r>
              <a:rPr lang="en-US" sz="1600" dirty="0" err="1"/>
              <a:t>ምልክቶች</a:t>
            </a:r>
            <a:r>
              <a:rPr lang="en-US" sz="1600" dirty="0"/>
              <a:t> </a:t>
            </a:r>
            <a:r>
              <a:rPr lang="en-US" sz="1600" dirty="0" err="1"/>
              <a:t>ከተከሰቱ</a:t>
            </a:r>
            <a:r>
              <a:rPr lang="en-US" sz="1600" dirty="0"/>
              <a:t> </a:t>
            </a:r>
            <a:r>
              <a:rPr lang="en-US" sz="1600" dirty="0" err="1"/>
              <a:t>እና</a:t>
            </a:r>
            <a:r>
              <a:rPr lang="en-US" sz="1600" dirty="0"/>
              <a:t> </a:t>
            </a:r>
            <a:r>
              <a:rPr lang="en-US" sz="1600" dirty="0" err="1"/>
              <a:t>ለማንኛውም</a:t>
            </a:r>
            <a:r>
              <a:rPr lang="en-US" sz="1600" dirty="0"/>
              <a:t> </a:t>
            </a:r>
            <a:r>
              <a:rPr lang="en-US" sz="1600" dirty="0" err="1"/>
              <a:t>ጉዳይ</a:t>
            </a:r>
            <a:r>
              <a:rPr lang="en-US" sz="1600" dirty="0"/>
              <a:t> </a:t>
            </a:r>
            <a:r>
              <a:rPr lang="en-US" sz="1600" dirty="0" err="1"/>
              <a:t>እኔን</a:t>
            </a:r>
            <a:r>
              <a:rPr lang="en-US" sz="1600" dirty="0"/>
              <a:t> </a:t>
            </a:r>
            <a:r>
              <a:rPr lang="en-US" sz="1600" dirty="0" err="1"/>
              <a:t>ማግኘት</a:t>
            </a:r>
            <a:r>
              <a:rPr lang="en-US" sz="1600" dirty="0"/>
              <a:t> </a:t>
            </a:r>
            <a:r>
              <a:rPr lang="en-US" sz="1600" dirty="0" err="1"/>
              <a:t>ትችያለሽ</a:t>
            </a:r>
            <a:r>
              <a:rPr lang="en-US" sz="1600" dirty="0"/>
              <a:t>፡፡ </a:t>
            </a:r>
            <a:r>
              <a:rPr lang="en-US" sz="1600" dirty="0" err="1"/>
              <a:t>የስልክ</a:t>
            </a:r>
            <a:r>
              <a:rPr lang="en-US" sz="1600" dirty="0"/>
              <a:t> </a:t>
            </a:r>
            <a:r>
              <a:rPr lang="en-US" sz="1600" dirty="0" err="1"/>
              <a:t>አድራሻየም</a:t>
            </a:r>
            <a:r>
              <a:rPr lang="en-US" sz="1600" dirty="0"/>
              <a:t>፡------------------------------------------------------</a:t>
            </a:r>
          </a:p>
          <a:p>
            <a:pPr marL="285750" indent="-285750">
              <a:buFont typeface="Wingdings" charset="2"/>
              <a:buChar char="q"/>
            </a:pPr>
            <a:endParaRPr lang="en-US" sz="1600" dirty="0"/>
          </a:p>
          <a:p>
            <a:pPr marL="285750" indent="-285750">
              <a:buFont typeface="Wingdings" charset="2"/>
              <a:buChar char="q"/>
            </a:pPr>
            <a:r>
              <a:rPr lang="en-US" sz="1600" dirty="0" err="1"/>
              <a:t>መጠየቅ</a:t>
            </a:r>
            <a:r>
              <a:rPr lang="en-US" sz="1600" dirty="0"/>
              <a:t> </a:t>
            </a:r>
            <a:r>
              <a:rPr lang="en-US" sz="1600" dirty="0" err="1"/>
              <a:t>የምትፈልጊው</a:t>
            </a:r>
            <a:r>
              <a:rPr lang="en-US" sz="1600" dirty="0"/>
              <a:t> </a:t>
            </a:r>
            <a:r>
              <a:rPr lang="en-US" sz="1600" dirty="0" err="1"/>
              <a:t>ጥያቄ</a:t>
            </a:r>
            <a:r>
              <a:rPr lang="en-US" sz="1600" dirty="0"/>
              <a:t> </a:t>
            </a:r>
            <a:r>
              <a:rPr lang="en-US" sz="1600" dirty="0" err="1"/>
              <a:t>ካለሽ</a:t>
            </a:r>
            <a:r>
              <a:rPr lang="en-US" sz="1600" dirty="0"/>
              <a:t> </a:t>
            </a:r>
            <a:r>
              <a:rPr lang="en-US" sz="1600" dirty="0" err="1"/>
              <a:t>መጠየቅ</a:t>
            </a:r>
            <a:r>
              <a:rPr lang="en-US" sz="1600" dirty="0"/>
              <a:t> </a:t>
            </a:r>
            <a:r>
              <a:rPr lang="en-US" sz="1600" dirty="0" err="1"/>
              <a:t>ትችያለሽ</a:t>
            </a:r>
            <a:r>
              <a:rPr lang="en-US" sz="1600" dirty="0"/>
              <a:t>፣</a:t>
            </a:r>
          </a:p>
          <a:p>
            <a:pPr marL="285750" indent="-285750">
              <a:buFont typeface="Wingdings" charset="2"/>
              <a:buChar char="q"/>
            </a:pPr>
            <a:endParaRPr lang="en-US" sz="1600" dirty="0"/>
          </a:p>
        </p:txBody>
      </p:sp>
      <p:sp>
        <p:nvSpPr>
          <p:cNvPr id="4" name="TextBox 3"/>
          <p:cNvSpPr txBox="1"/>
          <p:nvPr/>
        </p:nvSpPr>
        <p:spPr>
          <a:xfrm>
            <a:off x="6803756" y="4761283"/>
            <a:ext cx="480446" cy="338554"/>
          </a:xfrm>
          <a:prstGeom prst="rect">
            <a:avLst/>
          </a:prstGeom>
          <a:noFill/>
        </p:spPr>
        <p:txBody>
          <a:bodyPr wrap="square" rtlCol="0">
            <a:spAutoFit/>
          </a:bodyPr>
          <a:lstStyle/>
          <a:p>
            <a:r>
              <a:rPr lang="en-US" sz="1600" dirty="0">
                <a:latin typeface="Abadi MT Condensed Extra Bold" charset="0"/>
                <a:ea typeface="Abadi MT Condensed Extra Bold" charset="0"/>
                <a:cs typeface="Abadi MT Condensed Extra Bold" charset="0"/>
              </a:rPr>
              <a:t>25</a:t>
            </a:r>
          </a:p>
        </p:txBody>
      </p:sp>
    </p:spTree>
    <p:extLst>
      <p:ext uri="{BB962C8B-B14F-4D97-AF65-F5344CB8AC3E}">
        <p14:creationId xmlns:p14="http://schemas.microsoft.com/office/powerpoint/2010/main" val="1762260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5398" y="883211"/>
            <a:ext cx="7108879" cy="4211538"/>
          </a:xfrm>
          <a:prstGeom prst="rect">
            <a:avLst/>
          </a:prstGeom>
          <a:noFill/>
        </p:spPr>
        <p:txBody>
          <a:bodyPr wrap="square" rtlCol="0">
            <a:spAutoFit/>
          </a:bodyPr>
          <a:lstStyle/>
          <a:p>
            <a:pPr marL="285750" indent="-285750">
              <a:lnSpc>
                <a:spcPct val="150000"/>
              </a:lnSpc>
              <a:buFont typeface="Wingdings" charset="2"/>
              <a:buChar char="q"/>
            </a:pPr>
            <a:r>
              <a:rPr lang="pl-PL" sz="1500" dirty="0"/>
              <a:t>ለህፃንሽ ገላ ለገላ በማቀፍ የእናት ጡት በማጥባት መቀጠል እና የቤተሰብን ድጋፍ ማግኘት የኬ</a:t>
            </a:r>
            <a:r>
              <a:rPr lang="en-US" sz="1500" dirty="0"/>
              <a:t>.</a:t>
            </a:r>
            <a:r>
              <a:rPr lang="pl-PL" sz="1500" dirty="0"/>
              <a:t>ኤ</a:t>
            </a:r>
            <a:r>
              <a:rPr lang="en-US" sz="1500" dirty="0"/>
              <a:t>.</a:t>
            </a:r>
            <a:r>
              <a:rPr lang="pl-PL" sz="1500" dirty="0"/>
              <a:t>ም</a:t>
            </a:r>
            <a:r>
              <a:rPr lang="en-US" sz="1500" dirty="0"/>
              <a:t>.</a:t>
            </a:r>
            <a:r>
              <a:rPr lang="pl-PL" sz="1500" dirty="0"/>
              <a:t>ሲ  ክብካቤ አገልግሎት </a:t>
            </a:r>
            <a:r>
              <a:rPr lang="en-US" sz="1500" dirty="0" err="1"/>
              <a:t>አርዓያ</a:t>
            </a:r>
            <a:r>
              <a:rPr lang="en-US" sz="1500" dirty="0"/>
              <a:t> </a:t>
            </a:r>
            <a:r>
              <a:rPr lang="pl-PL" sz="1500" dirty="0"/>
              <a:t>ቤተሰብ ትሆናላችሁ</a:t>
            </a:r>
            <a:r>
              <a:rPr lang="en-US" sz="1500" dirty="0"/>
              <a:t>፡፡ </a:t>
            </a:r>
            <a:r>
              <a:rPr lang="en-US" sz="1500" dirty="0" err="1"/>
              <a:t>እንደ</a:t>
            </a:r>
            <a:r>
              <a:rPr lang="en-US" sz="1500" dirty="0"/>
              <a:t> </a:t>
            </a:r>
            <a:r>
              <a:rPr lang="en-US" sz="1500" dirty="0" err="1"/>
              <a:t>እናንተ</a:t>
            </a:r>
            <a:r>
              <a:rPr lang="en-US" sz="1500" dirty="0"/>
              <a:t> </a:t>
            </a:r>
            <a:r>
              <a:rPr lang="pl-PL" sz="1500" dirty="0"/>
              <a:t>ህጻን ልጃቸውን ገላ ለገላ በማቀፍ የልጃቸውን ህይወት መታደግ የቻሉ ቤተሰቦችን</a:t>
            </a:r>
            <a:r>
              <a:rPr lang="en-US" sz="1500" dirty="0" err="1"/>
              <a:t>ተሞክሮ</a:t>
            </a:r>
            <a:r>
              <a:rPr lang="en-US" sz="1500" dirty="0"/>
              <a:t> </a:t>
            </a:r>
            <a:r>
              <a:rPr lang="pl-PL" sz="1500" dirty="0"/>
              <a:t>እነግራችኋለሁ፣</a:t>
            </a:r>
            <a:endParaRPr lang="en-US" sz="1500" dirty="0"/>
          </a:p>
          <a:p>
            <a:pPr marL="285750" indent="-285750">
              <a:lnSpc>
                <a:spcPct val="150000"/>
              </a:lnSpc>
              <a:buFont typeface="Wingdings" charset="2"/>
              <a:buChar char="q"/>
            </a:pPr>
            <a:r>
              <a:rPr lang="fi-FI" sz="1500" dirty="0"/>
              <a:t>አንድ አለምነሽ የምትባል በሜጫ ወረዳ የምትገኝ  መርዓዊ ሆስፒታል መንታ ህፃናትን ያለቀናቸው በሀኪሞች እገዛ በሰላም ተገላግላለች፡፡</a:t>
            </a:r>
          </a:p>
          <a:p>
            <a:pPr marL="285750" indent="-285750">
              <a:lnSpc>
                <a:spcPct val="150000"/>
              </a:lnSpc>
              <a:buFont typeface="Wingdings" charset="2"/>
              <a:buChar char="q"/>
            </a:pPr>
            <a:r>
              <a:rPr lang="fi-FI" sz="1500" dirty="0"/>
              <a:t> የተወለዱ ጨቅላ ህፃናት ክብደታቸው ከሚገባው በታች ዝቅተኛ ነበሩ፡፡ በመሆኑም በሆስፒታል የገላ ለገላ እንክብካቤ ማድረግ እንዳለባት ብትመከርም በመጀመሪያ ፈቃደኛ አልነበረችም፡፡ ይሁን እንጅ በብዙ ጥረት በባለሙያዎች ምክር እናት እና ባለቤቷ </a:t>
            </a:r>
            <a:r>
              <a:rPr lang="fi-FI" sz="1500" b="1" dirty="0"/>
              <a:t>በተከታታይ ገላ ለገላ በማቀፋቸው እና የጡት ወተት በማጥባ</a:t>
            </a:r>
            <a:r>
              <a:rPr lang="am-ET" sz="1500" b="1" dirty="0"/>
              <a:t>ቷ</a:t>
            </a:r>
            <a:r>
              <a:rPr lang="en-US" sz="1500" b="1" dirty="0"/>
              <a:t> </a:t>
            </a:r>
            <a:r>
              <a:rPr lang="en-US" sz="1500" dirty="0" err="1"/>
              <a:t>የልጆቻቸው</a:t>
            </a:r>
            <a:r>
              <a:rPr lang="en-US" sz="1500" dirty="0"/>
              <a:t> </a:t>
            </a:r>
            <a:r>
              <a:rPr lang="en-US" sz="1500" dirty="0" err="1"/>
              <a:t>ክብደት</a:t>
            </a:r>
            <a:r>
              <a:rPr lang="en-US" sz="1500" dirty="0"/>
              <a:t> </a:t>
            </a:r>
            <a:r>
              <a:rPr lang="en-US" sz="1500" dirty="0" err="1"/>
              <a:t>በአጭር</a:t>
            </a:r>
            <a:r>
              <a:rPr lang="en-US" sz="1500" dirty="0"/>
              <a:t> </a:t>
            </a:r>
            <a:r>
              <a:rPr lang="en-US" sz="1500" dirty="0" err="1"/>
              <a:t>ጊዜ</a:t>
            </a:r>
            <a:r>
              <a:rPr lang="en-US" sz="1500" dirty="0"/>
              <a:t> </a:t>
            </a:r>
            <a:r>
              <a:rPr lang="en-US" sz="1500" dirty="0" err="1"/>
              <a:t>ውስጥ</a:t>
            </a:r>
            <a:r>
              <a:rPr lang="en-US" sz="1500" dirty="0"/>
              <a:t> </a:t>
            </a:r>
            <a:r>
              <a:rPr lang="fi-FI" sz="1500" dirty="0"/>
              <a:t>እንዲጨምር ማድረግ ችለዋል፡፡</a:t>
            </a:r>
          </a:p>
          <a:p>
            <a:pPr marL="285750" indent="-285750">
              <a:lnSpc>
                <a:spcPct val="150000"/>
              </a:lnSpc>
              <a:buFont typeface="Wingdings" charset="2"/>
              <a:buChar char="q"/>
            </a:pPr>
            <a:endParaRPr lang="pl-PL" sz="1500" dirty="0"/>
          </a:p>
          <a:p>
            <a:pPr marL="285750" indent="-285750">
              <a:lnSpc>
                <a:spcPct val="150000"/>
              </a:lnSpc>
              <a:buFont typeface="Wingdings" charset="2"/>
              <a:buChar char="q"/>
            </a:pPr>
            <a:endParaRPr lang="pl-PL" sz="1500" dirty="0"/>
          </a:p>
          <a:p>
            <a:pPr marL="285750" indent="-285750">
              <a:lnSpc>
                <a:spcPct val="150000"/>
              </a:lnSpc>
            </a:pPr>
            <a:endParaRPr lang="en-US" sz="1500" dirty="0"/>
          </a:p>
        </p:txBody>
      </p:sp>
      <p:sp>
        <p:nvSpPr>
          <p:cNvPr id="3" name="TextBox 2"/>
          <p:cNvSpPr txBox="1"/>
          <p:nvPr/>
        </p:nvSpPr>
        <p:spPr>
          <a:xfrm>
            <a:off x="732101" y="175325"/>
            <a:ext cx="5734373" cy="707886"/>
          </a:xfrm>
          <a:prstGeom prst="rect">
            <a:avLst/>
          </a:prstGeom>
          <a:noFill/>
        </p:spPr>
        <p:txBody>
          <a:bodyPr wrap="square" rtlCol="0">
            <a:spAutoFit/>
          </a:bodyPr>
          <a:lstStyle/>
          <a:p>
            <a:pPr algn="ctr"/>
            <a:r>
              <a:rPr lang="en-US" sz="2000" b="1" dirty="0" err="1"/>
              <a:t>ስኬታማ</a:t>
            </a:r>
            <a:r>
              <a:rPr lang="en-US" sz="2000" b="1" dirty="0"/>
              <a:t> </a:t>
            </a:r>
            <a:r>
              <a:rPr lang="en-US" sz="2000" b="1" dirty="0" err="1"/>
              <a:t>ተሞክሮን</a:t>
            </a:r>
            <a:r>
              <a:rPr lang="en-US" sz="2000" b="1" dirty="0"/>
              <a:t> </a:t>
            </a:r>
            <a:r>
              <a:rPr lang="en-US" sz="2000" b="1" dirty="0" err="1"/>
              <a:t>ማካፈል</a:t>
            </a:r>
            <a:endParaRPr lang="en-US" sz="2000" b="1" dirty="0"/>
          </a:p>
          <a:p>
            <a:endParaRPr lang="en-US" sz="2000" dirty="0"/>
          </a:p>
        </p:txBody>
      </p:sp>
      <p:sp>
        <p:nvSpPr>
          <p:cNvPr id="4" name="TextBox 3"/>
          <p:cNvSpPr txBox="1"/>
          <p:nvPr/>
        </p:nvSpPr>
        <p:spPr>
          <a:xfrm>
            <a:off x="6834753" y="4761283"/>
            <a:ext cx="449449" cy="338554"/>
          </a:xfrm>
          <a:prstGeom prst="rect">
            <a:avLst/>
          </a:prstGeom>
          <a:noFill/>
        </p:spPr>
        <p:txBody>
          <a:bodyPr wrap="square" rtlCol="0">
            <a:spAutoFit/>
          </a:bodyPr>
          <a:lstStyle/>
          <a:p>
            <a:r>
              <a:rPr lang="en-US" sz="1600" dirty="0">
                <a:latin typeface="Abadi MT Condensed Extra Bold" charset="0"/>
                <a:ea typeface="Abadi MT Condensed Extra Bold" charset="0"/>
                <a:cs typeface="Abadi MT Condensed Extra Bold" charset="0"/>
              </a:rPr>
              <a:t>26</a:t>
            </a:r>
          </a:p>
        </p:txBody>
      </p:sp>
    </p:spTree>
    <p:extLst>
      <p:ext uri="{BB962C8B-B14F-4D97-AF65-F5344CB8AC3E}">
        <p14:creationId xmlns:p14="http://schemas.microsoft.com/office/powerpoint/2010/main" val="71397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1" y="272008"/>
            <a:ext cx="7376794" cy="4154984"/>
          </a:xfrm>
          <a:prstGeom prst="rect">
            <a:avLst/>
          </a:prstGeom>
          <a:noFill/>
        </p:spPr>
        <p:txBody>
          <a:bodyPr wrap="square" rtlCol="0">
            <a:spAutoFit/>
          </a:bodyPr>
          <a:lstStyle/>
          <a:p>
            <a:pPr>
              <a:lnSpc>
                <a:spcPct val="150000"/>
              </a:lnSpc>
              <a:buFont typeface="Wingdings" pitchFamily="2" charset="2"/>
              <a:buChar char="§"/>
            </a:pPr>
            <a:r>
              <a:rPr lang="fi-FI" sz="1600" dirty="0"/>
              <a:t> ከ10 ቀናት የሆስፒታል ክትትል በኋላ ወደ ቤታቸው ተመልሰዋል፡፡ ምንም  እን</a:t>
            </a:r>
            <a:r>
              <a:rPr lang="am-ET" sz="1600" dirty="0"/>
              <a:t>ኳ</a:t>
            </a:r>
            <a:r>
              <a:rPr lang="en-US" sz="1600" dirty="0"/>
              <a:t> </a:t>
            </a:r>
            <a:r>
              <a:rPr lang="en-US" sz="1600" dirty="0" err="1"/>
              <a:t>መኖሪያ</a:t>
            </a:r>
            <a:r>
              <a:rPr lang="en-US" sz="1600" dirty="0"/>
              <a:t> </a:t>
            </a:r>
            <a:r>
              <a:rPr lang="en-US" sz="1600" dirty="0" err="1"/>
              <a:t>ቤታቸው</a:t>
            </a:r>
            <a:r>
              <a:rPr lang="en-US" sz="1600" dirty="0"/>
              <a:t> </a:t>
            </a:r>
            <a:r>
              <a:rPr lang="en-US" sz="1600" dirty="0" err="1"/>
              <a:t>ለህጻናት</a:t>
            </a:r>
            <a:r>
              <a:rPr lang="en-US" sz="1600" dirty="0"/>
              <a:t> </a:t>
            </a:r>
            <a:r>
              <a:rPr lang="fi-FI" sz="1600" dirty="0"/>
              <a:t>ምቹ  ባይሆንም  ከሆስፒታል ባለሙያዎች በተሰጣቸው ምክር መሠረት ሳይቸገሩ የተሰጣቸውን ምክር  ተግባራዊ በማድረግ የልጆቻቸውን ህይወት መታደግ ችለዋል፡፡ ገላ ለገላ በማቀፍ ባለቤቷ እና ታላቅ ልጇ ገላ ለገላ በማቀፍ እገዛ ያደርጉላት ነበር፡፡</a:t>
            </a:r>
          </a:p>
          <a:p>
            <a:pPr>
              <a:lnSpc>
                <a:spcPct val="150000"/>
              </a:lnSpc>
              <a:buFont typeface="Wingdings" pitchFamily="2" charset="2"/>
              <a:buChar char="§"/>
            </a:pPr>
            <a:r>
              <a:rPr lang="fi-FI" sz="1600" dirty="0"/>
              <a:t>  ጎረቤቶቿ ለህፃናት ተጨማሪ ምግብ መስጠት እንዳለባት ቢመክሯትም በጤና ባለሙያ የተሰጣትን ምክር በመከተል ስድስት ወር እስኪሞላቸው ድረስ የእናት ጡት ወተትን ብቻ ታጠባቸው ነበር፡፡ እናቲቱም ቤት ያፈራዉን ተጨማሪ ምግብ ትመገብ ነበር፡ </a:t>
            </a:r>
          </a:p>
          <a:p>
            <a:pPr>
              <a:lnSpc>
                <a:spcPct val="150000"/>
              </a:lnSpc>
              <a:buFont typeface="Wingdings" pitchFamily="2" charset="2"/>
              <a:buChar char="§"/>
            </a:pPr>
            <a:r>
              <a:rPr lang="fi-FI" sz="1600" dirty="0"/>
              <a:t>በቤትም የጤና ኤክስቴንሽን ሠራተኛዋ በተደጋጋሚ በመጎብኘት ለህጻናትና ለእናት ተገቢ ምክርና ክትትል ታደርግላቸው ነበር፡፡  ስለሆነም ልጆች  በአጭር ጊዜ ውስጥ የክብደት መጨመር እና ጤናማ ዕድገት እያሳዩ  ነበር፡፡በዚህም ስኬታማና ደስተኛ ቤተሰብ በመሆን በማህበረሰቡ ምሳሌ እናትና ቤተሰብ ሆነዋል፡፡</a:t>
            </a:r>
          </a:p>
          <a:p>
            <a:pPr>
              <a:lnSpc>
                <a:spcPct val="150000"/>
              </a:lnSpc>
            </a:pPr>
            <a:endParaRPr lang="en-US" sz="1600" dirty="0"/>
          </a:p>
        </p:txBody>
      </p:sp>
      <p:sp>
        <p:nvSpPr>
          <p:cNvPr id="3" name="TextBox 2"/>
          <p:cNvSpPr txBox="1"/>
          <p:nvPr/>
        </p:nvSpPr>
        <p:spPr>
          <a:xfrm>
            <a:off x="6891128" y="4761283"/>
            <a:ext cx="495944" cy="338554"/>
          </a:xfrm>
          <a:prstGeom prst="rect">
            <a:avLst/>
          </a:prstGeom>
          <a:noFill/>
        </p:spPr>
        <p:txBody>
          <a:bodyPr wrap="square" rtlCol="0">
            <a:spAutoFit/>
          </a:bodyPr>
          <a:lstStyle/>
          <a:p>
            <a:r>
              <a:rPr lang="en-US" sz="1600" dirty="0">
                <a:latin typeface="Abadi MT Condensed Extra Bold" charset="0"/>
                <a:ea typeface="Abadi MT Condensed Extra Bold" charset="0"/>
                <a:cs typeface="Abadi MT Condensed Extra Bold" charset="0"/>
              </a:rPr>
              <a:t>27</a:t>
            </a:r>
          </a:p>
        </p:txBody>
      </p:sp>
    </p:spTree>
    <p:extLst>
      <p:ext uri="{BB962C8B-B14F-4D97-AF65-F5344CB8AC3E}">
        <p14:creationId xmlns:p14="http://schemas.microsoft.com/office/powerpoint/2010/main" val="1760109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670" y="316552"/>
            <a:ext cx="6865555" cy="3385542"/>
          </a:xfrm>
          <a:prstGeom prst="rect">
            <a:avLst/>
          </a:prstGeom>
          <a:noFill/>
        </p:spPr>
        <p:txBody>
          <a:bodyPr wrap="square" rtlCol="0">
            <a:spAutoFit/>
          </a:bodyPr>
          <a:lstStyle/>
          <a:p>
            <a:pPr marL="285750" indent="-285750">
              <a:lnSpc>
                <a:spcPct val="150000"/>
              </a:lnSpc>
            </a:pPr>
            <a:endParaRPr lang="en-US" sz="1600" dirty="0"/>
          </a:p>
          <a:p>
            <a:pPr marL="285750" indent="-285750">
              <a:lnSpc>
                <a:spcPct val="150000"/>
              </a:lnSpc>
              <a:buFont typeface="Wingdings" charset="2"/>
              <a:buChar char="q"/>
            </a:pPr>
            <a:r>
              <a:rPr lang="fi-FI" sz="1600" dirty="0"/>
              <a:t>ስለዚህ የእናንተም ልጅ  በህይወት እንዲኖር እና እንደ አለምነሽ አርዓያ እናት/ቤተሰብ መሆን አትፈልጉም?</a:t>
            </a:r>
            <a:endParaRPr lang="en-US" sz="1600" dirty="0"/>
          </a:p>
          <a:p>
            <a:pPr marL="285750" indent="-285750">
              <a:lnSpc>
                <a:spcPct val="150000"/>
              </a:lnSpc>
              <a:buFont typeface="Wingdings" charset="2"/>
              <a:buChar char="q"/>
            </a:pPr>
            <a:r>
              <a:rPr lang="mr-IN" sz="1600" b="1" dirty="0"/>
              <a:t>ለህፃናችሁ በህይወት መኖርና ጤናማ ዕድገት ሦስት ነገሮችን ማስታወስ ያስፈልጋል፣</a:t>
            </a:r>
            <a:endParaRPr lang="mr-IN" sz="1600" dirty="0"/>
          </a:p>
          <a:p>
            <a:pPr marL="285750" indent="-285750">
              <a:lnSpc>
                <a:spcPct val="150000"/>
              </a:lnSpc>
              <a:buFont typeface="Wingdings" charset="2"/>
              <a:buChar char="q"/>
            </a:pPr>
            <a:r>
              <a:rPr lang="mr-IN" sz="1600" dirty="0"/>
              <a:t>ገላ ለገላ ማቀ</a:t>
            </a:r>
            <a:r>
              <a:rPr lang="en-US" sz="1600" dirty="0"/>
              <a:t>ፍ፤</a:t>
            </a:r>
            <a:r>
              <a:rPr lang="mr-IN" sz="1600" dirty="0"/>
              <a:t> ለ24 ሰዓት መቀጠል፣</a:t>
            </a:r>
          </a:p>
          <a:p>
            <a:pPr marL="285750" indent="-285750">
              <a:lnSpc>
                <a:spcPct val="150000"/>
              </a:lnSpc>
              <a:buFont typeface="Wingdings" charset="2"/>
              <a:buChar char="q"/>
            </a:pPr>
            <a:r>
              <a:rPr lang="mr-IN" sz="1600" dirty="0"/>
              <a:t>የእናት ጡት ወተት ብቻ  </a:t>
            </a:r>
            <a:r>
              <a:rPr lang="en-US" sz="1600" dirty="0" err="1"/>
              <a:t>ማጥባት</a:t>
            </a:r>
            <a:r>
              <a:rPr lang="en-US" sz="1600" dirty="0"/>
              <a:t>/</a:t>
            </a:r>
            <a:r>
              <a:rPr lang="mr-IN" sz="1600" dirty="0"/>
              <a:t>መመገብ፣</a:t>
            </a:r>
          </a:p>
          <a:p>
            <a:pPr marL="285750" indent="-285750">
              <a:lnSpc>
                <a:spcPct val="150000"/>
              </a:lnSpc>
              <a:buFont typeface="Wingdings" charset="2"/>
              <a:buChar char="q"/>
            </a:pPr>
            <a:r>
              <a:rPr lang="mr-IN" sz="1600" dirty="0"/>
              <a:t>የቤተሰብ እገዛ እንዲኖር ማድረግ፣</a:t>
            </a:r>
          </a:p>
          <a:p>
            <a:pPr marL="285750" indent="-285750">
              <a:lnSpc>
                <a:spcPct val="150000"/>
              </a:lnSpc>
              <a:buFont typeface="Wingdings" charset="2"/>
              <a:buChar char="q"/>
            </a:pPr>
            <a:r>
              <a:rPr lang="mr-IN" sz="1600" b="1" dirty="0"/>
              <a:t>ይጠይቁ፡</a:t>
            </a:r>
            <a:r>
              <a:rPr lang="mr-IN" sz="1600" dirty="0"/>
              <a:t> በቀጣይ ተመልሸ ያለሽበትን ሁኔታ እከታተላለሁ፣ መች ብመጣ ይመቻችኋል?</a:t>
            </a:r>
          </a:p>
          <a:p>
            <a:pPr marL="285750" indent="-285750">
              <a:lnSpc>
                <a:spcPct val="150000"/>
              </a:lnSpc>
              <a:buFont typeface="Wingdings" charset="2"/>
              <a:buChar char="q"/>
            </a:pPr>
            <a:r>
              <a:rPr lang="mr-IN" sz="1600" b="1" dirty="0" err="1"/>
              <a:t>ተግባር</a:t>
            </a:r>
            <a:r>
              <a:rPr lang="mr-IN" sz="1600" dirty="0"/>
              <a:t>፡ </a:t>
            </a:r>
            <a:r>
              <a:rPr lang="mr-IN" sz="1600" dirty="0" err="1"/>
              <a:t>የቀጣይ</a:t>
            </a:r>
            <a:r>
              <a:rPr lang="mr-IN" sz="1600" dirty="0"/>
              <a:t> </a:t>
            </a:r>
            <a:r>
              <a:rPr lang="mr-IN" sz="1600" dirty="0" err="1"/>
              <a:t>የጉብኝት</a:t>
            </a:r>
            <a:r>
              <a:rPr lang="mr-IN" sz="1600" dirty="0"/>
              <a:t> </a:t>
            </a:r>
            <a:r>
              <a:rPr lang="mr-IN" sz="1600" dirty="0" err="1"/>
              <a:t>ቀጠሮ</a:t>
            </a:r>
            <a:r>
              <a:rPr lang="mr-IN" sz="1600" dirty="0"/>
              <a:t> </a:t>
            </a:r>
            <a:r>
              <a:rPr lang="mr-IN" sz="1600" dirty="0" err="1"/>
              <a:t>ቀንና</a:t>
            </a:r>
            <a:r>
              <a:rPr lang="mr-IN" sz="1600" dirty="0"/>
              <a:t> </a:t>
            </a:r>
            <a:r>
              <a:rPr lang="mr-IN" sz="1600" dirty="0" err="1"/>
              <a:t>ሰዓት</a:t>
            </a:r>
            <a:r>
              <a:rPr lang="mr-IN" sz="1600" dirty="0"/>
              <a:t> </a:t>
            </a:r>
            <a:r>
              <a:rPr lang="mr-IN" sz="1600" dirty="0" err="1"/>
              <a:t>ይወስኑ</a:t>
            </a:r>
            <a:r>
              <a:rPr lang="mr-IN" sz="1600" dirty="0"/>
              <a:t>፣</a:t>
            </a:r>
          </a:p>
        </p:txBody>
      </p:sp>
      <p:sp>
        <p:nvSpPr>
          <p:cNvPr id="3" name="TextBox 2"/>
          <p:cNvSpPr txBox="1"/>
          <p:nvPr/>
        </p:nvSpPr>
        <p:spPr>
          <a:xfrm>
            <a:off x="6881250" y="4776781"/>
            <a:ext cx="433951" cy="338554"/>
          </a:xfrm>
          <a:prstGeom prst="rect">
            <a:avLst/>
          </a:prstGeom>
          <a:noFill/>
        </p:spPr>
        <p:txBody>
          <a:bodyPr wrap="square" rtlCol="0">
            <a:spAutoFit/>
          </a:bodyPr>
          <a:lstStyle/>
          <a:p>
            <a:r>
              <a:rPr lang="en-US" sz="1600" dirty="0">
                <a:latin typeface="Abadi MT Condensed Extra Bold" charset="0"/>
                <a:ea typeface="Abadi MT Condensed Extra Bold" charset="0"/>
                <a:cs typeface="Abadi MT Condensed Extra Bold" charset="0"/>
              </a:rPr>
              <a:t>28</a:t>
            </a:r>
          </a:p>
        </p:txBody>
      </p:sp>
    </p:spTree>
    <p:extLst>
      <p:ext uri="{BB962C8B-B14F-4D97-AF65-F5344CB8AC3E}">
        <p14:creationId xmlns:p14="http://schemas.microsoft.com/office/powerpoint/2010/main" val="1494206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774" y="897933"/>
            <a:ext cx="6881247" cy="3747436"/>
          </a:xfrm>
          <a:prstGeom prst="rect">
            <a:avLst/>
          </a:prstGeom>
          <a:noFill/>
        </p:spPr>
        <p:txBody>
          <a:bodyPr wrap="square" rtlCol="0">
            <a:spAutoFit/>
          </a:bodyPr>
          <a:lstStyle/>
          <a:p>
            <a:pPr>
              <a:lnSpc>
                <a:spcPct val="150000"/>
              </a:lnSpc>
            </a:pPr>
            <a:r>
              <a:rPr lang="en-US" sz="1600" b="1" dirty="0" err="1"/>
              <a:t>ሰላምታ</a:t>
            </a:r>
            <a:r>
              <a:rPr lang="en-US" sz="1600" b="1" dirty="0"/>
              <a:t>  </a:t>
            </a:r>
            <a:r>
              <a:rPr lang="en-US" sz="1600" b="1" dirty="0" err="1"/>
              <a:t>ማቅረብ</a:t>
            </a:r>
            <a:r>
              <a:rPr lang="en-US" sz="1600" b="1" dirty="0"/>
              <a:t>  </a:t>
            </a:r>
            <a:r>
              <a:rPr lang="en-US" sz="1600" b="1" dirty="0" err="1"/>
              <a:t>እና</a:t>
            </a:r>
            <a:r>
              <a:rPr lang="en-US" sz="1600" b="1" dirty="0"/>
              <a:t> </a:t>
            </a:r>
            <a:r>
              <a:rPr lang="en-US" sz="1600" b="1" dirty="0" err="1"/>
              <a:t>ራስን</a:t>
            </a:r>
            <a:r>
              <a:rPr lang="en-US" sz="1600" b="1" dirty="0"/>
              <a:t>  </a:t>
            </a:r>
            <a:r>
              <a:rPr lang="en-US" sz="1600" b="1" dirty="0" err="1"/>
              <a:t>ማስተዋወቅ</a:t>
            </a:r>
            <a:r>
              <a:rPr lang="en-US" sz="1600" b="1" dirty="0"/>
              <a:t>፣</a:t>
            </a:r>
          </a:p>
          <a:p>
            <a:pPr>
              <a:lnSpc>
                <a:spcPct val="150000"/>
              </a:lnSpc>
            </a:pPr>
            <a:r>
              <a:rPr lang="en-US" sz="1600" dirty="0"/>
              <a:t>• </a:t>
            </a:r>
            <a:r>
              <a:rPr lang="en-US" sz="1600" dirty="0" err="1"/>
              <a:t>እኔ</a:t>
            </a:r>
            <a:r>
              <a:rPr lang="en-US" sz="1600" dirty="0"/>
              <a:t> </a:t>
            </a:r>
            <a:r>
              <a:rPr lang="en-US" sz="1600" dirty="0" err="1"/>
              <a:t>ስሜ</a:t>
            </a:r>
            <a:r>
              <a:rPr lang="en-US" sz="1600" dirty="0"/>
              <a:t> -----------------------------</a:t>
            </a:r>
            <a:r>
              <a:rPr lang="en-US" sz="1600" dirty="0" err="1"/>
              <a:t>እባላለሁ</a:t>
            </a:r>
            <a:r>
              <a:rPr lang="en-US" sz="1600" dirty="0"/>
              <a:t>፡፡ </a:t>
            </a:r>
            <a:r>
              <a:rPr lang="en-US" sz="1600" dirty="0" err="1"/>
              <a:t>የመጣሁት</a:t>
            </a:r>
            <a:r>
              <a:rPr lang="en-US" sz="1600" dirty="0"/>
              <a:t>  ከ ------------------------- </a:t>
            </a:r>
            <a:r>
              <a:rPr lang="en-US" sz="1600" dirty="0" err="1"/>
              <a:t>ጤና</a:t>
            </a:r>
            <a:r>
              <a:rPr lang="en-US" sz="1600" dirty="0"/>
              <a:t> </a:t>
            </a:r>
            <a:r>
              <a:rPr lang="en-US" sz="1600" dirty="0" err="1"/>
              <a:t>ኬላ</a:t>
            </a:r>
            <a:r>
              <a:rPr lang="en-US" sz="1600" dirty="0"/>
              <a:t> </a:t>
            </a:r>
            <a:r>
              <a:rPr lang="en-US" sz="1600" dirty="0" err="1"/>
              <a:t>ሲሆን</a:t>
            </a:r>
            <a:r>
              <a:rPr lang="en-US" sz="1600" dirty="0"/>
              <a:t> </a:t>
            </a:r>
            <a:r>
              <a:rPr lang="en-US" sz="1600" dirty="0" err="1"/>
              <a:t>አዲስ</a:t>
            </a:r>
            <a:r>
              <a:rPr lang="en-US" sz="1600" dirty="0"/>
              <a:t> </a:t>
            </a:r>
            <a:r>
              <a:rPr lang="en-US" sz="1600" dirty="0" err="1"/>
              <a:t>የተወለደውን</a:t>
            </a:r>
            <a:r>
              <a:rPr lang="en-US" sz="1600" dirty="0"/>
              <a:t>/</a:t>
            </a:r>
            <a:r>
              <a:rPr lang="en-US" sz="1600" dirty="0" err="1"/>
              <a:t>ችውን</a:t>
            </a:r>
            <a:r>
              <a:rPr lang="en-US" sz="1600" dirty="0"/>
              <a:t> </a:t>
            </a:r>
            <a:r>
              <a:rPr lang="en-US" sz="1600" dirty="0" err="1"/>
              <a:t>ህፃን</a:t>
            </a:r>
            <a:r>
              <a:rPr lang="en-US" sz="1600" dirty="0"/>
              <a:t> </a:t>
            </a:r>
            <a:r>
              <a:rPr lang="en-US" sz="1600" dirty="0" err="1"/>
              <a:t>የጤና</a:t>
            </a:r>
            <a:r>
              <a:rPr lang="en-US" sz="1600" dirty="0"/>
              <a:t> </a:t>
            </a:r>
            <a:r>
              <a:rPr lang="en-US" sz="1600" dirty="0" err="1"/>
              <a:t>ሁኔታ</a:t>
            </a:r>
            <a:r>
              <a:rPr lang="en-US" sz="1600" dirty="0"/>
              <a:t> </a:t>
            </a:r>
            <a:r>
              <a:rPr lang="en-US" sz="1600" dirty="0" err="1"/>
              <a:t>ለመከታተል</a:t>
            </a:r>
            <a:r>
              <a:rPr lang="en-US" sz="1600" dirty="0"/>
              <a:t> </a:t>
            </a:r>
            <a:r>
              <a:rPr lang="en-US" sz="1600" dirty="0" err="1"/>
              <a:t>እና</a:t>
            </a:r>
            <a:r>
              <a:rPr lang="en-US" sz="1600" dirty="0"/>
              <a:t> </a:t>
            </a:r>
            <a:r>
              <a:rPr lang="en-US" sz="1600" dirty="0" err="1"/>
              <a:t>የምክር</a:t>
            </a:r>
            <a:r>
              <a:rPr lang="en-US" sz="1600" dirty="0"/>
              <a:t> </a:t>
            </a:r>
            <a:r>
              <a:rPr lang="en-US" sz="1600" dirty="0" err="1"/>
              <a:t>አገልግሎት</a:t>
            </a:r>
            <a:r>
              <a:rPr lang="en-US" sz="1600" dirty="0"/>
              <a:t> </a:t>
            </a:r>
            <a:r>
              <a:rPr lang="en-US" sz="1600" dirty="0" err="1"/>
              <a:t>ለመስጠት</a:t>
            </a:r>
            <a:r>
              <a:rPr lang="en-US" sz="1600" dirty="0"/>
              <a:t> </a:t>
            </a:r>
            <a:r>
              <a:rPr lang="en-US" sz="1600" dirty="0" err="1"/>
              <a:t>ነው</a:t>
            </a:r>
            <a:r>
              <a:rPr lang="en-US" sz="1600" dirty="0"/>
              <a:t>፡፡ </a:t>
            </a:r>
            <a:r>
              <a:rPr lang="en-US" sz="1600" dirty="0" err="1"/>
              <a:t>ከቤት</a:t>
            </a:r>
            <a:r>
              <a:rPr lang="en-US" sz="1600" dirty="0"/>
              <a:t> </a:t>
            </a:r>
            <a:r>
              <a:rPr lang="en-US" sz="1600" dirty="0" err="1"/>
              <a:t>መግባት</a:t>
            </a:r>
            <a:r>
              <a:rPr lang="en-US" sz="1600" dirty="0"/>
              <a:t> </a:t>
            </a:r>
            <a:r>
              <a:rPr lang="en-US" sz="1600" dirty="0" err="1"/>
              <a:t>እችላለሁን</a:t>
            </a:r>
            <a:r>
              <a:rPr lang="en-US" sz="1600" dirty="0"/>
              <a:t>?</a:t>
            </a:r>
          </a:p>
          <a:p>
            <a:pPr>
              <a:lnSpc>
                <a:spcPct val="150000"/>
              </a:lnSpc>
            </a:pPr>
            <a:r>
              <a:rPr lang="en-US" sz="1600" dirty="0"/>
              <a:t>• </a:t>
            </a:r>
            <a:r>
              <a:rPr lang="en-US" sz="1600" dirty="0" err="1"/>
              <a:t>በቆይታችን</a:t>
            </a:r>
            <a:r>
              <a:rPr lang="en-US" sz="1600" dirty="0"/>
              <a:t> </a:t>
            </a:r>
            <a:r>
              <a:rPr lang="en-US" sz="1600" dirty="0" err="1"/>
              <a:t>ባለቤትሽ</a:t>
            </a:r>
            <a:r>
              <a:rPr lang="en-US" sz="1600" dirty="0"/>
              <a:t> </a:t>
            </a:r>
            <a:r>
              <a:rPr lang="en-US" sz="1600" dirty="0" err="1"/>
              <a:t>ወይም</a:t>
            </a:r>
            <a:r>
              <a:rPr lang="en-US" sz="1600" dirty="0"/>
              <a:t> </a:t>
            </a:r>
            <a:r>
              <a:rPr lang="en-US" sz="1600" dirty="0" err="1"/>
              <a:t>ሌሎች</a:t>
            </a:r>
            <a:r>
              <a:rPr lang="en-US" sz="1600" dirty="0"/>
              <a:t> </a:t>
            </a:r>
            <a:r>
              <a:rPr lang="en-US" sz="1600" dirty="0" err="1"/>
              <a:t>የቤተሰብ</a:t>
            </a:r>
            <a:r>
              <a:rPr lang="en-US" sz="1600" dirty="0"/>
              <a:t> </a:t>
            </a:r>
            <a:r>
              <a:rPr lang="en-US" sz="1600" dirty="0" err="1"/>
              <a:t>አባላት</a:t>
            </a:r>
            <a:r>
              <a:rPr lang="en-US" sz="1600" dirty="0"/>
              <a:t>  </a:t>
            </a:r>
            <a:r>
              <a:rPr lang="en-US" sz="1600" dirty="0" err="1"/>
              <a:t>ካሉ</a:t>
            </a:r>
            <a:r>
              <a:rPr lang="en-US" sz="1600" dirty="0"/>
              <a:t> </a:t>
            </a:r>
            <a:r>
              <a:rPr lang="en-US" sz="1600" dirty="0" err="1"/>
              <a:t>መሳተፍ</a:t>
            </a:r>
            <a:r>
              <a:rPr lang="en-US" sz="1600" dirty="0"/>
              <a:t> </a:t>
            </a:r>
            <a:r>
              <a:rPr lang="en-US" sz="1600" dirty="0" err="1"/>
              <a:t>ቢችሉ</a:t>
            </a:r>
            <a:r>
              <a:rPr lang="en-US" sz="1600" dirty="0"/>
              <a:t> </a:t>
            </a:r>
            <a:r>
              <a:rPr lang="en-US" sz="1600" dirty="0" err="1"/>
              <a:t>ጥሩ</a:t>
            </a:r>
            <a:r>
              <a:rPr lang="en-US" sz="1600" dirty="0"/>
              <a:t> </a:t>
            </a:r>
            <a:r>
              <a:rPr lang="en-US" sz="1600" dirty="0" err="1"/>
              <a:t>ይሆናል</a:t>
            </a:r>
            <a:r>
              <a:rPr lang="en-US" sz="1600" dirty="0"/>
              <a:t> ፡፡</a:t>
            </a:r>
          </a:p>
          <a:p>
            <a:pPr>
              <a:lnSpc>
                <a:spcPct val="150000"/>
              </a:lnSpc>
            </a:pPr>
            <a:r>
              <a:rPr lang="en-US" sz="1600" b="1" dirty="0" err="1"/>
              <a:t>የመጀመሪያ</a:t>
            </a:r>
            <a:r>
              <a:rPr lang="en-US" sz="1600" b="1" dirty="0"/>
              <a:t> </a:t>
            </a:r>
            <a:r>
              <a:rPr lang="en-US" sz="1600" b="1" dirty="0" err="1"/>
              <a:t>ጉብኝት</a:t>
            </a:r>
            <a:r>
              <a:rPr lang="en-US" sz="1600" b="1" dirty="0"/>
              <a:t> </a:t>
            </a:r>
            <a:r>
              <a:rPr lang="en-US" sz="1600" b="1" dirty="0" err="1"/>
              <a:t>ከሆነ</a:t>
            </a:r>
            <a:r>
              <a:rPr lang="en-US" sz="1600" b="1" dirty="0"/>
              <a:t> (</a:t>
            </a:r>
            <a:r>
              <a:rPr lang="en-US" sz="1600" b="1" dirty="0" err="1"/>
              <a:t>ይጠይቁ</a:t>
            </a:r>
            <a:r>
              <a:rPr lang="en-US" sz="1600" b="1" dirty="0"/>
              <a:t>)፣</a:t>
            </a:r>
            <a:endParaRPr lang="en-US" sz="1600" dirty="0"/>
          </a:p>
          <a:p>
            <a:pPr marL="742950" lvl="1" indent="-285750">
              <a:lnSpc>
                <a:spcPct val="150000"/>
              </a:lnSpc>
              <a:buFont typeface="Wingdings" pitchFamily="2" charset="2"/>
              <a:buChar char="§"/>
            </a:pPr>
            <a:r>
              <a:rPr lang="en-US" sz="1600" dirty="0" err="1"/>
              <a:t>ህጻኑ</a:t>
            </a:r>
            <a:r>
              <a:rPr lang="en-US" sz="1600" dirty="0"/>
              <a:t>/ኗ </a:t>
            </a:r>
            <a:r>
              <a:rPr lang="mr-IN" sz="1600" dirty="0"/>
              <a:t>እ</a:t>
            </a:r>
            <a:r>
              <a:rPr lang="en-US" sz="1600" dirty="0"/>
              <a:t>ን</a:t>
            </a:r>
            <a:r>
              <a:rPr lang="mr-IN" sz="1600" dirty="0"/>
              <a:t>ደተወለደ/ች</a:t>
            </a:r>
            <a:r>
              <a:rPr lang="en-US" sz="1600" dirty="0"/>
              <a:t> </a:t>
            </a:r>
            <a:r>
              <a:rPr lang="en-US" sz="1600" dirty="0" err="1"/>
              <a:t>ክብደቱ</a:t>
            </a:r>
            <a:r>
              <a:rPr lang="en-US" sz="1600" dirty="0"/>
              <a:t>/</a:t>
            </a:r>
            <a:r>
              <a:rPr lang="am-ET" sz="1600" dirty="0"/>
              <a:t>ቷ</a:t>
            </a:r>
            <a:r>
              <a:rPr lang="en-US" sz="1600" dirty="0"/>
              <a:t> </a:t>
            </a:r>
            <a:r>
              <a:rPr lang="en-US" sz="1600" dirty="0" err="1"/>
              <a:t>ስንት</a:t>
            </a:r>
            <a:r>
              <a:rPr lang="en-US" sz="1600" dirty="0"/>
              <a:t> </a:t>
            </a:r>
            <a:r>
              <a:rPr lang="en-US" sz="1600" dirty="0" err="1"/>
              <a:t>ነበር</a:t>
            </a:r>
            <a:r>
              <a:rPr lang="en-US" sz="1600" dirty="0"/>
              <a:t>?</a:t>
            </a:r>
          </a:p>
          <a:p>
            <a:pPr marL="742950" lvl="1" indent="-285750">
              <a:lnSpc>
                <a:spcPct val="150000"/>
              </a:lnSpc>
              <a:buFont typeface="Wingdings" pitchFamily="2" charset="2"/>
              <a:buChar char="§"/>
            </a:pPr>
            <a:r>
              <a:rPr lang="en-US" sz="1600" dirty="0" err="1"/>
              <a:t>ሆስፒታል</a:t>
            </a:r>
            <a:r>
              <a:rPr lang="en-US" sz="1600" dirty="0"/>
              <a:t> </a:t>
            </a:r>
            <a:r>
              <a:rPr lang="en-US" sz="1600" dirty="0" err="1"/>
              <a:t>ለምን</a:t>
            </a:r>
            <a:r>
              <a:rPr lang="en-US" sz="1600" dirty="0"/>
              <a:t> </a:t>
            </a:r>
            <a:r>
              <a:rPr lang="en-US" sz="1600" dirty="0" err="1"/>
              <a:t>ያህል</a:t>
            </a:r>
            <a:r>
              <a:rPr lang="en-US" sz="1600" dirty="0"/>
              <a:t> </a:t>
            </a:r>
            <a:r>
              <a:rPr lang="en-US" sz="1600" dirty="0" err="1"/>
              <a:t>ቀናት</a:t>
            </a:r>
            <a:r>
              <a:rPr lang="en-US" sz="1600" dirty="0"/>
              <a:t> </a:t>
            </a:r>
            <a:r>
              <a:rPr lang="en-US" sz="1600" dirty="0" err="1"/>
              <a:t>ቆያችሁ</a:t>
            </a:r>
            <a:r>
              <a:rPr lang="en-US" sz="1600" dirty="0"/>
              <a:t>?</a:t>
            </a:r>
          </a:p>
          <a:p>
            <a:pPr marL="742950" lvl="1" indent="-285750">
              <a:lnSpc>
                <a:spcPct val="150000"/>
              </a:lnSpc>
              <a:buFont typeface="Wingdings" pitchFamily="2" charset="2"/>
              <a:buChar char="§"/>
            </a:pPr>
            <a:r>
              <a:rPr lang="en-US" sz="1600" dirty="0" err="1"/>
              <a:t>ከሆስፒታል</a:t>
            </a:r>
            <a:r>
              <a:rPr lang="en-US" sz="1600" dirty="0"/>
              <a:t> </a:t>
            </a:r>
            <a:r>
              <a:rPr lang="en-US" sz="1600" dirty="0" err="1"/>
              <a:t>ከተመለሳችሁ</a:t>
            </a:r>
            <a:r>
              <a:rPr lang="en-US" sz="1600" dirty="0"/>
              <a:t> </a:t>
            </a:r>
            <a:r>
              <a:rPr lang="en-US" sz="1600" dirty="0" err="1"/>
              <a:t>ምን</a:t>
            </a:r>
            <a:r>
              <a:rPr lang="en-US" sz="1600" dirty="0"/>
              <a:t> </a:t>
            </a:r>
            <a:r>
              <a:rPr lang="en-US" sz="1600" dirty="0" err="1"/>
              <a:t>ያህል</a:t>
            </a:r>
            <a:r>
              <a:rPr lang="en-US" sz="1600" dirty="0"/>
              <a:t> </a:t>
            </a:r>
            <a:r>
              <a:rPr lang="en-US" sz="1600" dirty="0" err="1"/>
              <a:t>ቀን</a:t>
            </a:r>
            <a:r>
              <a:rPr lang="en-US" sz="1600" dirty="0"/>
              <a:t> </a:t>
            </a:r>
            <a:r>
              <a:rPr lang="en-US" sz="1600" dirty="0" err="1"/>
              <a:t>ሆናችሁ</a:t>
            </a:r>
            <a:r>
              <a:rPr lang="en-US" sz="1600" dirty="0"/>
              <a:t>?</a:t>
            </a:r>
          </a:p>
          <a:p>
            <a:pPr>
              <a:lnSpc>
                <a:spcPct val="150000"/>
              </a:lnSpc>
            </a:pPr>
            <a:endParaRPr lang="en-US" sz="1600" dirty="0"/>
          </a:p>
        </p:txBody>
      </p:sp>
      <p:sp>
        <p:nvSpPr>
          <p:cNvPr id="3" name="TextBox 2"/>
          <p:cNvSpPr txBox="1"/>
          <p:nvPr/>
        </p:nvSpPr>
        <p:spPr>
          <a:xfrm>
            <a:off x="225112" y="202253"/>
            <a:ext cx="7334563" cy="646331"/>
          </a:xfrm>
          <a:prstGeom prst="rect">
            <a:avLst/>
          </a:prstGeom>
          <a:noFill/>
        </p:spPr>
        <p:txBody>
          <a:bodyPr wrap="square" rtlCol="0">
            <a:spAutoFit/>
          </a:bodyPr>
          <a:lstStyle/>
          <a:p>
            <a:pPr algn="ctr"/>
            <a:r>
              <a:rPr lang="en-US" dirty="0">
                <a:solidFill>
                  <a:srgbClr val="FF0000"/>
                </a:solidFill>
              </a:rPr>
              <a:t> </a:t>
            </a:r>
          </a:p>
          <a:p>
            <a:endParaRPr lang="en-US" dirty="0"/>
          </a:p>
        </p:txBody>
      </p:sp>
      <p:sp>
        <p:nvSpPr>
          <p:cNvPr id="4" name="TextBox 3"/>
          <p:cNvSpPr txBox="1"/>
          <p:nvPr/>
        </p:nvSpPr>
        <p:spPr>
          <a:xfrm>
            <a:off x="6873755" y="4761283"/>
            <a:ext cx="332956" cy="338554"/>
          </a:xfrm>
          <a:prstGeom prst="rect">
            <a:avLst/>
          </a:prstGeom>
          <a:noFill/>
        </p:spPr>
        <p:txBody>
          <a:bodyPr wrap="square" rtlCol="0">
            <a:spAutoFit/>
          </a:bodyPr>
          <a:lstStyle/>
          <a:p>
            <a:r>
              <a:rPr lang="en-US" sz="1600" dirty="0">
                <a:latin typeface="Abadi MT Condensed Extra Bold" charset="0"/>
                <a:ea typeface="Abadi MT Condensed Extra Bold" charset="0"/>
                <a:cs typeface="Abadi MT Condensed Extra Bold" charset="0"/>
              </a:rPr>
              <a:t>2</a:t>
            </a:r>
          </a:p>
        </p:txBody>
      </p:sp>
      <p:sp>
        <p:nvSpPr>
          <p:cNvPr id="6" name="Rectangle 5"/>
          <p:cNvSpPr/>
          <p:nvPr/>
        </p:nvSpPr>
        <p:spPr>
          <a:xfrm>
            <a:off x="434340" y="209282"/>
            <a:ext cx="6926580" cy="400110"/>
          </a:xfrm>
          <a:prstGeom prst="rect">
            <a:avLst/>
          </a:prstGeom>
        </p:spPr>
        <p:txBody>
          <a:bodyPr wrap="square">
            <a:spAutoFit/>
          </a:bodyPr>
          <a:lstStyle/>
          <a:p>
            <a:pPr lvl="0" algn="ctr"/>
            <a:r>
              <a:rPr lang="en-US" sz="2000" b="1" dirty="0" err="1">
                <a:solidFill>
                  <a:prstClr val="black"/>
                </a:solidFill>
              </a:rPr>
              <a:t>ሰላምታ</a:t>
            </a:r>
            <a:r>
              <a:rPr lang="en-US" sz="2000" b="1" dirty="0">
                <a:solidFill>
                  <a:prstClr val="black"/>
                </a:solidFill>
              </a:rPr>
              <a:t>  </a:t>
            </a:r>
            <a:r>
              <a:rPr lang="en-US" sz="2000" b="1" dirty="0" err="1">
                <a:solidFill>
                  <a:prstClr val="black"/>
                </a:solidFill>
              </a:rPr>
              <a:t>ማቅረብ</a:t>
            </a:r>
            <a:r>
              <a:rPr lang="en-US" sz="2000" b="1" dirty="0">
                <a:solidFill>
                  <a:prstClr val="black"/>
                </a:solidFill>
              </a:rPr>
              <a:t>  </a:t>
            </a:r>
            <a:r>
              <a:rPr lang="en-US" sz="2000" b="1" dirty="0" err="1">
                <a:solidFill>
                  <a:prstClr val="black"/>
                </a:solidFill>
              </a:rPr>
              <a:t>እና</a:t>
            </a:r>
            <a:r>
              <a:rPr lang="en-US" sz="2000" b="1" dirty="0">
                <a:solidFill>
                  <a:prstClr val="black"/>
                </a:solidFill>
              </a:rPr>
              <a:t> </a:t>
            </a:r>
            <a:r>
              <a:rPr lang="en-US" sz="2000" b="1" dirty="0" err="1">
                <a:solidFill>
                  <a:prstClr val="black"/>
                </a:solidFill>
              </a:rPr>
              <a:t>ራስን</a:t>
            </a:r>
            <a:r>
              <a:rPr lang="en-US" sz="2000" b="1" dirty="0">
                <a:solidFill>
                  <a:prstClr val="black"/>
                </a:solidFill>
              </a:rPr>
              <a:t>  </a:t>
            </a:r>
            <a:r>
              <a:rPr lang="en-US" sz="2000" b="1" dirty="0" err="1">
                <a:solidFill>
                  <a:prstClr val="black"/>
                </a:solidFill>
              </a:rPr>
              <a:t>ማስተዋወቅ</a:t>
            </a:r>
            <a:r>
              <a:rPr lang="en-US" sz="2000" b="1" dirty="0">
                <a:solidFill>
                  <a:prstClr val="black"/>
                </a:solidFill>
              </a:rPr>
              <a:t>፣</a:t>
            </a:r>
          </a:p>
        </p:txBody>
      </p:sp>
    </p:spTree>
    <p:extLst>
      <p:ext uri="{BB962C8B-B14F-4D97-AF65-F5344CB8AC3E}">
        <p14:creationId xmlns:p14="http://schemas.microsoft.com/office/powerpoint/2010/main" val="1533911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475" y="883403"/>
            <a:ext cx="7005233" cy="3046988"/>
          </a:xfrm>
          <a:prstGeom prst="rect">
            <a:avLst/>
          </a:prstGeom>
          <a:noFill/>
        </p:spPr>
        <p:txBody>
          <a:bodyPr wrap="square" rtlCol="0">
            <a:spAutoFit/>
          </a:bodyPr>
          <a:lstStyle/>
          <a:p>
            <a:pPr marL="285750" indent="-285750">
              <a:buFont typeface="Wingdings" charset="2"/>
              <a:buChar char="q"/>
            </a:pPr>
            <a:r>
              <a:rPr lang="is-IS" sz="1600" dirty="0"/>
              <a:t>በክትትሉ ወቅት የተገኘውን መረጃ መመዝገብ፣</a:t>
            </a:r>
          </a:p>
          <a:p>
            <a:pPr marL="285750" indent="-285750">
              <a:buFont typeface="Wingdings" charset="2"/>
              <a:buChar char="q"/>
            </a:pPr>
            <a:r>
              <a:rPr lang="is-IS" sz="1600" dirty="0"/>
              <a:t>የማሳወቂያ ካረዱን መሙላት፣</a:t>
            </a:r>
          </a:p>
          <a:p>
            <a:pPr marL="285750" indent="-285750">
              <a:buFont typeface="Wingdings" charset="2"/>
              <a:buChar char="q"/>
            </a:pPr>
            <a:r>
              <a:rPr lang="is-IS" sz="1600" dirty="0"/>
              <a:t>እናትዮዋ ገላ ለገላ ያላትን የአስተቃቀፍ ልምድ  መመልከት፣</a:t>
            </a:r>
          </a:p>
          <a:p>
            <a:pPr marL="285750" indent="-285750">
              <a:buFont typeface="Wingdings" charset="2"/>
              <a:buChar char="q"/>
            </a:pPr>
            <a:r>
              <a:rPr lang="is-IS" sz="1600" dirty="0"/>
              <a:t>ገላ ለገላ አስተቃቀፍን በተመለከተ ተገቢ ምክር መስጠት እና ቆብ፣ ካልስ መጠቀሟንም ማረጋገጥ፣</a:t>
            </a:r>
          </a:p>
          <a:p>
            <a:pPr marL="285750" indent="-285750">
              <a:buFont typeface="Wingdings" charset="2"/>
              <a:buChar char="q"/>
            </a:pPr>
            <a:r>
              <a:rPr lang="is-IS" sz="1600" dirty="0"/>
              <a:t>እናትና ቤተሰብ ጥያቄ እና አስተያት ካላቸው ዕድል በመስጠት ተገቢ ምላሽ መስጠት፣</a:t>
            </a:r>
          </a:p>
          <a:p>
            <a:pPr marL="285750" indent="-285750">
              <a:buFont typeface="Wingdings" charset="2"/>
              <a:buChar char="q"/>
            </a:pPr>
            <a:r>
              <a:rPr lang="is-IS" sz="1600" dirty="0"/>
              <a:t>እናት ወይም ቤተሰብ ሦስቱን ዋና ዋና የኬ.ኤ.ም.ሲ  ክብከቤ  ይዘቶችን ማወቃቸውን ማረጋገጥ፣</a:t>
            </a:r>
          </a:p>
          <a:p>
            <a:pPr marL="285750" indent="-285750">
              <a:buFont typeface="Wingdings" charset="2"/>
              <a:buChar char="q"/>
            </a:pPr>
            <a:r>
              <a:rPr lang="is-IS" sz="1600" dirty="0"/>
              <a:t>ገላ ለገላ ማቀፍን ለ24 ሰዓት መቀጠል፣</a:t>
            </a:r>
          </a:p>
          <a:p>
            <a:pPr marL="285750" indent="-285750">
              <a:buFont typeface="Wingdings" charset="2"/>
              <a:buChar char="q"/>
            </a:pPr>
            <a:r>
              <a:rPr lang="is-IS" sz="1600" dirty="0"/>
              <a:t>የእናት ጡት ወተት ብቻ  መመገብ፣</a:t>
            </a:r>
          </a:p>
          <a:p>
            <a:pPr marL="285750" indent="-285750">
              <a:buFont typeface="Wingdings" charset="2"/>
              <a:buChar char="q"/>
            </a:pPr>
            <a:r>
              <a:rPr lang="is-IS" sz="1600" dirty="0"/>
              <a:t>የቤተሰብ እገዛ እንዲኖር ማድረግ፣</a:t>
            </a:r>
          </a:p>
          <a:p>
            <a:pPr marL="285750" indent="-285750">
              <a:buFont typeface="Wingdings" charset="2"/>
              <a:buChar char="q"/>
            </a:pPr>
            <a:r>
              <a:rPr lang="is-IS" sz="1600" dirty="0"/>
              <a:t>የቀጣይ ጉብኝት ቀጠሮ መስጠትና ማሳሰብ፣</a:t>
            </a:r>
          </a:p>
          <a:p>
            <a:pPr marL="285750" indent="-285750">
              <a:buFont typeface="Wingdings" charset="2"/>
              <a:buChar char="q"/>
            </a:pPr>
            <a:endParaRPr lang="en-US" sz="1600" dirty="0"/>
          </a:p>
          <a:p>
            <a:pPr marL="285750" indent="-285750">
              <a:buFont typeface="Wingdings" charset="2"/>
              <a:buChar char="q"/>
            </a:pPr>
            <a:endParaRPr lang="en-US" sz="1600" dirty="0"/>
          </a:p>
        </p:txBody>
      </p:sp>
      <p:sp>
        <p:nvSpPr>
          <p:cNvPr id="3" name="TextBox 2"/>
          <p:cNvSpPr txBox="1"/>
          <p:nvPr/>
        </p:nvSpPr>
        <p:spPr>
          <a:xfrm>
            <a:off x="6834753" y="4776781"/>
            <a:ext cx="495944" cy="338554"/>
          </a:xfrm>
          <a:prstGeom prst="rect">
            <a:avLst/>
          </a:prstGeom>
          <a:noFill/>
        </p:spPr>
        <p:txBody>
          <a:bodyPr wrap="square" rtlCol="0">
            <a:spAutoFit/>
          </a:bodyPr>
          <a:lstStyle/>
          <a:p>
            <a:r>
              <a:rPr lang="en-US" sz="1600" dirty="0">
                <a:latin typeface="Abadi MT Condensed Extra Bold" charset="0"/>
                <a:ea typeface="Abadi MT Condensed Extra Bold" charset="0"/>
                <a:cs typeface="Abadi MT Condensed Extra Bold" charset="0"/>
              </a:rPr>
              <a:t>29</a:t>
            </a:r>
          </a:p>
        </p:txBody>
      </p:sp>
      <p:sp>
        <p:nvSpPr>
          <p:cNvPr id="4" name="Rectangle 3"/>
          <p:cNvSpPr/>
          <p:nvPr/>
        </p:nvSpPr>
        <p:spPr>
          <a:xfrm>
            <a:off x="3187505" y="191254"/>
            <a:ext cx="1095172" cy="400110"/>
          </a:xfrm>
          <a:prstGeom prst="rect">
            <a:avLst/>
          </a:prstGeom>
        </p:spPr>
        <p:txBody>
          <a:bodyPr wrap="none">
            <a:spAutoFit/>
          </a:bodyPr>
          <a:lstStyle/>
          <a:p>
            <a:pPr algn="ctr"/>
            <a:r>
              <a:rPr lang="is-IS" sz="2000" b="1" dirty="0"/>
              <a:t>ማስታወሻ</a:t>
            </a:r>
            <a:endParaRPr lang="en-US" sz="2000" b="1" dirty="0"/>
          </a:p>
        </p:txBody>
      </p:sp>
    </p:spTree>
    <p:extLst>
      <p:ext uri="{BB962C8B-B14F-4D97-AF65-F5344CB8AC3E}">
        <p14:creationId xmlns:p14="http://schemas.microsoft.com/office/powerpoint/2010/main" val="379140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ABCBF4C-3184-495A-8AAB-8D0EE8ED8E5A}"/>
              </a:ext>
            </a:extLst>
          </p:cNvPr>
          <p:cNvSpPr/>
          <p:nvPr/>
        </p:nvSpPr>
        <p:spPr>
          <a:xfrm>
            <a:off x="219456" y="870562"/>
            <a:ext cx="7130034" cy="2462213"/>
          </a:xfrm>
          <a:prstGeom prst="rect">
            <a:avLst/>
          </a:prstGeom>
          <a:ln>
            <a:noFill/>
          </a:ln>
        </p:spPr>
        <p:txBody>
          <a:bodyPr wrap="square" anchor="t">
            <a:spAutoFit/>
          </a:bodyPr>
          <a:lstStyle/>
          <a:p>
            <a:pPr algn="ctr"/>
            <a:endParaRPr lang="en-US" sz="2400" b="1" dirty="0"/>
          </a:p>
          <a:p>
            <a:pPr algn="ctr">
              <a:lnSpc>
                <a:spcPct val="150000"/>
              </a:lnSpc>
            </a:pPr>
            <a:r>
              <a:rPr lang="en-US" sz="2000" b="1" dirty="0" err="1"/>
              <a:t>ቆይታችን</a:t>
            </a:r>
            <a:r>
              <a:rPr lang="en-US" sz="2000" b="1" dirty="0"/>
              <a:t> </a:t>
            </a:r>
            <a:r>
              <a:rPr lang="en-US" sz="2000" b="1" dirty="0" err="1"/>
              <a:t>በዚህ</a:t>
            </a:r>
            <a:r>
              <a:rPr lang="en-US" sz="2000" b="1" dirty="0"/>
              <a:t> </a:t>
            </a:r>
            <a:r>
              <a:rPr lang="en-US" sz="2000" b="1" dirty="0" err="1"/>
              <a:t>ያበቃል</a:t>
            </a:r>
            <a:r>
              <a:rPr lang="en-US" sz="2000" b="1" dirty="0"/>
              <a:t>፣ </a:t>
            </a:r>
            <a:r>
              <a:rPr lang="en-US" sz="2000" b="1" dirty="0" err="1"/>
              <a:t>ስለነበረን</a:t>
            </a:r>
            <a:r>
              <a:rPr lang="en-US" sz="2000" b="1" dirty="0"/>
              <a:t> </a:t>
            </a:r>
            <a:r>
              <a:rPr lang="en-US" sz="2000" b="1" dirty="0" err="1"/>
              <a:t>ጊዜ</a:t>
            </a:r>
            <a:r>
              <a:rPr lang="en-US" sz="2000" b="1" dirty="0"/>
              <a:t> </a:t>
            </a:r>
            <a:r>
              <a:rPr lang="en-US" sz="2000" b="1" dirty="0" err="1"/>
              <a:t>ሁሉ</a:t>
            </a:r>
            <a:r>
              <a:rPr lang="en-US" sz="2000" b="1" dirty="0"/>
              <a:t> </a:t>
            </a:r>
            <a:r>
              <a:rPr lang="en-US" sz="2000" b="1" dirty="0" err="1"/>
              <a:t>እያመሰገንኩ</a:t>
            </a:r>
            <a:r>
              <a:rPr lang="en-US" sz="2000" b="1" dirty="0"/>
              <a:t>፤</a:t>
            </a:r>
          </a:p>
          <a:p>
            <a:pPr algn="ctr">
              <a:lnSpc>
                <a:spcPct val="150000"/>
              </a:lnSpc>
            </a:pPr>
            <a:r>
              <a:rPr lang="en-US" sz="2000" b="1" dirty="0" err="1"/>
              <a:t>በቀጣይም</a:t>
            </a:r>
            <a:r>
              <a:rPr lang="en-US" sz="2000" b="1" dirty="0"/>
              <a:t> </a:t>
            </a:r>
            <a:r>
              <a:rPr lang="en-US" sz="2000" b="1" dirty="0" err="1"/>
              <a:t>በክትትል</a:t>
            </a:r>
            <a:r>
              <a:rPr lang="en-US" sz="2000" b="1" dirty="0"/>
              <a:t> </a:t>
            </a:r>
            <a:r>
              <a:rPr lang="en-US" sz="2000" b="1" dirty="0" err="1"/>
              <a:t>የምንገናኝ</a:t>
            </a:r>
            <a:r>
              <a:rPr lang="en-US" sz="2000" b="1" dirty="0"/>
              <a:t> </a:t>
            </a:r>
            <a:r>
              <a:rPr lang="en-US" sz="2000" b="1" dirty="0" err="1"/>
              <a:t>ስለሆነ</a:t>
            </a:r>
            <a:r>
              <a:rPr lang="en-US" sz="2000" b="1" dirty="0"/>
              <a:t> </a:t>
            </a:r>
            <a:r>
              <a:rPr lang="en-US" sz="2000" b="1" dirty="0" err="1"/>
              <a:t>የተሰጠሸን</a:t>
            </a:r>
            <a:r>
              <a:rPr lang="en-US" sz="2000" b="1" dirty="0"/>
              <a:t> </a:t>
            </a:r>
            <a:r>
              <a:rPr lang="en-US" sz="2000" b="1" dirty="0" err="1"/>
              <a:t>የምክር</a:t>
            </a:r>
            <a:r>
              <a:rPr lang="en-US" sz="2000" b="1" dirty="0"/>
              <a:t> </a:t>
            </a:r>
            <a:r>
              <a:rPr lang="en-US" sz="2000" b="1" dirty="0" err="1"/>
              <a:t>አገልግሎት</a:t>
            </a:r>
            <a:r>
              <a:rPr lang="en-US" sz="2000" b="1" dirty="0"/>
              <a:t> </a:t>
            </a:r>
            <a:r>
              <a:rPr lang="en-US" sz="2000" b="1" dirty="0" err="1"/>
              <a:t>ለህጻኑ</a:t>
            </a:r>
            <a:r>
              <a:rPr lang="en-US" sz="2000" b="1" dirty="0"/>
              <a:t> </a:t>
            </a:r>
            <a:r>
              <a:rPr lang="en-US" sz="2000" b="1" dirty="0" err="1"/>
              <a:t>በትክክል</a:t>
            </a:r>
            <a:r>
              <a:rPr lang="en-US" sz="2000" b="1" dirty="0"/>
              <a:t> </a:t>
            </a:r>
            <a:r>
              <a:rPr lang="en-US" sz="2000" b="1" dirty="0" err="1"/>
              <a:t>እየተገበርሽ</a:t>
            </a:r>
            <a:r>
              <a:rPr lang="en-US" sz="2000" b="1" dirty="0"/>
              <a:t>  </a:t>
            </a:r>
            <a:r>
              <a:rPr lang="en-US" sz="2000" b="1" dirty="0" err="1"/>
              <a:t>እንደማገኝሽ</a:t>
            </a:r>
            <a:r>
              <a:rPr lang="en-US" sz="2000" b="1" dirty="0"/>
              <a:t> </a:t>
            </a:r>
            <a:r>
              <a:rPr lang="en-US" sz="2000" b="1" dirty="0" err="1"/>
              <a:t>ተስፋ</a:t>
            </a:r>
            <a:r>
              <a:rPr lang="en-US" sz="2000" b="1" dirty="0"/>
              <a:t> </a:t>
            </a:r>
            <a:r>
              <a:rPr lang="en-US" sz="2000" b="1" dirty="0" err="1"/>
              <a:t>አደርጋለሁ</a:t>
            </a:r>
            <a:r>
              <a:rPr lang="en-US" sz="2000" b="1" dirty="0"/>
              <a:t>፡፡</a:t>
            </a:r>
          </a:p>
          <a:p>
            <a:pPr algn="ctr"/>
            <a:endParaRPr lang="en-US" sz="2000" b="1" dirty="0"/>
          </a:p>
          <a:p>
            <a:pPr algn="ctr"/>
            <a:r>
              <a:rPr lang="en-US" sz="2000" b="1" dirty="0" err="1"/>
              <a:t>አመሰግናለሁ</a:t>
            </a:r>
            <a:r>
              <a:rPr lang="en-US" sz="2000" b="1" dirty="0"/>
              <a:t>!</a:t>
            </a:r>
            <a:endParaRPr lang="en-US" sz="2400" b="1" i="0" u="none" strike="noStrike" baseline="0" dirty="0">
              <a:latin typeface="Proxima Nova" panose="02000506030000020004" pitchFamily="50" charset="0"/>
            </a:endParaRPr>
          </a:p>
        </p:txBody>
      </p:sp>
      <p:sp>
        <p:nvSpPr>
          <p:cNvPr id="4" name="Rectangle 3"/>
          <p:cNvSpPr/>
          <p:nvPr/>
        </p:nvSpPr>
        <p:spPr>
          <a:xfrm>
            <a:off x="6842759" y="266735"/>
            <a:ext cx="518160" cy="307777"/>
          </a:xfrm>
          <a:prstGeom prst="rect">
            <a:avLst/>
          </a:prstGeom>
          <a:ln>
            <a:noFill/>
          </a:ln>
        </p:spPr>
        <p:txBody>
          <a:bodyPr wrap="square" anchor="ctr">
            <a:spAutoFit/>
          </a:bodyPr>
          <a:lstStyle/>
          <a:p>
            <a:pPr algn="ctr"/>
            <a:r>
              <a:rPr lang="en-US" sz="1400" b="1" i="0" u="none" strike="noStrike" baseline="0" dirty="0">
                <a:solidFill>
                  <a:schemeClr val="bg1"/>
                </a:solidFill>
                <a:latin typeface="+mn-lt"/>
              </a:rPr>
              <a:t>13</a:t>
            </a:r>
          </a:p>
        </p:txBody>
      </p:sp>
      <p:sp>
        <p:nvSpPr>
          <p:cNvPr id="5" name="TextBox 4"/>
          <p:cNvSpPr txBox="1"/>
          <p:nvPr/>
        </p:nvSpPr>
        <p:spPr>
          <a:xfrm>
            <a:off x="6899909" y="4784143"/>
            <a:ext cx="441443" cy="338554"/>
          </a:xfrm>
          <a:prstGeom prst="rect">
            <a:avLst/>
          </a:prstGeom>
          <a:noFill/>
        </p:spPr>
        <p:txBody>
          <a:bodyPr wrap="square" rtlCol="0">
            <a:spAutoFit/>
          </a:bodyPr>
          <a:lstStyle/>
          <a:p>
            <a:r>
              <a:rPr lang="en-US" sz="1600" dirty="0">
                <a:latin typeface="Abadi MT Condensed Extra Bold" charset="0"/>
                <a:ea typeface="Abadi MT Condensed Extra Bold" charset="0"/>
                <a:cs typeface="Abadi MT Condensed Extra Bold" charset="0"/>
              </a:rPr>
              <a:t>30</a:t>
            </a:r>
          </a:p>
        </p:txBody>
      </p:sp>
    </p:spTree>
    <p:extLst>
      <p:ext uri="{BB962C8B-B14F-4D97-AF65-F5344CB8AC3E}">
        <p14:creationId xmlns:p14="http://schemas.microsoft.com/office/powerpoint/2010/main" val="3846044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970" y="105648"/>
            <a:ext cx="6989735" cy="4487703"/>
          </a:xfrm>
          <a:prstGeom prst="rect">
            <a:avLst/>
          </a:prstGeom>
          <a:noFill/>
        </p:spPr>
        <p:txBody>
          <a:bodyPr wrap="square" rtlCol="0">
            <a:spAutoFit/>
          </a:bodyPr>
          <a:lstStyle/>
          <a:p>
            <a:pPr marL="285750" indent="-285750">
              <a:lnSpc>
                <a:spcPct val="150000"/>
              </a:lnSpc>
              <a:buFont typeface="Wingdings" pitchFamily="2" charset="2"/>
              <a:buChar char="§"/>
            </a:pPr>
            <a:r>
              <a:rPr lang="mr-IN" sz="1600" b="1" dirty="0"/>
              <a:t>ይጠይቁ</a:t>
            </a:r>
            <a:r>
              <a:rPr lang="mr-IN" sz="1600" dirty="0"/>
              <a:t>፡ የህፃኑ</a:t>
            </a:r>
            <a:r>
              <a:rPr lang="en-US" sz="1600" dirty="0"/>
              <a:t>/</a:t>
            </a:r>
            <a:r>
              <a:rPr lang="am-ET" sz="1600" dirty="0"/>
              <a:t>ኗ</a:t>
            </a:r>
            <a:r>
              <a:rPr lang="mr-IN" sz="1600" dirty="0"/>
              <a:t> </a:t>
            </a:r>
            <a:r>
              <a:rPr lang="en-US" sz="1600" dirty="0"/>
              <a:t>የ</a:t>
            </a:r>
            <a:r>
              <a:rPr lang="mr-IN" sz="1600" dirty="0"/>
              <a:t>ጤንነት </a:t>
            </a:r>
            <a:r>
              <a:rPr lang="en-US" sz="1600" dirty="0" err="1"/>
              <a:t>ሁኔታ</a:t>
            </a:r>
            <a:r>
              <a:rPr lang="en-US" sz="1600" dirty="0"/>
              <a:t> </a:t>
            </a:r>
            <a:r>
              <a:rPr lang="mr-IN" sz="1600" dirty="0"/>
              <a:t>እና </a:t>
            </a:r>
            <a:r>
              <a:rPr lang="en-US" sz="1600" dirty="0"/>
              <a:t>የ</a:t>
            </a:r>
            <a:r>
              <a:rPr lang="mr-IN" sz="1600" dirty="0"/>
              <a:t>ክብደት ለውጥ ምን ይመስላል?</a:t>
            </a:r>
          </a:p>
          <a:p>
            <a:pPr marL="285750" indent="-285750">
              <a:lnSpc>
                <a:spcPct val="150000"/>
              </a:lnSpc>
              <a:buFont typeface="Wingdings" pitchFamily="2" charset="2"/>
              <a:buChar char="§"/>
            </a:pPr>
            <a:r>
              <a:rPr lang="mr-IN" sz="1600" b="1" dirty="0"/>
              <a:t>ይጠይቁ</a:t>
            </a:r>
            <a:r>
              <a:rPr lang="mr-IN" sz="1600" dirty="0"/>
              <a:t>፡ ህፃኑን</a:t>
            </a:r>
            <a:r>
              <a:rPr lang="en-US" sz="1600" dirty="0"/>
              <a:t>/</a:t>
            </a:r>
            <a:r>
              <a:rPr lang="am-ET" sz="1600" dirty="0"/>
              <a:t>ኗ</a:t>
            </a:r>
            <a:r>
              <a:rPr lang="en-US" sz="1600" dirty="0"/>
              <a:t>ን</a:t>
            </a:r>
            <a:r>
              <a:rPr lang="mr-IN" sz="1600" dirty="0"/>
              <a:t> መመዘን እችላለሁ?</a:t>
            </a:r>
          </a:p>
          <a:p>
            <a:pPr marL="285750" indent="-285750">
              <a:lnSpc>
                <a:spcPct val="150000"/>
              </a:lnSpc>
              <a:buFont typeface="Wingdings" pitchFamily="2" charset="2"/>
              <a:buChar char="§"/>
            </a:pPr>
            <a:r>
              <a:rPr lang="mr-IN" sz="1600" b="1" dirty="0"/>
              <a:t>ተግባር</a:t>
            </a:r>
            <a:r>
              <a:rPr lang="mr-IN" sz="1600" dirty="0"/>
              <a:t>፡ ህፃኑን </a:t>
            </a:r>
            <a:r>
              <a:rPr lang="en-US" sz="1600" dirty="0" err="1"/>
              <a:t>ይመዝኑ</a:t>
            </a:r>
            <a:r>
              <a:rPr lang="mr-IN" sz="1600" dirty="0"/>
              <a:t>፣</a:t>
            </a:r>
          </a:p>
          <a:p>
            <a:pPr marL="285750" indent="-285750">
              <a:lnSpc>
                <a:spcPct val="150000"/>
              </a:lnSpc>
              <a:buFont typeface="Wingdings" pitchFamily="2" charset="2"/>
              <a:buChar char="§"/>
            </a:pPr>
            <a:r>
              <a:rPr lang="mr-IN" sz="1600" b="1" dirty="0"/>
              <a:t>ተግባር</a:t>
            </a:r>
            <a:r>
              <a:rPr lang="mr-IN" sz="1600" dirty="0"/>
              <a:t>፡ የህፃኑን</a:t>
            </a:r>
            <a:r>
              <a:rPr lang="en-US" sz="1600" dirty="0"/>
              <a:t>/</a:t>
            </a:r>
            <a:r>
              <a:rPr lang="am-ET" sz="1600" dirty="0"/>
              <a:t>ኗ</a:t>
            </a:r>
            <a:r>
              <a:rPr lang="en-US" sz="1600" dirty="0"/>
              <a:t>ን</a:t>
            </a:r>
            <a:r>
              <a:rPr lang="mr-IN" sz="1600" dirty="0"/>
              <a:t> ክ</a:t>
            </a:r>
            <a:r>
              <a:rPr lang="en-US" sz="1600" dirty="0"/>
              <a:t>ብ</a:t>
            </a:r>
            <a:r>
              <a:rPr lang="mr-IN" sz="1600" dirty="0"/>
              <a:t>ደት በመከታተያ</a:t>
            </a:r>
            <a:r>
              <a:rPr lang="en-US" sz="1600" dirty="0"/>
              <a:t>ው </a:t>
            </a:r>
            <a:r>
              <a:rPr lang="mr-IN" sz="1600" dirty="0"/>
              <a:t>ካርድ </a:t>
            </a:r>
            <a:r>
              <a:rPr lang="en-US" sz="1600" dirty="0" err="1"/>
              <a:t>ይመዝግቡና</a:t>
            </a:r>
            <a:r>
              <a:rPr lang="en-US" sz="1600" dirty="0"/>
              <a:t> </a:t>
            </a:r>
            <a:r>
              <a:rPr lang="mr-IN" sz="1600" dirty="0"/>
              <a:t>ክብደቱን ለእናትዮዋ </a:t>
            </a:r>
            <a:r>
              <a:rPr lang="en-US" sz="1600" dirty="0" err="1"/>
              <a:t>ያሳውቁ</a:t>
            </a:r>
            <a:r>
              <a:rPr lang="mr-IN" sz="1600" dirty="0"/>
              <a:t>፣</a:t>
            </a:r>
          </a:p>
          <a:p>
            <a:pPr marL="285750" indent="-285750">
              <a:lnSpc>
                <a:spcPct val="150000"/>
              </a:lnSpc>
              <a:buFont typeface="Wingdings" pitchFamily="2" charset="2"/>
              <a:buChar char="§"/>
            </a:pPr>
            <a:r>
              <a:rPr lang="mr-IN" sz="1600" b="1" dirty="0"/>
              <a:t>ተግባር</a:t>
            </a:r>
            <a:r>
              <a:rPr lang="mr-IN" sz="1600" dirty="0"/>
              <a:t>፡በ</a:t>
            </a:r>
            <a:r>
              <a:rPr lang="en-US" sz="1600" dirty="0" err="1"/>
              <a:t>ሚመዝኑበት</a:t>
            </a:r>
            <a:r>
              <a:rPr lang="mr-IN" sz="1600" dirty="0"/>
              <a:t> </a:t>
            </a:r>
            <a:r>
              <a:rPr lang="en-US" sz="1600" dirty="0" err="1"/>
              <a:t>ጊዜ</a:t>
            </a:r>
            <a:r>
              <a:rPr lang="mr-IN" sz="1600" dirty="0"/>
              <a:t> </a:t>
            </a:r>
            <a:r>
              <a:rPr lang="en-US" sz="1600" dirty="0"/>
              <a:t>በ</a:t>
            </a:r>
            <a:r>
              <a:rPr lang="mr-IN" sz="1600" dirty="0"/>
              <a:t>ህፃኑ</a:t>
            </a:r>
            <a:r>
              <a:rPr lang="en-US" sz="1600" dirty="0"/>
              <a:t>/</a:t>
            </a:r>
            <a:r>
              <a:rPr lang="am-ET" sz="1600" dirty="0"/>
              <a:t> ኗ</a:t>
            </a:r>
            <a:r>
              <a:rPr lang="en-US" sz="1600" dirty="0"/>
              <a:t> </a:t>
            </a:r>
            <a:r>
              <a:rPr lang="en-US" sz="1600" dirty="0" err="1"/>
              <a:t>ላይ</a:t>
            </a:r>
            <a:r>
              <a:rPr lang="en-US" sz="1600" dirty="0"/>
              <a:t> </a:t>
            </a:r>
            <a:r>
              <a:rPr lang="en-US" sz="1600" dirty="0" err="1"/>
              <a:t>ሊከሰቱ</a:t>
            </a:r>
            <a:r>
              <a:rPr lang="en-US" sz="1600" dirty="0"/>
              <a:t> </a:t>
            </a:r>
            <a:r>
              <a:rPr lang="en-US" sz="1600" dirty="0" err="1"/>
              <a:t>የሚችሉ</a:t>
            </a:r>
            <a:r>
              <a:rPr lang="en-US" sz="1600" dirty="0"/>
              <a:t>  </a:t>
            </a:r>
            <a:r>
              <a:rPr lang="en-US" sz="1600" dirty="0" err="1"/>
              <a:t>አደገኛ</a:t>
            </a:r>
            <a:r>
              <a:rPr lang="en-US" sz="1600" dirty="0"/>
              <a:t> </a:t>
            </a:r>
            <a:r>
              <a:rPr lang="en-US" sz="1600" dirty="0" err="1"/>
              <a:t>ምልክቶችን</a:t>
            </a:r>
            <a:r>
              <a:rPr lang="en-US" sz="1600" dirty="0"/>
              <a:t> </a:t>
            </a:r>
            <a:r>
              <a:rPr lang="en-US" sz="1600" dirty="0" err="1"/>
              <a:t>ይመልከቱ</a:t>
            </a:r>
            <a:r>
              <a:rPr lang="en-US" sz="1600" dirty="0"/>
              <a:t>፤</a:t>
            </a:r>
            <a:endParaRPr lang="mr-IN" sz="1600" dirty="0"/>
          </a:p>
          <a:p>
            <a:pPr marL="742950" lvl="1" indent="-285750">
              <a:lnSpc>
                <a:spcPct val="150000"/>
              </a:lnSpc>
              <a:buFont typeface="Arial" charset="0"/>
              <a:buChar char="•"/>
            </a:pPr>
            <a:r>
              <a:rPr lang="mr-IN" sz="1600" dirty="0" err="1"/>
              <a:t>የሰውነትን</a:t>
            </a:r>
            <a:r>
              <a:rPr lang="mr-IN" sz="1600" dirty="0"/>
              <a:t> </a:t>
            </a:r>
            <a:r>
              <a:rPr lang="mr-IN" sz="1600" dirty="0" err="1"/>
              <a:t>ቆዳ</a:t>
            </a:r>
            <a:r>
              <a:rPr lang="mr-IN" sz="1600" dirty="0"/>
              <a:t> </a:t>
            </a:r>
            <a:r>
              <a:rPr lang="mr-IN" sz="1600" dirty="0" err="1"/>
              <a:t>ቀለም</a:t>
            </a:r>
            <a:r>
              <a:rPr lang="mr-IN" sz="1600" dirty="0"/>
              <a:t> ፣</a:t>
            </a:r>
          </a:p>
          <a:p>
            <a:pPr marL="742950" lvl="1" indent="-285750">
              <a:lnSpc>
                <a:spcPct val="150000"/>
              </a:lnSpc>
              <a:buFont typeface="Arial" charset="0"/>
              <a:buChar char="•"/>
            </a:pPr>
            <a:r>
              <a:rPr lang="mr-IN" sz="1600" dirty="0" err="1"/>
              <a:t>የዓይን</a:t>
            </a:r>
            <a:r>
              <a:rPr lang="mr-IN" sz="1600" dirty="0"/>
              <a:t> </a:t>
            </a:r>
            <a:r>
              <a:rPr lang="mr-IN" sz="1600" dirty="0" err="1"/>
              <a:t>ቀለም</a:t>
            </a:r>
            <a:r>
              <a:rPr lang="mr-IN" sz="1600" dirty="0"/>
              <a:t> ፣</a:t>
            </a:r>
          </a:p>
          <a:p>
            <a:pPr marL="742950" lvl="1" indent="-285750">
              <a:lnSpc>
                <a:spcPct val="150000"/>
              </a:lnSpc>
              <a:buFont typeface="Arial" charset="0"/>
              <a:buChar char="•"/>
            </a:pPr>
            <a:r>
              <a:rPr lang="mr-IN" sz="1600" dirty="0"/>
              <a:t>አተነፋፈ</a:t>
            </a:r>
            <a:r>
              <a:rPr lang="en-US" sz="1600" dirty="0"/>
              <a:t>ስ</a:t>
            </a:r>
            <a:r>
              <a:rPr lang="mr-IN" sz="1600" dirty="0"/>
              <a:t>፣</a:t>
            </a:r>
          </a:p>
          <a:p>
            <a:pPr marL="742950" lvl="1" indent="-285750">
              <a:lnSpc>
                <a:spcPct val="150000"/>
              </a:lnSpc>
              <a:buFont typeface="Arial" charset="0"/>
              <a:buChar char="•"/>
            </a:pPr>
            <a:r>
              <a:rPr lang="mr-IN" sz="1600" dirty="0"/>
              <a:t>የሰውነት ሙቀት</a:t>
            </a:r>
            <a:r>
              <a:rPr lang="en-CA" sz="1600" dirty="0"/>
              <a:t>፣</a:t>
            </a:r>
          </a:p>
          <a:p>
            <a:pPr marL="742950" lvl="1" indent="-285750">
              <a:lnSpc>
                <a:spcPct val="150000"/>
              </a:lnSpc>
              <a:buFont typeface="Arial" charset="0"/>
              <a:buChar char="•"/>
            </a:pPr>
            <a:r>
              <a:rPr lang="en-CA" sz="1600" dirty="0" err="1"/>
              <a:t>የእትብቱን</a:t>
            </a:r>
            <a:r>
              <a:rPr lang="en-CA" sz="1600" dirty="0"/>
              <a:t> </a:t>
            </a:r>
            <a:r>
              <a:rPr lang="en-CA" sz="1600" dirty="0" err="1"/>
              <a:t>ጤንነት</a:t>
            </a:r>
            <a:r>
              <a:rPr lang="en-CA" sz="1600" dirty="0"/>
              <a:t>፣</a:t>
            </a:r>
            <a:endParaRPr lang="en-US" sz="1600" dirty="0"/>
          </a:p>
        </p:txBody>
      </p:sp>
      <p:sp>
        <p:nvSpPr>
          <p:cNvPr id="3" name="TextBox 2"/>
          <p:cNvSpPr txBox="1"/>
          <p:nvPr/>
        </p:nvSpPr>
        <p:spPr>
          <a:xfrm>
            <a:off x="6905236" y="4772713"/>
            <a:ext cx="332956" cy="338554"/>
          </a:xfrm>
          <a:prstGeom prst="rect">
            <a:avLst/>
          </a:prstGeom>
          <a:noFill/>
        </p:spPr>
        <p:txBody>
          <a:bodyPr wrap="square" rtlCol="0">
            <a:spAutoFit/>
          </a:bodyPr>
          <a:lstStyle/>
          <a:p>
            <a:r>
              <a:rPr lang="en-US" sz="1600" dirty="0">
                <a:latin typeface="Abadi MT Condensed Extra Bold" charset="0"/>
                <a:ea typeface="Abadi MT Condensed Extra Bold" charset="0"/>
                <a:cs typeface="Abadi MT Condensed Extra Bold" charset="0"/>
              </a:rPr>
              <a:t>3</a:t>
            </a:r>
          </a:p>
        </p:txBody>
      </p:sp>
    </p:spTree>
    <p:extLst>
      <p:ext uri="{BB962C8B-B14F-4D97-AF65-F5344CB8AC3E}">
        <p14:creationId xmlns:p14="http://schemas.microsoft.com/office/powerpoint/2010/main" val="515743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3470" y="581402"/>
            <a:ext cx="6943241" cy="2639441"/>
          </a:xfrm>
          <a:prstGeom prst="rect">
            <a:avLst/>
          </a:prstGeom>
          <a:noFill/>
        </p:spPr>
        <p:txBody>
          <a:bodyPr wrap="square" rtlCol="0">
            <a:spAutoFit/>
          </a:bodyPr>
          <a:lstStyle/>
          <a:p>
            <a:pPr marL="285750" indent="-285750">
              <a:lnSpc>
                <a:spcPct val="150000"/>
              </a:lnSpc>
              <a:buFont typeface="Wingdings" pitchFamily="2" charset="2"/>
              <a:buChar char="§"/>
            </a:pPr>
            <a:r>
              <a:rPr lang="en-US" sz="1600" b="1" dirty="0" err="1"/>
              <a:t>ይጠይቁ</a:t>
            </a:r>
            <a:r>
              <a:rPr lang="en-US" sz="1600" b="1" dirty="0"/>
              <a:t> </a:t>
            </a:r>
            <a:r>
              <a:rPr lang="is-IS" sz="1600" dirty="0"/>
              <a:t>፡ የገላ ለገላ አስተቃቀፍ  ምን ይመስላል ? በቀን ለምን ያህል ሰዓት ህፃኑን /</a:t>
            </a:r>
            <a:r>
              <a:rPr lang="am-ET" sz="1600" dirty="0"/>
              <a:t>ኗ</a:t>
            </a:r>
            <a:r>
              <a:rPr lang="en-US" sz="1600" dirty="0"/>
              <a:t>ን </a:t>
            </a:r>
            <a:r>
              <a:rPr lang="is-IS" sz="1600" dirty="0"/>
              <a:t>ታቅፊያለሽ?</a:t>
            </a:r>
          </a:p>
          <a:p>
            <a:pPr marL="285750" indent="-285750">
              <a:lnSpc>
                <a:spcPct val="150000"/>
              </a:lnSpc>
              <a:buFont typeface="Wingdings" pitchFamily="2" charset="2"/>
              <a:buChar char="§"/>
            </a:pPr>
            <a:r>
              <a:rPr lang="is-IS" sz="1600" b="1" dirty="0"/>
              <a:t>ይጠይቁ</a:t>
            </a:r>
            <a:r>
              <a:rPr lang="is-IS" sz="1600" dirty="0"/>
              <a:t>: ለህፃኑ  የእናት ጡት ወተት አመጋገብ ልምድሽ ምን ይመስላል? በየስንት ሰዓት ልዩነት ታጠቢያለሽ?</a:t>
            </a:r>
          </a:p>
          <a:p>
            <a:pPr marL="285750" indent="-285750">
              <a:lnSpc>
                <a:spcPct val="150000"/>
              </a:lnSpc>
              <a:buFont typeface="Wingdings" pitchFamily="2" charset="2"/>
              <a:buChar char="§"/>
            </a:pPr>
            <a:r>
              <a:rPr lang="is-IS" sz="1600" b="1" dirty="0"/>
              <a:t>ይጠይቁ</a:t>
            </a:r>
            <a:r>
              <a:rPr lang="is-IS" sz="1600" dirty="0"/>
              <a:t>፡ የኬ.ኤ.ም.ሲ አገልግሎት በምትሰጭበት ወቅት የቤተሰብ አባላት ያግዙሽ ነበር?</a:t>
            </a:r>
          </a:p>
          <a:p>
            <a:pPr marL="285750" indent="-285750">
              <a:lnSpc>
                <a:spcPct val="150000"/>
              </a:lnSpc>
              <a:buFont typeface="Wingdings" pitchFamily="2" charset="2"/>
              <a:buChar char="§"/>
            </a:pPr>
            <a:r>
              <a:rPr lang="is-IS" sz="1600" b="1" dirty="0"/>
              <a:t>ይጠይቁ</a:t>
            </a:r>
            <a:r>
              <a:rPr lang="is-IS" sz="1600" dirty="0"/>
              <a:t>፡ ህፃኑን ገላ ገላ በማቀፍ በተግባር ልታሳይኝ  ትችያለሽ? </a:t>
            </a:r>
          </a:p>
          <a:p>
            <a:pPr marL="285750" indent="-285750">
              <a:lnSpc>
                <a:spcPct val="150000"/>
              </a:lnSpc>
              <a:buFont typeface="Wingdings" pitchFamily="2" charset="2"/>
              <a:buChar char="§"/>
            </a:pPr>
            <a:endParaRPr lang="en-US" sz="1600" dirty="0"/>
          </a:p>
        </p:txBody>
      </p:sp>
      <p:sp>
        <p:nvSpPr>
          <p:cNvPr id="3" name="TextBox 2"/>
          <p:cNvSpPr txBox="1"/>
          <p:nvPr/>
        </p:nvSpPr>
        <p:spPr>
          <a:xfrm>
            <a:off x="6919475" y="4772713"/>
            <a:ext cx="332956" cy="338554"/>
          </a:xfrm>
          <a:prstGeom prst="rect">
            <a:avLst/>
          </a:prstGeom>
          <a:noFill/>
        </p:spPr>
        <p:txBody>
          <a:bodyPr wrap="square" rtlCol="0">
            <a:spAutoFit/>
          </a:bodyPr>
          <a:lstStyle/>
          <a:p>
            <a:r>
              <a:rPr lang="en-US" sz="1600" dirty="0">
                <a:latin typeface="Abadi MT Condensed Extra Bold" charset="0"/>
                <a:ea typeface="Abadi MT Condensed Extra Bold" charset="0"/>
                <a:cs typeface="Abadi MT Condensed Extra Bold" charset="0"/>
              </a:rPr>
              <a:t>4</a:t>
            </a:r>
          </a:p>
        </p:txBody>
      </p:sp>
    </p:spTree>
    <p:extLst>
      <p:ext uri="{BB962C8B-B14F-4D97-AF65-F5344CB8AC3E}">
        <p14:creationId xmlns:p14="http://schemas.microsoft.com/office/powerpoint/2010/main" val="522061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474" y="208339"/>
            <a:ext cx="6974237" cy="3046988"/>
          </a:xfrm>
          <a:prstGeom prst="rect">
            <a:avLst/>
          </a:prstGeom>
          <a:noFill/>
        </p:spPr>
        <p:txBody>
          <a:bodyPr wrap="square" rtlCol="0">
            <a:spAutoFit/>
          </a:bodyPr>
          <a:lstStyle/>
          <a:p>
            <a:r>
              <a:rPr lang="de-DE" sz="1600" b="1" dirty="0" err="1"/>
              <a:t>ተግባር</a:t>
            </a:r>
            <a:r>
              <a:rPr lang="de-DE" sz="1600" b="1" dirty="0"/>
              <a:t>፡ </a:t>
            </a:r>
          </a:p>
          <a:p>
            <a:endParaRPr lang="de-DE" sz="1600" dirty="0"/>
          </a:p>
          <a:p>
            <a:pPr marL="285750" indent="-285750">
              <a:buFont typeface="Wingdings" pitchFamily="2" charset="2"/>
              <a:buChar char="§"/>
            </a:pPr>
            <a:r>
              <a:rPr lang="de-DE" sz="1600" dirty="0"/>
              <a:t>የእናትዮዋን የገላ ለገላ አስተቃቀ</a:t>
            </a:r>
            <a:r>
              <a:rPr lang="am-ET" sz="1600" dirty="0"/>
              <a:t>ፏ</a:t>
            </a:r>
            <a:r>
              <a:rPr lang="en-US" sz="1600" dirty="0"/>
              <a:t>ን</a:t>
            </a:r>
            <a:r>
              <a:rPr lang="de-DE" sz="1600" dirty="0"/>
              <a:t> መመልከት፣</a:t>
            </a:r>
          </a:p>
          <a:p>
            <a:pPr marL="285750" indent="-285750">
              <a:lnSpc>
                <a:spcPct val="150000"/>
              </a:lnSpc>
              <a:buFont typeface="Wingdings" pitchFamily="2" charset="2"/>
              <a:buChar char="§"/>
            </a:pPr>
            <a:r>
              <a:rPr lang="de-DE" sz="1600" dirty="0"/>
              <a:t>አስተቃቀፏ ትክክል መሆኑን አረጋግጭ፣</a:t>
            </a:r>
          </a:p>
          <a:p>
            <a:pPr marL="285750" indent="-285750">
              <a:lnSpc>
                <a:spcPct val="150000"/>
              </a:lnSpc>
              <a:buFont typeface="Wingdings" pitchFamily="2" charset="2"/>
              <a:buChar char="§"/>
            </a:pPr>
            <a:r>
              <a:rPr lang="de-DE" sz="1600" dirty="0"/>
              <a:t>ህፃኑ ቆብ፣ ካልሲ መልበሱን መመልከትና የማይጠቀሙ ከሆነ እንዲጠቀሙ ምክር ይስጡ፣</a:t>
            </a:r>
          </a:p>
          <a:p>
            <a:pPr>
              <a:lnSpc>
                <a:spcPct val="150000"/>
              </a:lnSpc>
            </a:pPr>
            <a:endParaRPr lang="de-DE" sz="1600" dirty="0"/>
          </a:p>
          <a:p>
            <a:pPr>
              <a:lnSpc>
                <a:spcPct val="150000"/>
              </a:lnSpc>
            </a:pPr>
            <a:r>
              <a:rPr lang="de-DE" sz="1600" b="1" dirty="0"/>
              <a:t>ያስታውሱ</a:t>
            </a:r>
            <a:r>
              <a:rPr lang="de-DE" sz="1600" dirty="0"/>
              <a:t>፡  ገላ ለገላ ለ 24 ሰዓት ማቀፍ ፣  የእናት ጡት ወትት ብቻ በየ 2 እና 3 ሰዓት ልዩነት በትክክል መመገብ እና የቤተሰብ አባላት እገዛ እንዲያደርጉ ማስገንዘብ፡፡</a:t>
            </a:r>
          </a:p>
          <a:p>
            <a:pPr>
              <a:lnSpc>
                <a:spcPct val="150000"/>
              </a:lnSpc>
            </a:pPr>
            <a:endParaRPr lang="en-US" sz="1600" dirty="0"/>
          </a:p>
        </p:txBody>
      </p:sp>
      <p:sp>
        <p:nvSpPr>
          <p:cNvPr id="3" name="TextBox 2"/>
          <p:cNvSpPr txBox="1"/>
          <p:nvPr/>
        </p:nvSpPr>
        <p:spPr>
          <a:xfrm>
            <a:off x="6953765" y="4772713"/>
            <a:ext cx="332956" cy="338554"/>
          </a:xfrm>
          <a:prstGeom prst="rect">
            <a:avLst/>
          </a:prstGeom>
          <a:noFill/>
        </p:spPr>
        <p:txBody>
          <a:bodyPr wrap="square" rtlCol="0">
            <a:spAutoFit/>
          </a:bodyPr>
          <a:lstStyle/>
          <a:p>
            <a:r>
              <a:rPr lang="en-US" sz="1600" dirty="0">
                <a:latin typeface="Abadi MT Condensed Extra Bold" charset="0"/>
                <a:ea typeface="Abadi MT Condensed Extra Bold" charset="0"/>
                <a:cs typeface="Abadi MT Condensed Extra Bold" charset="0"/>
              </a:rPr>
              <a:t>5</a:t>
            </a:r>
          </a:p>
        </p:txBody>
      </p:sp>
    </p:spTree>
    <p:extLst>
      <p:ext uri="{BB962C8B-B14F-4D97-AF65-F5344CB8AC3E}">
        <p14:creationId xmlns:p14="http://schemas.microsoft.com/office/powerpoint/2010/main" val="873354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3104" t="4104" r="4321" b="10178"/>
          <a:stretch/>
        </p:blipFill>
        <p:spPr>
          <a:xfrm>
            <a:off x="792893" y="944364"/>
            <a:ext cx="5664200" cy="3445347"/>
          </a:xfrm>
          <a:prstGeom prst="rect">
            <a:avLst/>
          </a:prstGeom>
        </p:spPr>
      </p:pic>
      <p:sp>
        <p:nvSpPr>
          <p:cNvPr id="3" name="TextBox 2"/>
          <p:cNvSpPr txBox="1"/>
          <p:nvPr/>
        </p:nvSpPr>
        <p:spPr>
          <a:xfrm>
            <a:off x="6850251" y="4757980"/>
            <a:ext cx="495944" cy="369332"/>
          </a:xfrm>
          <a:prstGeom prst="rect">
            <a:avLst/>
          </a:prstGeom>
          <a:noFill/>
        </p:spPr>
        <p:txBody>
          <a:bodyPr wrap="square" rtlCol="0">
            <a:spAutoFit/>
          </a:bodyPr>
          <a:lstStyle/>
          <a:p>
            <a:r>
              <a:rPr lang="en-US" dirty="0">
                <a:latin typeface="Abadi MT Condensed Extra Bold" charset="0"/>
                <a:ea typeface="Abadi MT Condensed Extra Bold" charset="0"/>
                <a:cs typeface="Abadi MT Condensed Extra Bold" charset="0"/>
              </a:rPr>
              <a:t>6</a:t>
            </a:r>
          </a:p>
        </p:txBody>
      </p:sp>
      <p:sp>
        <p:nvSpPr>
          <p:cNvPr id="5" name="TextBox 4"/>
          <p:cNvSpPr txBox="1"/>
          <p:nvPr/>
        </p:nvSpPr>
        <p:spPr>
          <a:xfrm>
            <a:off x="2443564" y="2349499"/>
            <a:ext cx="480447" cy="584775"/>
          </a:xfrm>
          <a:prstGeom prst="rect">
            <a:avLst/>
          </a:prstGeom>
          <a:noFill/>
        </p:spPr>
        <p:txBody>
          <a:bodyPr wrap="square" rtlCol="0">
            <a:spAutoFit/>
          </a:bodyPr>
          <a:lstStyle/>
          <a:p>
            <a:r>
              <a:rPr lang="en-US" sz="3200" dirty="0">
                <a:solidFill>
                  <a:schemeClr val="accent2"/>
                </a:solidFill>
                <a:latin typeface="Abadi MT Condensed Extra Bold" charset="0"/>
                <a:ea typeface="Abadi MT Condensed Extra Bold" charset="0"/>
                <a:cs typeface="Abadi MT Condensed Extra Bold" charset="0"/>
              </a:rPr>
              <a:t>2</a:t>
            </a:r>
          </a:p>
        </p:txBody>
      </p:sp>
      <p:sp>
        <p:nvSpPr>
          <p:cNvPr id="6" name="TextBox 5"/>
          <p:cNvSpPr txBox="1"/>
          <p:nvPr/>
        </p:nvSpPr>
        <p:spPr>
          <a:xfrm>
            <a:off x="1963117" y="3753374"/>
            <a:ext cx="480447" cy="584775"/>
          </a:xfrm>
          <a:prstGeom prst="rect">
            <a:avLst/>
          </a:prstGeom>
          <a:noFill/>
        </p:spPr>
        <p:txBody>
          <a:bodyPr wrap="square" rtlCol="0">
            <a:spAutoFit/>
          </a:bodyPr>
          <a:lstStyle/>
          <a:p>
            <a:r>
              <a:rPr lang="en-US" sz="3200" dirty="0">
                <a:solidFill>
                  <a:schemeClr val="accent2"/>
                </a:solidFill>
                <a:latin typeface="Abadi MT Condensed Extra Bold" charset="0"/>
                <a:ea typeface="Abadi MT Condensed Extra Bold" charset="0"/>
                <a:cs typeface="Abadi MT Condensed Extra Bold" charset="0"/>
              </a:rPr>
              <a:t>1</a:t>
            </a:r>
          </a:p>
        </p:txBody>
      </p:sp>
      <p:sp>
        <p:nvSpPr>
          <p:cNvPr id="7" name="TextBox 6"/>
          <p:cNvSpPr txBox="1"/>
          <p:nvPr/>
        </p:nvSpPr>
        <p:spPr>
          <a:xfrm>
            <a:off x="4951705" y="2425385"/>
            <a:ext cx="480447" cy="584775"/>
          </a:xfrm>
          <a:prstGeom prst="rect">
            <a:avLst/>
          </a:prstGeom>
          <a:noFill/>
        </p:spPr>
        <p:txBody>
          <a:bodyPr wrap="square" rtlCol="0">
            <a:spAutoFit/>
          </a:bodyPr>
          <a:lstStyle/>
          <a:p>
            <a:r>
              <a:rPr lang="en-US" sz="3200" dirty="0">
                <a:solidFill>
                  <a:schemeClr val="accent2"/>
                </a:solidFill>
                <a:latin typeface="Abadi MT Condensed Extra Bold" charset="0"/>
                <a:ea typeface="Abadi MT Condensed Extra Bold" charset="0"/>
                <a:cs typeface="Abadi MT Condensed Extra Bold" charset="0"/>
              </a:rPr>
              <a:t>3</a:t>
            </a:r>
          </a:p>
        </p:txBody>
      </p:sp>
      <p:sp>
        <p:nvSpPr>
          <p:cNvPr id="8" name="TextBox 7"/>
          <p:cNvSpPr txBox="1"/>
          <p:nvPr/>
        </p:nvSpPr>
        <p:spPr>
          <a:xfrm>
            <a:off x="4810929" y="4045761"/>
            <a:ext cx="480447" cy="584775"/>
          </a:xfrm>
          <a:prstGeom prst="rect">
            <a:avLst/>
          </a:prstGeom>
          <a:noFill/>
        </p:spPr>
        <p:txBody>
          <a:bodyPr wrap="square" rtlCol="0">
            <a:spAutoFit/>
          </a:bodyPr>
          <a:lstStyle/>
          <a:p>
            <a:r>
              <a:rPr lang="en-US" sz="3200" dirty="0">
                <a:solidFill>
                  <a:schemeClr val="accent2"/>
                </a:solidFill>
                <a:latin typeface="Abadi MT Condensed Extra Bold" charset="0"/>
                <a:ea typeface="Abadi MT Condensed Extra Bold" charset="0"/>
                <a:cs typeface="Abadi MT Condensed Extra Bold" charset="0"/>
              </a:rPr>
              <a:t>4</a:t>
            </a:r>
          </a:p>
        </p:txBody>
      </p:sp>
      <p:sp>
        <p:nvSpPr>
          <p:cNvPr id="10" name="TextBox 9"/>
          <p:cNvSpPr txBox="1"/>
          <p:nvPr/>
        </p:nvSpPr>
        <p:spPr>
          <a:xfrm>
            <a:off x="317500" y="215900"/>
            <a:ext cx="6807200" cy="400110"/>
          </a:xfrm>
          <a:prstGeom prst="rect">
            <a:avLst/>
          </a:prstGeom>
          <a:noFill/>
        </p:spPr>
        <p:txBody>
          <a:bodyPr wrap="square" rtlCol="0">
            <a:spAutoFit/>
          </a:bodyPr>
          <a:lstStyle/>
          <a:p>
            <a:pPr algn="ctr"/>
            <a:r>
              <a:rPr lang="en-US" sz="2000" b="1" dirty="0" err="1"/>
              <a:t>የገላ</a:t>
            </a:r>
            <a:r>
              <a:rPr lang="en-US" sz="2000" b="1" dirty="0"/>
              <a:t> </a:t>
            </a:r>
            <a:r>
              <a:rPr lang="en-US" sz="2000" b="1" dirty="0" err="1"/>
              <a:t>ለገላ</a:t>
            </a:r>
            <a:r>
              <a:rPr lang="en-US" sz="2000" b="1" dirty="0"/>
              <a:t>  </a:t>
            </a:r>
            <a:r>
              <a:rPr lang="en-US" sz="2000" b="1" dirty="0" err="1"/>
              <a:t>አስተቃቀፍ</a:t>
            </a:r>
            <a:r>
              <a:rPr lang="en-US" sz="2000" b="1" dirty="0"/>
              <a:t>  </a:t>
            </a:r>
            <a:r>
              <a:rPr lang="en-US" sz="2000" b="1" dirty="0" err="1"/>
              <a:t>ቅደም</a:t>
            </a:r>
            <a:r>
              <a:rPr lang="en-US" sz="2000" b="1" dirty="0"/>
              <a:t> </a:t>
            </a:r>
            <a:r>
              <a:rPr lang="en-US" sz="2000" b="1" dirty="0" err="1"/>
              <a:t>ተከተል</a:t>
            </a:r>
            <a:endParaRPr lang="en-US" sz="2000" b="1" dirty="0">
              <a:latin typeface="Proxima Nova" panose="02000506030000020004" pitchFamily="50"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475" y="297181"/>
            <a:ext cx="6896745" cy="4855432"/>
          </a:xfrm>
          <a:prstGeom prst="rect">
            <a:avLst/>
          </a:prstGeom>
          <a:noFill/>
        </p:spPr>
        <p:txBody>
          <a:bodyPr wrap="square" rtlCol="0">
            <a:spAutoFit/>
          </a:bodyPr>
          <a:lstStyle/>
          <a:p>
            <a:pPr>
              <a:lnSpc>
                <a:spcPct val="150000"/>
              </a:lnSpc>
              <a:buFont typeface="Wingdings" pitchFamily="2" charset="2"/>
              <a:buChar char="§"/>
            </a:pPr>
            <a:r>
              <a:rPr lang="en-US" sz="1600" dirty="0"/>
              <a:t> </a:t>
            </a:r>
            <a:r>
              <a:rPr lang="en-CA" sz="1600" b="1" dirty="0" err="1"/>
              <a:t>ይጠይቁ</a:t>
            </a:r>
            <a:r>
              <a:rPr lang="en-CA" sz="1600" b="1" dirty="0"/>
              <a:t> ፡ </a:t>
            </a:r>
            <a:r>
              <a:rPr lang="en-US" sz="1600" dirty="0" err="1"/>
              <a:t>ስለ</a:t>
            </a:r>
            <a:r>
              <a:rPr lang="en-US" sz="1600" dirty="0"/>
              <a:t> </a:t>
            </a:r>
            <a:r>
              <a:rPr lang="bg-BG" sz="1600" dirty="0"/>
              <a:t>ኬ</a:t>
            </a:r>
            <a:r>
              <a:rPr lang="en-US" sz="1600" dirty="0"/>
              <a:t>.</a:t>
            </a:r>
            <a:r>
              <a:rPr lang="bg-BG" sz="1600" dirty="0"/>
              <a:t>ኤ</a:t>
            </a:r>
            <a:r>
              <a:rPr lang="en-US" sz="1600" dirty="0"/>
              <a:t>.</a:t>
            </a:r>
            <a:r>
              <a:rPr lang="bg-BG" sz="1600" dirty="0"/>
              <a:t>ም</a:t>
            </a:r>
            <a:r>
              <a:rPr lang="en-US" sz="1600" dirty="0"/>
              <a:t>.</a:t>
            </a:r>
            <a:r>
              <a:rPr lang="bg-BG" sz="1600" dirty="0"/>
              <a:t>ሲ </a:t>
            </a:r>
            <a:r>
              <a:rPr lang="en-US" sz="1600" dirty="0" err="1"/>
              <a:t>ካለሽ</a:t>
            </a:r>
            <a:r>
              <a:rPr lang="en-US" sz="1600" dirty="0"/>
              <a:t> </a:t>
            </a:r>
            <a:r>
              <a:rPr lang="bg-BG" sz="1600" dirty="0"/>
              <a:t>ልምድ እና ግንዛቤ በመነሳት ጥቅ</a:t>
            </a:r>
            <a:r>
              <a:rPr lang="en-US" sz="1600" dirty="0" err="1"/>
              <a:t>ሙን</a:t>
            </a:r>
            <a:r>
              <a:rPr lang="bg-BG" sz="1600" dirty="0"/>
              <a:t> </a:t>
            </a:r>
            <a:r>
              <a:rPr lang="en-US" sz="1600" dirty="0" err="1"/>
              <a:t>ብትገልጭልኝ</a:t>
            </a:r>
            <a:r>
              <a:rPr lang="bg-BG" sz="1600" dirty="0"/>
              <a:t>?</a:t>
            </a:r>
            <a:endParaRPr lang="en-US" sz="1600" dirty="0"/>
          </a:p>
          <a:p>
            <a:pPr>
              <a:lnSpc>
                <a:spcPct val="150000"/>
              </a:lnSpc>
              <a:buFont typeface="Wingdings" pitchFamily="2" charset="2"/>
              <a:buChar char="§"/>
            </a:pPr>
            <a:r>
              <a:rPr lang="en-US" sz="1600" dirty="0"/>
              <a:t> </a:t>
            </a:r>
            <a:r>
              <a:rPr lang="en-US" sz="1600" b="1" dirty="0" err="1"/>
              <a:t>ተጨማሪ</a:t>
            </a:r>
            <a:r>
              <a:rPr lang="en-US" sz="1600" b="1" dirty="0"/>
              <a:t> </a:t>
            </a:r>
            <a:r>
              <a:rPr lang="en-US" sz="1600" b="1" dirty="0" err="1"/>
              <a:t>ሀሳብ</a:t>
            </a:r>
            <a:r>
              <a:rPr lang="en-US" sz="1600" dirty="0"/>
              <a:t>፡</a:t>
            </a:r>
            <a:r>
              <a:rPr lang="bg-BG" sz="1600" dirty="0"/>
              <a:t> ገላ ለገላ </a:t>
            </a:r>
            <a:r>
              <a:rPr lang="en-US" sz="1600" dirty="0" err="1"/>
              <a:t>ማቀፍ</a:t>
            </a:r>
            <a:r>
              <a:rPr lang="bg-BG" sz="1600" dirty="0"/>
              <a:t> ፣ ጡት ማጥባት  እና</a:t>
            </a:r>
            <a:r>
              <a:rPr lang="en-CA" sz="1600" dirty="0"/>
              <a:t> </a:t>
            </a:r>
            <a:r>
              <a:rPr lang="bg-BG" sz="1600" dirty="0"/>
              <a:t>የቤተሰብ ድጋፍ </a:t>
            </a:r>
            <a:r>
              <a:rPr lang="en-US" sz="1600" dirty="0" err="1"/>
              <a:t>ክብደቱ</a:t>
            </a:r>
            <a:r>
              <a:rPr lang="en-US" sz="1600" dirty="0"/>
              <a:t> </a:t>
            </a:r>
            <a:r>
              <a:rPr lang="en-US" sz="1600" dirty="0" err="1"/>
              <a:t>ዝቅተኛ</a:t>
            </a:r>
            <a:r>
              <a:rPr lang="en-US" sz="1600" dirty="0"/>
              <a:t> </a:t>
            </a:r>
            <a:r>
              <a:rPr lang="en-US" sz="1600" dirty="0" err="1"/>
              <a:t>ሆኖ</a:t>
            </a:r>
            <a:r>
              <a:rPr lang="en-US" sz="1600" dirty="0"/>
              <a:t> </a:t>
            </a:r>
            <a:r>
              <a:rPr lang="en-US" sz="1600" dirty="0" err="1"/>
              <a:t>ለተወለደ</a:t>
            </a:r>
            <a:r>
              <a:rPr lang="en-US" sz="1600" dirty="0"/>
              <a:t> </a:t>
            </a:r>
            <a:r>
              <a:rPr lang="bg-BG" sz="1600" dirty="0"/>
              <a:t>ህፃን</a:t>
            </a:r>
            <a:r>
              <a:rPr lang="en-US" sz="1600" dirty="0"/>
              <a:t> </a:t>
            </a:r>
            <a:r>
              <a:rPr lang="bg-BG" sz="1600" dirty="0"/>
              <a:t>ብዙ ጠቀሜታዎች አሉት</a:t>
            </a:r>
            <a:r>
              <a:rPr lang="en-US" sz="1600" dirty="0"/>
              <a:t>፡</a:t>
            </a:r>
            <a:r>
              <a:rPr lang="bg-BG" sz="1600" dirty="0"/>
              <a:t>፡</a:t>
            </a:r>
          </a:p>
          <a:p>
            <a:pPr marL="285750" lvl="0" indent="-57150">
              <a:lnSpc>
                <a:spcPct val="150000"/>
              </a:lnSpc>
              <a:buFont typeface="Wingdings" pitchFamily="2" charset="2"/>
              <a:buChar char="§"/>
            </a:pPr>
            <a:r>
              <a:rPr lang="en-US" sz="1600" dirty="0"/>
              <a:t> </a:t>
            </a:r>
            <a:r>
              <a:rPr lang="en-US" sz="1600" dirty="0" err="1"/>
              <a:t>ህጻኑ</a:t>
            </a:r>
            <a:r>
              <a:rPr lang="en-US" sz="1600" dirty="0"/>
              <a:t>/</a:t>
            </a:r>
            <a:r>
              <a:rPr lang="am-ET" sz="1600" dirty="0"/>
              <a:t>ኗ</a:t>
            </a:r>
            <a:r>
              <a:rPr lang="en-US" sz="1600" dirty="0"/>
              <a:t> </a:t>
            </a:r>
            <a:r>
              <a:rPr lang="en-US" sz="1600" dirty="0" err="1"/>
              <a:t>ጤናማ</a:t>
            </a:r>
            <a:r>
              <a:rPr lang="en-US" sz="1600" dirty="0"/>
              <a:t> </a:t>
            </a:r>
            <a:r>
              <a:rPr lang="en-US" sz="1600" dirty="0" err="1"/>
              <a:t>አዕምሯዊ</a:t>
            </a:r>
            <a:r>
              <a:rPr lang="en-US" sz="1600" dirty="0"/>
              <a:t> </a:t>
            </a:r>
            <a:r>
              <a:rPr lang="en-US" sz="1600" dirty="0" err="1"/>
              <a:t>እና</a:t>
            </a:r>
            <a:r>
              <a:rPr lang="en-US" sz="1600" dirty="0"/>
              <a:t> </a:t>
            </a:r>
            <a:r>
              <a:rPr lang="en-US" sz="1600" dirty="0" err="1"/>
              <a:t>አካላዊ</a:t>
            </a:r>
            <a:r>
              <a:rPr lang="en-US" sz="1600" dirty="0"/>
              <a:t> </a:t>
            </a:r>
            <a:r>
              <a:rPr lang="en-US" sz="1600" dirty="0" err="1"/>
              <a:t>ዕድገት</a:t>
            </a:r>
            <a:r>
              <a:rPr lang="en-US" sz="1600" dirty="0"/>
              <a:t> </a:t>
            </a:r>
            <a:r>
              <a:rPr lang="en-US" sz="1600" dirty="0" err="1"/>
              <a:t>እንዲኖረው</a:t>
            </a:r>
            <a:r>
              <a:rPr lang="en-US" sz="1600" dirty="0"/>
              <a:t> </a:t>
            </a:r>
            <a:r>
              <a:rPr lang="en-US" sz="1600" dirty="0" err="1"/>
              <a:t>ያግዛል</a:t>
            </a:r>
            <a:r>
              <a:rPr lang="en-US" sz="1600" dirty="0"/>
              <a:t>፣</a:t>
            </a:r>
          </a:p>
          <a:p>
            <a:pPr marL="285750" lvl="0" indent="-57150">
              <a:lnSpc>
                <a:spcPct val="150000"/>
              </a:lnSpc>
              <a:buFont typeface="Wingdings" pitchFamily="2" charset="2"/>
              <a:buChar char="§"/>
            </a:pPr>
            <a:r>
              <a:rPr lang="en-US" sz="1600" dirty="0"/>
              <a:t> </a:t>
            </a:r>
            <a:r>
              <a:rPr lang="en-US" sz="1600" dirty="0" err="1"/>
              <a:t>የህጻኑን</a:t>
            </a:r>
            <a:r>
              <a:rPr lang="en-US" sz="1600" dirty="0"/>
              <a:t>/</a:t>
            </a:r>
            <a:r>
              <a:rPr lang="am-ET" sz="1600" dirty="0"/>
              <a:t>ኗ</a:t>
            </a:r>
            <a:r>
              <a:rPr lang="en-US" sz="1600" dirty="0"/>
              <a:t>ን </a:t>
            </a:r>
            <a:r>
              <a:rPr lang="en-US" sz="1600" dirty="0" err="1"/>
              <a:t>አተነፋፈስ</a:t>
            </a:r>
            <a:r>
              <a:rPr lang="en-US" sz="1600" dirty="0"/>
              <a:t> </a:t>
            </a:r>
            <a:r>
              <a:rPr lang="en-US" sz="1600" dirty="0" err="1"/>
              <a:t>ያስተካክላል</a:t>
            </a:r>
            <a:r>
              <a:rPr lang="en-US" sz="1600" dirty="0"/>
              <a:t>፣</a:t>
            </a:r>
          </a:p>
          <a:p>
            <a:pPr marL="285750" lvl="0" indent="-57150">
              <a:lnSpc>
                <a:spcPct val="150000"/>
              </a:lnSpc>
              <a:buFont typeface="Wingdings" pitchFamily="2" charset="2"/>
              <a:buChar char="§"/>
            </a:pPr>
            <a:r>
              <a:rPr lang="en-US" sz="1600" dirty="0" err="1"/>
              <a:t>የህጻኑን</a:t>
            </a:r>
            <a:r>
              <a:rPr lang="en-US" sz="1600" dirty="0"/>
              <a:t>/</a:t>
            </a:r>
            <a:r>
              <a:rPr lang="am-ET" sz="1600" dirty="0"/>
              <a:t>ኗ</a:t>
            </a:r>
            <a:r>
              <a:rPr lang="en-US" sz="1600" dirty="0"/>
              <a:t>ን</a:t>
            </a:r>
            <a:r>
              <a:rPr lang="am-ET" sz="1600" dirty="0"/>
              <a:t> </a:t>
            </a:r>
            <a:r>
              <a:rPr lang="en-US" sz="1600" dirty="0" err="1"/>
              <a:t>ሙቀት</a:t>
            </a:r>
            <a:r>
              <a:rPr lang="en-US" sz="1600" dirty="0"/>
              <a:t> </a:t>
            </a:r>
            <a:r>
              <a:rPr lang="en-US" sz="1600" dirty="0" err="1"/>
              <a:t>ለመጠበቅ</a:t>
            </a:r>
            <a:r>
              <a:rPr lang="en-US" sz="1600" dirty="0"/>
              <a:t> </a:t>
            </a:r>
            <a:r>
              <a:rPr lang="en-US" sz="1600" dirty="0" err="1"/>
              <a:t>ይረዳል</a:t>
            </a:r>
            <a:r>
              <a:rPr lang="en-US" sz="1600" dirty="0"/>
              <a:t>፣</a:t>
            </a:r>
          </a:p>
          <a:p>
            <a:pPr marL="285750" lvl="0" indent="-57150">
              <a:lnSpc>
                <a:spcPct val="150000"/>
              </a:lnSpc>
              <a:buFont typeface="Wingdings" pitchFamily="2" charset="2"/>
              <a:buChar char="§"/>
            </a:pPr>
            <a:r>
              <a:rPr lang="en-US" sz="1600" dirty="0"/>
              <a:t> </a:t>
            </a:r>
            <a:r>
              <a:rPr lang="en-US" sz="1600" dirty="0" err="1"/>
              <a:t>በእናትና</a:t>
            </a:r>
            <a:r>
              <a:rPr lang="en-US" sz="1600" dirty="0"/>
              <a:t> </a:t>
            </a:r>
            <a:r>
              <a:rPr lang="en-US" sz="1600" dirty="0" err="1"/>
              <a:t>በልጅ</a:t>
            </a:r>
            <a:r>
              <a:rPr lang="en-US" sz="1600" dirty="0"/>
              <a:t> </a:t>
            </a:r>
            <a:r>
              <a:rPr lang="en-US" sz="1600" dirty="0" err="1"/>
              <a:t>መካከል</a:t>
            </a:r>
            <a:r>
              <a:rPr lang="en-US" sz="1600" dirty="0"/>
              <a:t> </a:t>
            </a:r>
            <a:r>
              <a:rPr lang="en-US" sz="1600" dirty="0" err="1"/>
              <a:t>የሚኖረውን</a:t>
            </a:r>
            <a:r>
              <a:rPr lang="en-US" sz="1600" dirty="0"/>
              <a:t> </a:t>
            </a:r>
            <a:r>
              <a:rPr lang="en-US" sz="1600" dirty="0" err="1"/>
              <a:t>ፍቅር</a:t>
            </a:r>
            <a:r>
              <a:rPr lang="en-US" sz="1600" dirty="0"/>
              <a:t> </a:t>
            </a:r>
            <a:r>
              <a:rPr lang="en-US" sz="1600" dirty="0" err="1"/>
              <a:t>ያዳብራል</a:t>
            </a:r>
            <a:r>
              <a:rPr lang="en-US" sz="1600" dirty="0"/>
              <a:t>፣</a:t>
            </a:r>
          </a:p>
          <a:p>
            <a:pPr marL="285750" lvl="0" indent="-57150">
              <a:lnSpc>
                <a:spcPct val="150000"/>
              </a:lnSpc>
              <a:buFont typeface="Wingdings" pitchFamily="2" charset="2"/>
              <a:buChar char="§"/>
            </a:pPr>
            <a:r>
              <a:rPr lang="en-US" sz="1600" dirty="0"/>
              <a:t> </a:t>
            </a:r>
            <a:r>
              <a:rPr lang="en-US" sz="1600" dirty="0" err="1"/>
              <a:t>የእናትን</a:t>
            </a:r>
            <a:r>
              <a:rPr lang="en-US" sz="1600" dirty="0"/>
              <a:t> </a:t>
            </a:r>
            <a:r>
              <a:rPr lang="en-US" sz="1600" dirty="0" err="1"/>
              <a:t>ጡት</a:t>
            </a:r>
            <a:r>
              <a:rPr lang="en-US" sz="1600" dirty="0"/>
              <a:t> </a:t>
            </a:r>
            <a:r>
              <a:rPr lang="en-US" sz="1600" dirty="0" err="1"/>
              <a:t>የመጥባት</a:t>
            </a:r>
            <a:r>
              <a:rPr lang="en-US" sz="1600" dirty="0"/>
              <a:t> </a:t>
            </a:r>
            <a:r>
              <a:rPr lang="en-US" sz="1600" dirty="0" err="1"/>
              <a:t>ፍላጎት</a:t>
            </a:r>
            <a:r>
              <a:rPr lang="en-US" sz="1600" dirty="0"/>
              <a:t> </a:t>
            </a:r>
            <a:r>
              <a:rPr lang="en-US" sz="1600" dirty="0" err="1"/>
              <a:t>ይጨምራል</a:t>
            </a:r>
            <a:r>
              <a:rPr lang="en-US" sz="1600" dirty="0"/>
              <a:t>፣</a:t>
            </a:r>
          </a:p>
          <a:p>
            <a:pPr marL="285750" lvl="0" indent="-57150">
              <a:lnSpc>
                <a:spcPct val="150000"/>
              </a:lnSpc>
              <a:buFont typeface="Wingdings" pitchFamily="2" charset="2"/>
              <a:buChar char="§"/>
            </a:pPr>
            <a:r>
              <a:rPr lang="en-US" sz="1600" dirty="0"/>
              <a:t> </a:t>
            </a:r>
            <a:r>
              <a:rPr lang="en-US" sz="1600" dirty="0" err="1"/>
              <a:t>ሆስፒታል</a:t>
            </a:r>
            <a:r>
              <a:rPr lang="en-US" sz="1600" dirty="0"/>
              <a:t> </a:t>
            </a:r>
            <a:r>
              <a:rPr lang="en-US" sz="1600" dirty="0" err="1"/>
              <a:t>ተኝቶ</a:t>
            </a:r>
            <a:r>
              <a:rPr lang="en-US" sz="1600" dirty="0"/>
              <a:t> </a:t>
            </a:r>
            <a:r>
              <a:rPr lang="en-US" sz="1600" dirty="0" err="1"/>
              <a:t>የመታከሚያ</a:t>
            </a:r>
            <a:r>
              <a:rPr lang="en-US" sz="1600" dirty="0"/>
              <a:t> </a:t>
            </a:r>
            <a:r>
              <a:rPr lang="en-US" sz="1600" dirty="0" err="1"/>
              <a:t>ጊዜን</a:t>
            </a:r>
            <a:r>
              <a:rPr lang="en-US" sz="1600" dirty="0"/>
              <a:t> </a:t>
            </a:r>
            <a:r>
              <a:rPr lang="en-US" sz="1600" dirty="0" err="1"/>
              <a:t>ያሳጥራል</a:t>
            </a:r>
            <a:r>
              <a:rPr lang="en-US" sz="1600" dirty="0"/>
              <a:t>፣ </a:t>
            </a:r>
          </a:p>
          <a:p>
            <a:pPr marL="228600" lvl="0">
              <a:lnSpc>
                <a:spcPct val="150000"/>
              </a:lnSpc>
            </a:pPr>
            <a:endParaRPr lang="en-US" sz="1600" dirty="0"/>
          </a:p>
          <a:p>
            <a:pPr>
              <a:lnSpc>
                <a:spcPct val="150000"/>
              </a:lnSpc>
            </a:pPr>
            <a:r>
              <a:rPr lang="en-CA" sz="1600" b="1" dirty="0" err="1"/>
              <a:t>ይጠይቁ</a:t>
            </a:r>
            <a:r>
              <a:rPr lang="en-CA" sz="1600" dirty="0"/>
              <a:t>: </a:t>
            </a:r>
            <a:r>
              <a:rPr lang="mr-IN" sz="1600" dirty="0"/>
              <a:t>መጠየቅ የ</a:t>
            </a:r>
            <a:r>
              <a:rPr lang="en-US" sz="1600" dirty="0" err="1"/>
              <a:t>ሚፈልጉት</a:t>
            </a:r>
            <a:r>
              <a:rPr lang="mr-IN" sz="1600" dirty="0"/>
              <a:t> ካለ መጠየቅ ይቻላል፣</a:t>
            </a:r>
          </a:p>
          <a:p>
            <a:pPr marL="285750" indent="-285750">
              <a:lnSpc>
                <a:spcPct val="150000"/>
              </a:lnSpc>
              <a:buFont typeface="Arial" charset="0"/>
              <a:buChar char="•"/>
            </a:pPr>
            <a:endParaRPr lang="bg-BG" sz="1600" dirty="0"/>
          </a:p>
          <a:p>
            <a:pPr>
              <a:lnSpc>
                <a:spcPct val="150000"/>
              </a:lnSpc>
            </a:pPr>
            <a:endParaRPr lang="en-US" sz="1600" dirty="0"/>
          </a:p>
        </p:txBody>
      </p:sp>
      <p:sp>
        <p:nvSpPr>
          <p:cNvPr id="3" name="TextBox 2"/>
          <p:cNvSpPr txBox="1"/>
          <p:nvPr/>
        </p:nvSpPr>
        <p:spPr>
          <a:xfrm>
            <a:off x="6931746" y="4761824"/>
            <a:ext cx="332956" cy="338554"/>
          </a:xfrm>
          <a:prstGeom prst="rect">
            <a:avLst/>
          </a:prstGeom>
          <a:noFill/>
        </p:spPr>
        <p:txBody>
          <a:bodyPr wrap="square" rtlCol="0">
            <a:spAutoFit/>
          </a:bodyPr>
          <a:lstStyle/>
          <a:p>
            <a:r>
              <a:rPr lang="en-US" sz="1600" dirty="0">
                <a:latin typeface="Abadi MT Condensed Extra Bold" charset="0"/>
                <a:ea typeface="Abadi MT Condensed Extra Bold" charset="0"/>
                <a:cs typeface="Abadi MT Condensed Extra Bold" charset="0"/>
              </a:rPr>
              <a:t>7</a:t>
            </a:r>
          </a:p>
        </p:txBody>
      </p:sp>
    </p:spTree>
    <p:extLst>
      <p:ext uri="{BB962C8B-B14F-4D97-AF65-F5344CB8AC3E}">
        <p14:creationId xmlns:p14="http://schemas.microsoft.com/office/powerpoint/2010/main" val="1802078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1CDA5D-8CA9-41F9-881C-86C08BAB01BD}"/>
              </a:ext>
            </a:extLst>
          </p:cNvPr>
          <p:cNvSpPr/>
          <p:nvPr/>
        </p:nvSpPr>
        <p:spPr>
          <a:xfrm>
            <a:off x="0" y="189790"/>
            <a:ext cx="7559675" cy="400110"/>
          </a:xfrm>
          <a:prstGeom prst="rect">
            <a:avLst/>
          </a:prstGeom>
          <a:ln>
            <a:noFill/>
          </a:ln>
        </p:spPr>
        <p:txBody>
          <a:bodyPr wrap="square" anchor="ctr">
            <a:spAutoFit/>
          </a:bodyPr>
          <a:lstStyle/>
          <a:p>
            <a:pPr algn="ctr"/>
            <a:r>
              <a:rPr lang="en-US" sz="2000" b="1" dirty="0" err="1"/>
              <a:t>እናት</a:t>
            </a:r>
            <a:r>
              <a:rPr lang="en-US" sz="2000" b="1" dirty="0"/>
              <a:t> </a:t>
            </a:r>
            <a:r>
              <a:rPr lang="en-US" sz="2000" b="1" dirty="0" err="1"/>
              <a:t>ህጻ</a:t>
            </a:r>
            <a:r>
              <a:rPr lang="en-US" sz="2000" dirty="0" err="1"/>
              <a:t>ኗ</a:t>
            </a:r>
            <a:r>
              <a:rPr lang="en-US" sz="2000" b="1" dirty="0" err="1"/>
              <a:t>ን</a:t>
            </a:r>
            <a:r>
              <a:rPr lang="en-US" sz="2000" b="1" dirty="0"/>
              <a:t>  </a:t>
            </a:r>
            <a:r>
              <a:rPr lang="en-US" sz="2000" b="1" dirty="0" err="1"/>
              <a:t>ገላ</a:t>
            </a:r>
            <a:r>
              <a:rPr lang="en-US" sz="2000" b="1" dirty="0"/>
              <a:t> </a:t>
            </a:r>
            <a:r>
              <a:rPr lang="en-US" sz="2000" b="1" dirty="0" err="1"/>
              <a:t>ለገላ</a:t>
            </a:r>
            <a:r>
              <a:rPr lang="en-US" sz="2000" b="1" dirty="0"/>
              <a:t>  </a:t>
            </a:r>
            <a:r>
              <a:rPr lang="en-US" sz="2000" b="1" dirty="0" err="1"/>
              <a:t>እንዳቀፈች</a:t>
            </a:r>
            <a:r>
              <a:rPr lang="en-US" sz="2000" b="1" dirty="0"/>
              <a:t>  </a:t>
            </a:r>
            <a:r>
              <a:rPr lang="en-US" sz="2000" b="1" dirty="0" err="1"/>
              <a:t>ማከናወን</a:t>
            </a:r>
            <a:r>
              <a:rPr lang="en-US" sz="2000" b="1" dirty="0"/>
              <a:t>  </a:t>
            </a:r>
            <a:r>
              <a:rPr lang="en-US" sz="2000" b="1" dirty="0" err="1"/>
              <a:t>የምትችላው</a:t>
            </a:r>
            <a:r>
              <a:rPr lang="en-US" sz="2000" b="1" dirty="0"/>
              <a:t>  </a:t>
            </a:r>
            <a:r>
              <a:rPr lang="en-US" sz="2000" b="1" dirty="0" err="1"/>
              <a:t>ተግባራት</a:t>
            </a:r>
            <a:endParaRPr lang="en-US" sz="2000" b="1" i="0" u="none" strike="noStrike" baseline="0" dirty="0">
              <a:latin typeface="Proxima Nova" panose="02000506030000020004" pitchFamily="50" charset="0"/>
            </a:endParaRPr>
          </a:p>
        </p:txBody>
      </p:sp>
      <p:sp>
        <p:nvSpPr>
          <p:cNvPr id="3" name="Rectangle 2">
            <a:extLst>
              <a:ext uri="{FF2B5EF4-FFF2-40B4-BE49-F238E27FC236}">
                <a16:creationId xmlns:a16="http://schemas.microsoft.com/office/drawing/2014/main" id="{DABCBF4C-3184-495A-8AAB-8D0EE8ED8E5A}"/>
              </a:ext>
            </a:extLst>
          </p:cNvPr>
          <p:cNvSpPr/>
          <p:nvPr/>
        </p:nvSpPr>
        <p:spPr>
          <a:xfrm>
            <a:off x="219456" y="870562"/>
            <a:ext cx="6437376" cy="3007490"/>
          </a:xfrm>
          <a:prstGeom prst="rect">
            <a:avLst/>
          </a:prstGeom>
          <a:ln>
            <a:noFill/>
          </a:ln>
        </p:spPr>
        <p:txBody>
          <a:bodyPr wrap="square" anchor="t">
            <a:spAutoFit/>
          </a:bodyPr>
          <a:lstStyle/>
          <a:p>
            <a:pPr>
              <a:lnSpc>
                <a:spcPct val="150000"/>
              </a:lnSpc>
            </a:pPr>
            <a:endParaRPr lang="en-US" sz="1600" dirty="0"/>
          </a:p>
          <a:p>
            <a:pPr lvl="0">
              <a:lnSpc>
                <a:spcPct val="150000"/>
              </a:lnSpc>
              <a:buFont typeface="Wingdings" pitchFamily="2" charset="2"/>
              <a:buChar char="§"/>
            </a:pPr>
            <a:r>
              <a:rPr lang="en-US" sz="1600" dirty="0"/>
              <a:t> </a:t>
            </a:r>
            <a:r>
              <a:rPr lang="en-US" sz="1600" dirty="0" err="1"/>
              <a:t>ጥልፍ</a:t>
            </a:r>
            <a:r>
              <a:rPr lang="en-US" sz="1600" dirty="0"/>
              <a:t> </a:t>
            </a:r>
            <a:r>
              <a:rPr lang="en-US" sz="1600" dirty="0" err="1"/>
              <a:t>መጥለፍ</a:t>
            </a:r>
            <a:r>
              <a:rPr lang="en-US" sz="1600" dirty="0"/>
              <a:t>፣</a:t>
            </a:r>
          </a:p>
          <a:p>
            <a:pPr lvl="0">
              <a:lnSpc>
                <a:spcPct val="150000"/>
              </a:lnSpc>
              <a:buFont typeface="Wingdings" pitchFamily="2" charset="2"/>
              <a:buChar char="§"/>
            </a:pPr>
            <a:r>
              <a:rPr lang="en-US" sz="1600" dirty="0"/>
              <a:t>  </a:t>
            </a:r>
            <a:r>
              <a:rPr lang="en-US" sz="1600" dirty="0" err="1"/>
              <a:t>እህል</a:t>
            </a:r>
            <a:r>
              <a:rPr lang="en-US" sz="1600" dirty="0"/>
              <a:t> </a:t>
            </a:r>
            <a:r>
              <a:rPr lang="en-US" sz="1600" dirty="0" err="1"/>
              <a:t>መልቀም</a:t>
            </a:r>
            <a:r>
              <a:rPr lang="en-US" sz="1600" dirty="0"/>
              <a:t> </a:t>
            </a:r>
            <a:r>
              <a:rPr lang="en-US" sz="1600" dirty="0" err="1"/>
              <a:t>ወይም</a:t>
            </a:r>
            <a:r>
              <a:rPr lang="en-US" sz="1600" dirty="0"/>
              <a:t> </a:t>
            </a:r>
            <a:r>
              <a:rPr lang="en-US" sz="1600" dirty="0" err="1"/>
              <a:t>ማበጠር</a:t>
            </a:r>
            <a:r>
              <a:rPr lang="en-US" sz="1600" dirty="0"/>
              <a:t>፣</a:t>
            </a:r>
          </a:p>
          <a:p>
            <a:pPr lvl="0">
              <a:lnSpc>
                <a:spcPct val="150000"/>
              </a:lnSpc>
              <a:buFont typeface="Wingdings" pitchFamily="2" charset="2"/>
              <a:buChar char="§"/>
            </a:pPr>
            <a:r>
              <a:rPr lang="en-US" sz="1600" dirty="0"/>
              <a:t> </a:t>
            </a:r>
            <a:r>
              <a:rPr lang="en-US" sz="1600" dirty="0" err="1"/>
              <a:t>የቤት</a:t>
            </a:r>
            <a:r>
              <a:rPr lang="en-US" sz="1600" dirty="0"/>
              <a:t> </a:t>
            </a:r>
            <a:r>
              <a:rPr lang="en-US" sz="1600" dirty="0" err="1"/>
              <a:t>እንስሳትን</a:t>
            </a:r>
            <a:r>
              <a:rPr lang="en-US" sz="1600" dirty="0"/>
              <a:t> </a:t>
            </a:r>
            <a:r>
              <a:rPr lang="en-US" sz="1600" dirty="0" err="1"/>
              <a:t>መንከባከብ</a:t>
            </a:r>
            <a:r>
              <a:rPr lang="en-US" sz="1600" dirty="0"/>
              <a:t>፣</a:t>
            </a:r>
          </a:p>
          <a:p>
            <a:pPr lvl="0">
              <a:lnSpc>
                <a:spcPct val="150000"/>
              </a:lnSpc>
              <a:buFont typeface="Wingdings" pitchFamily="2" charset="2"/>
              <a:buChar char="§"/>
            </a:pPr>
            <a:r>
              <a:rPr lang="en-US" sz="1600" dirty="0"/>
              <a:t> </a:t>
            </a:r>
            <a:r>
              <a:rPr lang="en-US" sz="1600" dirty="0" err="1"/>
              <a:t>አትክልቶችን</a:t>
            </a:r>
            <a:r>
              <a:rPr lang="en-US" sz="1600" dirty="0"/>
              <a:t> </a:t>
            </a:r>
            <a:r>
              <a:rPr lang="en-US" sz="1600" dirty="0" err="1"/>
              <a:t>መንከባከብ</a:t>
            </a:r>
            <a:r>
              <a:rPr lang="en-US" sz="1600" dirty="0"/>
              <a:t>፣</a:t>
            </a:r>
          </a:p>
          <a:p>
            <a:pPr lvl="0">
              <a:lnSpc>
                <a:spcPct val="150000"/>
              </a:lnSpc>
              <a:buFont typeface="Wingdings" pitchFamily="2" charset="2"/>
              <a:buChar char="§"/>
            </a:pPr>
            <a:r>
              <a:rPr lang="en-US" sz="1600" dirty="0"/>
              <a:t> </a:t>
            </a:r>
            <a:r>
              <a:rPr lang="en-US" sz="1600" dirty="0" err="1"/>
              <a:t>ገበያ</a:t>
            </a:r>
            <a:r>
              <a:rPr lang="en-US" sz="1600" dirty="0"/>
              <a:t> </a:t>
            </a:r>
            <a:r>
              <a:rPr lang="en-US" sz="1600" dirty="0" err="1"/>
              <a:t>በመሄድ</a:t>
            </a:r>
            <a:r>
              <a:rPr lang="en-US" sz="1600" dirty="0"/>
              <a:t> </a:t>
            </a:r>
            <a:r>
              <a:rPr lang="en-US" sz="1600" dirty="0" err="1"/>
              <a:t>ቀለል</a:t>
            </a:r>
            <a:r>
              <a:rPr lang="en-US" sz="1600" dirty="0"/>
              <a:t> </a:t>
            </a:r>
            <a:r>
              <a:rPr lang="en-US" sz="1600" dirty="0" err="1"/>
              <a:t>ያሉ</a:t>
            </a:r>
            <a:r>
              <a:rPr lang="en-US" sz="1600" dirty="0"/>
              <a:t> </a:t>
            </a:r>
            <a:r>
              <a:rPr lang="en-US" sz="1600" dirty="0" err="1"/>
              <a:t>የምግብ</a:t>
            </a:r>
            <a:r>
              <a:rPr lang="en-US" sz="1600" dirty="0"/>
              <a:t> </a:t>
            </a:r>
            <a:r>
              <a:rPr lang="en-US" sz="1600" dirty="0" err="1"/>
              <a:t>ግብዓቶችን</a:t>
            </a:r>
            <a:r>
              <a:rPr lang="en-US" sz="1600" dirty="0"/>
              <a:t> </a:t>
            </a:r>
            <a:r>
              <a:rPr lang="en-US" sz="1600" dirty="0" err="1"/>
              <a:t>መሸመት</a:t>
            </a:r>
            <a:endParaRPr lang="en-US" sz="1600" dirty="0"/>
          </a:p>
          <a:p>
            <a:pPr lvl="0">
              <a:lnSpc>
                <a:spcPct val="150000"/>
              </a:lnSpc>
              <a:buFont typeface="Wingdings" pitchFamily="2" charset="2"/>
              <a:buChar char="§"/>
            </a:pPr>
            <a:r>
              <a:rPr lang="en-US" sz="1600" dirty="0"/>
              <a:t> </a:t>
            </a:r>
            <a:r>
              <a:rPr lang="en-US" sz="1600" dirty="0" err="1"/>
              <a:t>ሌሎች</a:t>
            </a:r>
            <a:r>
              <a:rPr lang="en-US" sz="1600" dirty="0"/>
              <a:t> </a:t>
            </a:r>
            <a:r>
              <a:rPr lang="en-US" sz="1600" dirty="0" err="1"/>
              <a:t>የመሳሰሉት</a:t>
            </a:r>
            <a:r>
              <a:rPr lang="en-US" sz="1600" dirty="0"/>
              <a:t>…..</a:t>
            </a:r>
          </a:p>
          <a:p>
            <a:pPr lvl="0">
              <a:lnSpc>
                <a:spcPct val="150000"/>
              </a:lnSpc>
            </a:pPr>
            <a:r>
              <a:rPr lang="en-US" sz="1600" dirty="0"/>
              <a:t> </a:t>
            </a:r>
            <a:endParaRPr lang="en-US" sz="1600" b="1" i="0" u="none" strike="noStrike" baseline="0" dirty="0">
              <a:latin typeface="Proxima Nova" panose="02000506030000020004" pitchFamily="50" charset="0"/>
            </a:endParaRPr>
          </a:p>
        </p:txBody>
      </p:sp>
      <p:sp>
        <p:nvSpPr>
          <p:cNvPr id="4" name="Rectangle 3"/>
          <p:cNvSpPr/>
          <p:nvPr/>
        </p:nvSpPr>
        <p:spPr>
          <a:xfrm>
            <a:off x="6842759" y="266735"/>
            <a:ext cx="518160" cy="307777"/>
          </a:xfrm>
          <a:prstGeom prst="rect">
            <a:avLst/>
          </a:prstGeom>
          <a:ln>
            <a:noFill/>
          </a:ln>
        </p:spPr>
        <p:txBody>
          <a:bodyPr wrap="square" anchor="ctr">
            <a:spAutoFit/>
          </a:bodyPr>
          <a:lstStyle/>
          <a:p>
            <a:pPr algn="ctr"/>
            <a:r>
              <a:rPr lang="en-US" sz="1400" b="1" i="0" u="none" strike="noStrike" baseline="0" dirty="0">
                <a:solidFill>
                  <a:schemeClr val="bg1"/>
                </a:solidFill>
                <a:latin typeface="+mn-lt"/>
              </a:rPr>
              <a:t>11</a:t>
            </a:r>
          </a:p>
        </p:txBody>
      </p:sp>
      <p:sp>
        <p:nvSpPr>
          <p:cNvPr id="5" name="TextBox 4"/>
          <p:cNvSpPr txBox="1"/>
          <p:nvPr/>
        </p:nvSpPr>
        <p:spPr>
          <a:xfrm>
            <a:off x="6850251" y="4757980"/>
            <a:ext cx="495944" cy="369332"/>
          </a:xfrm>
          <a:prstGeom prst="rect">
            <a:avLst/>
          </a:prstGeom>
          <a:noFill/>
        </p:spPr>
        <p:txBody>
          <a:bodyPr wrap="square" rtlCol="0">
            <a:spAutoFit/>
          </a:bodyPr>
          <a:lstStyle/>
          <a:p>
            <a:r>
              <a:rPr lang="en-US" dirty="0">
                <a:latin typeface="Abadi MT Condensed Extra Bold" charset="0"/>
                <a:ea typeface="Abadi MT Condensed Extra Bold" charset="0"/>
                <a:cs typeface="Abadi MT Condensed Extra Bold" charset="0"/>
              </a:rPr>
              <a:t>8</a:t>
            </a:r>
          </a:p>
        </p:txBody>
      </p:sp>
    </p:spTree>
    <p:extLst>
      <p:ext uri="{BB962C8B-B14F-4D97-AF65-F5344CB8AC3E}">
        <p14:creationId xmlns:p14="http://schemas.microsoft.com/office/powerpoint/2010/main" val="419500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14155</TotalTime>
  <Words>1153</Words>
  <Application>Microsoft Office PowerPoint</Application>
  <PresentationFormat>Custom</PresentationFormat>
  <Paragraphs>225</Paragraphs>
  <Slides>31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Abadi MT Condensed Extra Bold</vt:lpstr>
      <vt:lpstr>Arial</vt:lpstr>
      <vt:lpstr>Calibri</vt:lpstr>
      <vt:lpstr>Mangal</vt:lpstr>
      <vt:lpstr>Nyala</vt:lpstr>
      <vt:lpstr>Proxima Nova</vt:lpstr>
      <vt:lpstr>Visual Geez Unicode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CAT-L-01</dc:creator>
  <cp:lastModifiedBy>PORTELA, Anayda Gerarda</cp:lastModifiedBy>
  <cp:revision>180</cp:revision>
  <dcterms:created xsi:type="dcterms:W3CDTF">2018-08-20T19:10:34Z</dcterms:created>
  <dcterms:modified xsi:type="dcterms:W3CDTF">2019-07-23T09:40:08Z</dcterms:modified>
</cp:coreProperties>
</file>