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73" r:id="rId5"/>
    <p:sldId id="260" r:id="rId6"/>
    <p:sldId id="269" r:id="rId7"/>
    <p:sldId id="270" r:id="rId8"/>
    <p:sldId id="271" r:id="rId9"/>
    <p:sldId id="258" r:id="rId10"/>
    <p:sldId id="259" r:id="rId11"/>
    <p:sldId id="263" r:id="rId12"/>
    <p:sldId id="265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2D7A52-6D55-8EB1-F9B2-FF4050AFC064}" v="2" dt="2020-01-09T10:41:40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r>
              <a:rPr lang="en-IN" dirty="0"/>
              <a:t> V1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4941" y="12750857"/>
            <a:ext cx="1990324" cy="6026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1</a:t>
            </a:r>
          </a:p>
        </p:txBody>
      </p:sp>
      <p:pic>
        <p:nvPicPr>
          <p:cNvPr id="1028" name="Picture 4" descr="http://www.sjri.res.in/images/spacer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1026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413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8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6721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8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7068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8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6091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8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001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9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13625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11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306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7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21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6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63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9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013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3623963" y="6108827"/>
            <a:ext cx="4986637" cy="828092"/>
            <a:chOff x="3623963" y="6108827"/>
            <a:chExt cx="4986637" cy="828092"/>
          </a:xfrm>
        </p:grpSpPr>
        <p:pic>
          <p:nvPicPr>
            <p:cNvPr id="9" name="Picture 2" descr="https://encrypted-tbn0.gstatic.com/images?q=tbn:ANd9GcS-nHAoPA_E_zMSitBe3Y5vtl0ymwIT7re1mBDs1XIXkn2HLye7_w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36" y="6159390"/>
              <a:ext cx="953697" cy="714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JMC%20Blue%20&amp;%20white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92" b="22633"/>
            <a:stretch>
              <a:fillRect/>
            </a:stretch>
          </p:blipFill>
          <p:spPr bwMode="auto">
            <a:xfrm>
              <a:off x="4295176" y="6108827"/>
              <a:ext cx="695325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https://encrypted-tbn3.gstatic.com/images?q=tbn:ANd9GcSZMZ_eDsUaP7J6m9q3Hz7quw7_8NUA96UURxnQ3QlUKY_3hBOx-wRslZE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00" y="6143879"/>
              <a:ext cx="1257300" cy="657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3623963" y="6721475"/>
              <a:ext cx="211727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800" dirty="0"/>
                <a:t>St John’s National Academy</a:t>
              </a:r>
              <a:r>
                <a:rPr lang="en-IN" sz="800" baseline="0" dirty="0"/>
                <a:t> of Health Sciences </a:t>
              </a:r>
              <a:endParaRPr lang="en-IN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591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19949-FC84-4CD7-B586-7C6F87A929ED}" type="datetimeFigureOut">
              <a:rPr lang="en-IN" smtClean="0"/>
              <a:pPr/>
              <a:t>26-03-2020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98369-A918-4CBD-9436-40641331967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2486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73020"/>
            <a:ext cx="9144000" cy="1466559"/>
          </a:xfrm>
        </p:spPr>
        <p:txBody>
          <a:bodyPr/>
          <a:lstStyle/>
          <a:p>
            <a:r>
              <a:rPr lang="en-IN" dirty="0"/>
              <a:t>Counselling - KMC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145"/>
            <a:ext cx="9144000" cy="1655762"/>
          </a:xfrm>
        </p:spPr>
        <p:txBody>
          <a:bodyPr/>
          <a:lstStyle/>
          <a:p>
            <a:r>
              <a:rPr lang="en-IN" dirty="0"/>
              <a:t>SJRI</a:t>
            </a:r>
          </a:p>
          <a:p>
            <a:r>
              <a:rPr lang="en-IN" dirty="0"/>
              <a:t>SJNAHS</a:t>
            </a:r>
          </a:p>
          <a:p>
            <a:r>
              <a:rPr lang="en-IN" dirty="0"/>
              <a:t>Bangalore</a:t>
            </a:r>
          </a:p>
        </p:txBody>
      </p:sp>
    </p:spTree>
    <p:extLst>
      <p:ext uri="{BB962C8B-B14F-4D97-AF65-F5344CB8AC3E}">
        <p14:creationId xmlns:p14="http://schemas.microsoft.com/office/powerpoint/2010/main" val="3832505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Practice of Counselling for Motivating the Mother to Provide KMC - 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2020497"/>
            <a:ext cx="10515600" cy="4351338"/>
          </a:xfrm>
        </p:spPr>
        <p:txBody>
          <a:bodyPr/>
          <a:lstStyle/>
          <a:p>
            <a:r>
              <a:rPr lang="en-IN" dirty="0"/>
              <a:t>Same case study- each pair to take  </a:t>
            </a:r>
          </a:p>
        </p:txBody>
      </p:sp>
      <p:pic>
        <p:nvPicPr>
          <p:cNvPr id="2050" name="Picture 2" descr="https://encrypted-tbn1.gstatic.com/images?q=tbn:ANd9GcSeF5RrVIuGHD8pt8JOI0B57cwneHB8sIn_sNAP85CwpG8N60Um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721" y="1876451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06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What will help in implementation of KMC?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/>
              <a:t>Facility:</a:t>
            </a:r>
          </a:p>
          <a:p>
            <a:pPr lvl="1"/>
            <a:r>
              <a:rPr lang="en-IN" dirty="0"/>
              <a:t>Training – ease of teaching KMC</a:t>
            </a:r>
          </a:p>
          <a:p>
            <a:pPr lvl="1"/>
            <a:r>
              <a:rPr lang="en-IN" dirty="0"/>
              <a:t>Support from staff </a:t>
            </a:r>
          </a:p>
          <a:p>
            <a:pPr lvl="1"/>
            <a:r>
              <a:rPr lang="en-IN" dirty="0"/>
              <a:t>Positive elements of the facility </a:t>
            </a:r>
          </a:p>
          <a:p>
            <a:pPr lvl="1"/>
            <a:endParaRPr lang="en-IN" dirty="0"/>
          </a:p>
          <a:p>
            <a:r>
              <a:rPr lang="en-IN" dirty="0"/>
              <a:t>Mothers</a:t>
            </a:r>
          </a:p>
          <a:p>
            <a:pPr lvl="1"/>
            <a:r>
              <a:rPr lang="en-IN" dirty="0"/>
              <a:t>Understanding efficacy</a:t>
            </a:r>
          </a:p>
          <a:p>
            <a:pPr lvl="1"/>
            <a:r>
              <a:rPr lang="en-IN" dirty="0"/>
              <a:t>Bonding mother and infant</a:t>
            </a:r>
          </a:p>
          <a:p>
            <a:pPr lvl="1"/>
            <a:r>
              <a:rPr lang="en-IN" dirty="0"/>
              <a:t>Better feeding</a:t>
            </a:r>
          </a:p>
          <a:p>
            <a:pPr lvl="1"/>
            <a:r>
              <a:rPr lang="en-IN" dirty="0"/>
              <a:t>Feelings of confidence</a:t>
            </a:r>
          </a:p>
          <a:p>
            <a:pPr lvl="1"/>
            <a:r>
              <a:rPr lang="en-IN" dirty="0"/>
              <a:t>Easy to practice</a:t>
            </a:r>
          </a:p>
          <a:p>
            <a:pPr lvl="1"/>
            <a:r>
              <a:rPr lang="en-IN" dirty="0"/>
              <a:t>Support from family and friends</a:t>
            </a:r>
          </a:p>
          <a:p>
            <a:pPr lvl="1"/>
            <a:r>
              <a:rPr lang="en-IN" dirty="0"/>
              <a:t>Early discharge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4426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Role Play – Addressing enablers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u="sng" dirty="0"/>
              <a:t>Case Scenario: </a:t>
            </a:r>
            <a:r>
              <a:rPr lang="en-IN" dirty="0"/>
              <a:t>Suma has delivered a preterm 30 weeks 1800 </a:t>
            </a:r>
            <a:r>
              <a:rPr lang="en-IN" dirty="0" err="1"/>
              <a:t>gms</a:t>
            </a:r>
            <a:r>
              <a:rPr lang="en-IN" dirty="0"/>
              <a:t> baby. She has been giving KMC for 5 days in the hospital and is ready to be discharged.   </a:t>
            </a:r>
          </a:p>
          <a:p>
            <a:pPr lvl="1"/>
            <a:r>
              <a:rPr lang="en-IN" dirty="0"/>
              <a:t>A: what she knows about KMC</a:t>
            </a:r>
          </a:p>
          <a:p>
            <a:pPr lvl="1"/>
            <a:r>
              <a:rPr lang="en-IN" dirty="0"/>
              <a:t>L: listen to what she knows, her fears or anxieties</a:t>
            </a:r>
          </a:p>
          <a:p>
            <a:pPr lvl="1"/>
            <a:r>
              <a:rPr lang="en-IN" dirty="0"/>
              <a:t>P: praise her for her desire to continue KMC</a:t>
            </a:r>
          </a:p>
          <a:p>
            <a:pPr lvl="1"/>
            <a:r>
              <a:rPr lang="en-IN" dirty="0"/>
              <a:t>A: Check how she is doing KMC- position, duration and reinforce benefits</a:t>
            </a:r>
          </a:p>
          <a:p>
            <a:pPr lvl="1"/>
            <a:r>
              <a:rPr lang="en-IN" dirty="0"/>
              <a:t>C: confirm understanding and get assurance of who will support her</a:t>
            </a:r>
          </a:p>
        </p:txBody>
      </p:sp>
    </p:spTree>
    <p:extLst>
      <p:ext uri="{BB962C8B-B14F-4D97-AF65-F5344CB8AC3E}">
        <p14:creationId xmlns:p14="http://schemas.microsoft.com/office/powerpoint/2010/main" val="4524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Role Play Practice – Addressing Barriers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IN" b="1" i="1" u="sng" dirty="0"/>
              <a:t>Case Scenario: </a:t>
            </a:r>
            <a:r>
              <a:rPr lang="en-IN" dirty="0"/>
              <a:t>Vani has delivered a term 1900gms baby. Baby is stable. She has been refusing to practice KMC. Counsel her</a:t>
            </a:r>
          </a:p>
          <a:p>
            <a:pPr lvl="2"/>
            <a:r>
              <a:rPr lang="en-IN" dirty="0"/>
              <a:t>A: what are her barriers</a:t>
            </a:r>
          </a:p>
          <a:p>
            <a:pPr lvl="2"/>
            <a:r>
              <a:rPr lang="en-IN" dirty="0"/>
              <a:t>L: listen to what she is telling you (paraphrase, clarify, reflection of feeling)</a:t>
            </a:r>
          </a:p>
          <a:p>
            <a:pPr lvl="2"/>
            <a:r>
              <a:rPr lang="en-IN" dirty="0"/>
              <a:t>P:praise her for any small motivating factor – she wants her baby to be well and healthy</a:t>
            </a:r>
          </a:p>
          <a:p>
            <a:pPr lvl="2"/>
            <a:r>
              <a:rPr lang="en-IN" dirty="0"/>
              <a:t>A: advise on how to overcome barrier, talk to other mothers</a:t>
            </a:r>
          </a:p>
          <a:p>
            <a:pPr lvl="2"/>
            <a:r>
              <a:rPr lang="en-IN" dirty="0"/>
              <a:t>C: confirm understanding by summarising and getting a commitment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1435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IN" dirty="0"/>
              <a:t>Mothers can be counselled to </a:t>
            </a:r>
          </a:p>
          <a:p>
            <a:pPr lvl="1"/>
            <a:r>
              <a:rPr lang="en-IN" dirty="0"/>
              <a:t>Reinforce enablers to practicing KMC</a:t>
            </a:r>
          </a:p>
          <a:p>
            <a:pPr lvl="1"/>
            <a:r>
              <a:rPr lang="en-IN" dirty="0"/>
              <a:t>Overcome barriers to practicing KMC</a:t>
            </a:r>
          </a:p>
          <a:p>
            <a:endParaRPr lang="en-IN" dirty="0"/>
          </a:p>
          <a:p>
            <a:r>
              <a:rPr lang="en-IN" dirty="0"/>
              <a:t>A simple format to use when counselling is ALPAC</a:t>
            </a:r>
          </a:p>
          <a:p>
            <a:pPr lvl="1"/>
            <a:r>
              <a:rPr lang="en-IN" dirty="0"/>
              <a:t>Ask</a:t>
            </a:r>
          </a:p>
          <a:p>
            <a:pPr lvl="1"/>
            <a:r>
              <a:rPr lang="en-IN" dirty="0"/>
              <a:t>Listen</a:t>
            </a:r>
          </a:p>
          <a:p>
            <a:pPr lvl="1"/>
            <a:r>
              <a:rPr lang="en-IN" dirty="0"/>
              <a:t>Praise</a:t>
            </a:r>
          </a:p>
          <a:p>
            <a:pPr lvl="1"/>
            <a:r>
              <a:rPr lang="en-IN" dirty="0"/>
              <a:t>Advice</a:t>
            </a:r>
          </a:p>
          <a:p>
            <a:pPr lvl="1"/>
            <a:r>
              <a:rPr lang="en-IN" dirty="0"/>
              <a:t>Confirm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64087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used in Counselling for KMC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Build Rapport</a:t>
            </a:r>
          </a:p>
          <a:p>
            <a:pPr lvl="1"/>
            <a:r>
              <a:rPr lang="en-IN" dirty="0"/>
              <a:t>Ask name</a:t>
            </a:r>
          </a:p>
          <a:p>
            <a:pPr lvl="1"/>
            <a:r>
              <a:rPr lang="en-IN" dirty="0"/>
              <a:t>Introduce self</a:t>
            </a:r>
          </a:p>
          <a:p>
            <a:pPr lvl="1"/>
            <a:r>
              <a:rPr lang="en-IN" dirty="0"/>
              <a:t>Be attentive</a:t>
            </a:r>
          </a:p>
          <a:p>
            <a:pPr lvl="2"/>
            <a:r>
              <a:rPr lang="en-IN" dirty="0"/>
              <a:t>Sit facing mother</a:t>
            </a:r>
          </a:p>
          <a:p>
            <a:pPr lvl="2"/>
            <a:r>
              <a:rPr lang="en-IN" dirty="0"/>
              <a:t>Open posture</a:t>
            </a:r>
          </a:p>
          <a:p>
            <a:pPr lvl="2"/>
            <a:r>
              <a:rPr lang="en-IN" dirty="0"/>
              <a:t>Lean forward</a:t>
            </a:r>
          </a:p>
          <a:p>
            <a:pPr lvl="2"/>
            <a:r>
              <a:rPr lang="en-IN" dirty="0"/>
              <a:t>Eye contact</a:t>
            </a:r>
          </a:p>
          <a:p>
            <a:pPr lvl="2"/>
            <a:r>
              <a:rPr lang="en-IN" dirty="0"/>
              <a:t>Relaxed </a:t>
            </a:r>
          </a:p>
          <a:p>
            <a:pPr marL="0" indent="0">
              <a:buNone/>
            </a:pPr>
            <a:endParaRPr lang="en-IN" dirty="0"/>
          </a:p>
          <a:p>
            <a:r>
              <a:rPr lang="en-IN" b="1" dirty="0"/>
              <a:t>Ask:</a:t>
            </a:r>
            <a:r>
              <a:rPr lang="en-IN" dirty="0"/>
              <a:t> </a:t>
            </a:r>
          </a:p>
          <a:p>
            <a:pPr lvl="1"/>
            <a:r>
              <a:rPr lang="en-IN" dirty="0"/>
              <a:t>E.g. How are you feeling today? </a:t>
            </a:r>
          </a:p>
          <a:p>
            <a:pPr lvl="1"/>
            <a:r>
              <a:rPr lang="en-IN" dirty="0"/>
              <a:t>E.g. How do you think your baby is doing?</a:t>
            </a:r>
          </a:p>
          <a:p>
            <a:endParaRPr lang="en-IN" dirty="0"/>
          </a:p>
        </p:txBody>
      </p:sp>
      <p:sp>
        <p:nvSpPr>
          <p:cNvPr id="4" name="AutoShape 2" descr="Image result for Picture of a ASHA counselling a pregnant mot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result for Picture of a ASHA counselling a pregnant moth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2" name="Picture 8" descr="Image result for Picture of a ASHA counselling a pregnant mot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155" y="2088881"/>
            <a:ext cx="4617645" cy="307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4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used in Counselling for KMC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Listen </a:t>
            </a:r>
            <a:r>
              <a:rPr lang="en-IN" dirty="0"/>
              <a:t>- Mother says “My baby is so small, I wonder whether I can hold the baby”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Paraphrase: “You were saying that your baby is small and delicate and whether  you could hold him”</a:t>
            </a:r>
          </a:p>
          <a:p>
            <a:pPr lvl="1"/>
            <a:endParaRPr lang="en-IN" dirty="0"/>
          </a:p>
          <a:p>
            <a:pPr lvl="1"/>
            <a:r>
              <a:rPr lang="en-IN" dirty="0"/>
              <a:t>Clarifying: “’Did you say you were scared about how small your baby was? About carrying your baby?’’</a:t>
            </a:r>
          </a:p>
          <a:p>
            <a:pPr marL="457200" lvl="1" indent="0">
              <a:buNone/>
            </a:pPr>
            <a:endParaRPr lang="en-IN" dirty="0"/>
          </a:p>
          <a:p>
            <a:pPr lvl="1"/>
            <a:r>
              <a:rPr lang="en-IN" dirty="0"/>
              <a:t>Reflection of feeling: “It seems like you are worried about your baby, am I right’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98552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Listen – Barriers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53" y="1465186"/>
            <a:ext cx="2355284" cy="2921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DSC002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38" y="2738293"/>
            <a:ext cx="23050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picture Indian mother doing work at 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89" y="383010"/>
            <a:ext cx="2355284" cy="23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cture Indian mother doing work at ho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666" y="306964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icture of Indian mother with no family suppo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34" y="4386188"/>
            <a:ext cx="2625579" cy="175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icture of Indian mother expressing breast mil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52" y="1428605"/>
            <a:ext cx="2431275" cy="222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92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Barriers for KMC – Mother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Tired</a:t>
            </a:r>
          </a:p>
          <a:p>
            <a:r>
              <a:rPr lang="en-IN" dirty="0"/>
              <a:t>To express breast milk</a:t>
            </a:r>
          </a:p>
          <a:p>
            <a:r>
              <a:rPr lang="en-IN" dirty="0"/>
              <a:t>Does not have support at home for other work and to provide KMC</a:t>
            </a:r>
          </a:p>
          <a:p>
            <a:r>
              <a:rPr lang="en-IN" dirty="0"/>
              <a:t>Unaware of KMC</a:t>
            </a:r>
          </a:p>
          <a:p>
            <a:r>
              <a:rPr lang="en-IN" dirty="0"/>
              <a:t>Positioning issues, even during sleeping</a:t>
            </a:r>
          </a:p>
          <a:p>
            <a:r>
              <a:rPr lang="en-IN" dirty="0"/>
              <a:t>Issues with clothing</a:t>
            </a:r>
          </a:p>
          <a:p>
            <a:r>
              <a:rPr lang="en-IN" dirty="0"/>
              <a:t>Fear / anxiety of hurting the baby</a:t>
            </a:r>
          </a:p>
          <a:p>
            <a:r>
              <a:rPr lang="en-IN" dirty="0"/>
              <a:t>Medical issues</a:t>
            </a:r>
          </a:p>
          <a:p>
            <a:r>
              <a:rPr lang="en-IN" dirty="0"/>
              <a:t>Attitude of health care personnel</a:t>
            </a:r>
          </a:p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192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used in Counselling for KMC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Praise</a:t>
            </a:r>
            <a:r>
              <a:rPr lang="en-IN" dirty="0"/>
              <a:t>: Mother says, “I carried him today and was able to feed him also with the </a:t>
            </a:r>
            <a:r>
              <a:rPr lang="en-IN" dirty="0" err="1"/>
              <a:t>pallada</a:t>
            </a:r>
            <a:r>
              <a:rPr lang="en-IN" dirty="0"/>
              <a:t>”</a:t>
            </a:r>
          </a:p>
          <a:p>
            <a:pPr lvl="1"/>
            <a:r>
              <a:rPr lang="en-IN" dirty="0"/>
              <a:t>E.g. “Good, so you are also learning to feed him!”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98" r="18821"/>
          <a:stretch/>
        </p:blipFill>
        <p:spPr>
          <a:xfrm rot="10800000">
            <a:off x="3666930" y="3429000"/>
            <a:ext cx="4518570" cy="19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752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850" y="74576"/>
            <a:ext cx="10515600" cy="1325563"/>
          </a:xfrm>
        </p:spPr>
        <p:txBody>
          <a:bodyPr/>
          <a:lstStyle/>
          <a:p>
            <a:r>
              <a:rPr lang="en-IN" dirty="0"/>
              <a:t>Steps used in Counselling for KMC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Advice</a:t>
            </a:r>
          </a:p>
          <a:p>
            <a:pPr lvl="1"/>
            <a:r>
              <a:rPr lang="en-IN" dirty="0"/>
              <a:t>E.g. About KMC- what, why, how, when, where</a:t>
            </a:r>
          </a:p>
          <a:p>
            <a:pPr lvl="1"/>
            <a:r>
              <a:rPr lang="en-IN" dirty="0"/>
              <a:t>E.g. Expressed Breast Feeding</a:t>
            </a:r>
          </a:p>
          <a:p>
            <a:pPr lvl="1"/>
            <a:r>
              <a:rPr lang="en-IN" dirty="0"/>
              <a:t>E.g. Breast Feeding</a:t>
            </a:r>
          </a:p>
          <a:p>
            <a:pPr lvl="1"/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8" name="Picture 4" descr="scan0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513" y="3063742"/>
            <a:ext cx="2516708" cy="322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G_0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3"/>
          <a:stretch>
            <a:fillRect/>
          </a:stretch>
        </p:blipFill>
        <p:spPr bwMode="auto">
          <a:xfrm>
            <a:off x="570723" y="3676651"/>
            <a:ext cx="36433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852" y="162022"/>
            <a:ext cx="2135858" cy="26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DSC002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637" y="3153654"/>
            <a:ext cx="2183507" cy="291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98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Steps used in Counselling for KMC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Confirm whether she has understood</a:t>
            </a:r>
          </a:p>
          <a:p>
            <a:pPr lvl="1"/>
            <a:r>
              <a:rPr lang="en-IN" dirty="0"/>
              <a:t>Summarise: E.g. “Can you tell me what all we discussed today”</a:t>
            </a:r>
          </a:p>
        </p:txBody>
      </p:sp>
    </p:spTree>
    <p:extLst>
      <p:ext uri="{BB962C8B-B14F-4D97-AF65-F5344CB8AC3E}">
        <p14:creationId xmlns:p14="http://schemas.microsoft.com/office/powerpoint/2010/main" val="3575656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Demonstration of Role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Rani gives birth to a 34 week 1500gms baby. This is her first baby. Baby is stable. Motivate and counsel the mother for KMC.</a:t>
            </a:r>
          </a:p>
          <a:p>
            <a:endParaRPr lang="en-IN" dirty="0"/>
          </a:p>
          <a:p>
            <a:r>
              <a:rPr lang="en-IN" dirty="0"/>
              <a:t>All participants will record the feedback in the ALPAC format</a:t>
            </a:r>
          </a:p>
          <a:p>
            <a:pPr lvl="1"/>
            <a:r>
              <a:rPr lang="en-IN" dirty="0"/>
              <a:t>Ask</a:t>
            </a:r>
          </a:p>
          <a:p>
            <a:pPr lvl="1"/>
            <a:r>
              <a:rPr lang="en-IN" dirty="0"/>
              <a:t>Listen</a:t>
            </a:r>
          </a:p>
          <a:p>
            <a:pPr lvl="1"/>
            <a:r>
              <a:rPr lang="en-IN" dirty="0"/>
              <a:t>Praise</a:t>
            </a:r>
          </a:p>
          <a:p>
            <a:pPr lvl="1"/>
            <a:r>
              <a:rPr lang="en-IN" dirty="0"/>
              <a:t>Advice</a:t>
            </a:r>
          </a:p>
          <a:p>
            <a:pPr lvl="1"/>
            <a:r>
              <a:rPr lang="en-IN" dirty="0"/>
              <a:t>Confirm understanding</a:t>
            </a:r>
          </a:p>
          <a:p>
            <a:pPr lvl="1"/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0435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</TotalTime>
  <Words>633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Counselling - KMC</vt:lpstr>
      <vt:lpstr>Steps used in Counselling for KMC</vt:lpstr>
      <vt:lpstr>Steps used in Counselling for KMC</vt:lpstr>
      <vt:lpstr>Listen – Barriers </vt:lpstr>
      <vt:lpstr>Barriers for KMC – Mother </vt:lpstr>
      <vt:lpstr>Steps used in Counselling for KMC</vt:lpstr>
      <vt:lpstr>Steps used in Counselling for KMC</vt:lpstr>
      <vt:lpstr>Steps used in Counselling for KMC</vt:lpstr>
      <vt:lpstr>Demonstration of Role Play</vt:lpstr>
      <vt:lpstr>Practice of Counselling for Motivating the Mother to Provide KMC - Pairs</vt:lpstr>
      <vt:lpstr>What will help in implementation of KMC?</vt:lpstr>
      <vt:lpstr>Role Play – Addressing enablers</vt:lpstr>
      <vt:lpstr>Role Play Practice – Addressing Barriers </vt:lpstr>
      <vt:lpstr>Key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Counselling - KMC</dc:title>
  <dc:creator>maryann charles</dc:creator>
  <cp:lastModifiedBy>Chloe Harvey</cp:lastModifiedBy>
  <cp:revision>29</cp:revision>
  <dcterms:created xsi:type="dcterms:W3CDTF">2016-08-01T12:12:09Z</dcterms:created>
  <dcterms:modified xsi:type="dcterms:W3CDTF">2020-03-26T03:42:49Z</dcterms:modified>
</cp:coreProperties>
</file>