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368" r:id="rId2"/>
    <p:sldId id="369" r:id="rId3"/>
    <p:sldId id="370" r:id="rId4"/>
    <p:sldId id="419" r:id="rId5"/>
    <p:sldId id="420" r:id="rId6"/>
    <p:sldId id="461" r:id="rId7"/>
    <p:sldId id="462" r:id="rId8"/>
    <p:sldId id="463" r:id="rId9"/>
    <p:sldId id="468" r:id="rId10"/>
    <p:sldId id="469" r:id="rId11"/>
    <p:sldId id="467" r:id="rId12"/>
    <p:sldId id="448" r:id="rId13"/>
    <p:sldId id="421" r:id="rId14"/>
    <p:sldId id="422" r:id="rId15"/>
    <p:sldId id="423" r:id="rId16"/>
    <p:sldId id="427" r:id="rId17"/>
    <p:sldId id="425" r:id="rId18"/>
    <p:sldId id="424" r:id="rId19"/>
    <p:sldId id="426" r:id="rId20"/>
    <p:sldId id="373" r:id="rId21"/>
    <p:sldId id="428" r:id="rId22"/>
    <p:sldId id="464" r:id="rId23"/>
    <p:sldId id="476" r:id="rId24"/>
    <p:sldId id="460" r:id="rId25"/>
    <p:sldId id="374" r:id="rId26"/>
    <p:sldId id="375" r:id="rId27"/>
    <p:sldId id="372" r:id="rId28"/>
    <p:sldId id="376" r:id="rId29"/>
    <p:sldId id="429" r:id="rId30"/>
    <p:sldId id="377" r:id="rId31"/>
    <p:sldId id="441" r:id="rId32"/>
    <p:sldId id="442" r:id="rId33"/>
    <p:sldId id="431" r:id="rId34"/>
    <p:sldId id="432" r:id="rId35"/>
    <p:sldId id="443" r:id="rId36"/>
    <p:sldId id="444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445" r:id="rId46"/>
    <p:sldId id="458" r:id="rId47"/>
    <p:sldId id="381" r:id="rId48"/>
    <p:sldId id="446" r:id="rId49"/>
    <p:sldId id="447" r:id="rId50"/>
    <p:sldId id="449" r:id="rId51"/>
    <p:sldId id="379" r:id="rId52"/>
    <p:sldId id="459" r:id="rId53"/>
    <p:sldId id="382" r:id="rId54"/>
    <p:sldId id="383" r:id="rId55"/>
    <p:sldId id="384" r:id="rId56"/>
    <p:sldId id="385" r:id="rId57"/>
    <p:sldId id="470" r:id="rId58"/>
    <p:sldId id="471" r:id="rId59"/>
    <p:sldId id="472" r:id="rId60"/>
    <p:sldId id="451" r:id="rId61"/>
    <p:sldId id="452" r:id="rId62"/>
    <p:sldId id="453" r:id="rId63"/>
    <p:sldId id="454" r:id="rId64"/>
    <p:sldId id="455" r:id="rId65"/>
    <p:sldId id="456" r:id="rId66"/>
    <p:sldId id="395" r:id="rId67"/>
    <p:sldId id="457" r:id="rId68"/>
    <p:sldId id="389" r:id="rId69"/>
    <p:sldId id="390" r:id="rId70"/>
    <p:sldId id="391" r:id="rId71"/>
    <p:sldId id="392" r:id="rId72"/>
    <p:sldId id="393" r:id="rId73"/>
    <p:sldId id="394" r:id="rId74"/>
    <p:sldId id="450" r:id="rId75"/>
    <p:sldId id="418" r:id="rId76"/>
    <p:sldId id="473" r:id="rId77"/>
    <p:sldId id="474" r:id="rId78"/>
    <p:sldId id="294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1B0E6-2C8C-EF31-E898-44EC87A00E65}" v="66" dt="2019-12-07T21:17:56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8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BC1B88-FD1C-4054-AF23-DBD55BE934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74182-504A-477A-A71C-69E723E8921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A86087-1F90-4DA0-9E2C-4995E0570076}" type="datetimeFigureOut">
              <a:rPr lang="en-US"/>
              <a:pPr>
                <a:defRPr/>
              </a:pPr>
              <a:t>3/26/2020</a:t>
            </a:fld>
            <a:endParaRPr lang="en-I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F327E80-31D2-4C6D-BF81-85FD034D97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52FF0C-97F5-42B8-98D3-3EBDABF39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AF074-50A0-484D-B5AA-75945C3BC9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811A6-3092-4B39-B6C4-B947B3643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C92CA5-CF62-47A0-B22F-90E69F53E5A1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DCCCF1EE-BE7F-466C-858F-FD05B5098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B56A64E9-7313-4983-B844-BF371C9691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B293D399-0240-4B33-AF02-56A4079BB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A1126F-ACC0-41FA-AA9B-B7B75675779B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2DF11FE4-1467-4C3E-A535-8B3CC7A54A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1C93F11F-1DCA-4039-9298-EE91C36C66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EA233E34-AD7A-491D-B564-AA625D590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440BAE-6B72-4991-9001-AF5FD934056A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9673930-E643-4A10-A402-2F9D102B02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1405EDC6-F098-4865-A13D-DDF41A048F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2DD7F13F-DA54-47A0-94CF-764244A92A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35DF3A-E89B-4A5D-8510-81805867EC3C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F5802285-F72B-4CED-A1DF-EB5AC24C41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B8389E-076D-42FB-B80B-A642E807D1C9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1C081AB5-EB0C-436F-BA13-F818B1DEA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DE1B8ECC-6D7D-49FA-BD10-1B11CE934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6ADAEC68-2C4A-4F06-9118-581695C2A8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276B4ABB-322C-433E-9DC7-076FC2AF8F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91E67A7C-571B-4BCD-B90D-EFDB93279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2E8BFF-482C-4979-A510-8A3EF2B469E9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E959F149-D23A-4A55-96A0-479F4D5574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74E1D10B-E3E1-40C5-8A09-D47B3D783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BF868186-A183-4667-BCBF-A257AA106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13A19A-898C-47C4-A711-BEEA47CD2C7E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A2F8C873-8403-4338-94B9-6AC0BD93A2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F7CA32D8-0E26-433C-BF3A-F270460D8F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0D6F2393-95A9-4720-A6E3-839D0603D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2B36B8-F382-471A-8747-46B4CC1B4574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75CF8734-8869-4090-9E50-BB78FF8FD4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62EE8CC5-7525-40B7-8C41-D00D4E2C45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88F3F642-02AF-41E6-95E1-49AD50072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C253EB-8ADB-4A99-A17B-47AFBCCBFD05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6FCF4FE6-5D4C-4F19-8AD5-0DB6BAA7E9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6F5DCE56-D3B4-4A3A-864C-6CEDA1A977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1E05DEA2-0B3D-43DF-81AD-10AC179FF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974B43-316C-4D2B-A401-CEDEBB6AA8A9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68DD789C-7A9F-4A36-B062-30DA890F3D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2EB0B48C-F66B-4E91-BAEB-48CB6CCBA0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EB3F7F80-19E7-43E8-B7BF-7D55A097F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9E1040-C031-404A-A031-EC51028ED060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22D61AE3-1448-4AB7-957F-352C10B20B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id="{2B30E46C-028D-4BD1-94D7-0557A0EDDC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0ED2D18F-B9FC-4DD3-8F26-C5B4D16EF2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B7E9B1-D832-49A0-8A4D-8A6543B68716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06E4D401-3A89-45C8-AE94-4615C3CA50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6C78405F-2E30-4044-B589-7D8271938D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479C057C-75C3-411A-ACBB-C3FCF0E27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61A024-4E8E-4996-9E6B-3025CFC5666F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0E6729AE-C250-4CA8-941F-EE5BB93F9F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5D9B3AD5-CB54-4326-A2A3-3C83432340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BF578525-B39B-4D1E-AD8C-CD3EEF300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422808-17E6-4133-9B16-D926C249754E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6BEA165A-CD40-40CA-B01D-03995BA346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49B0E8F8-F4FF-4AD5-91F3-C7CB9F82F7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74D35D0F-0E47-410F-AC85-3932A8F66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BFFA43-24E3-4896-997A-69C82CCB9A0F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1FA6C274-7F0A-4ECF-BFD2-9FF9CCC974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D9561376-64C0-4B5F-AFA9-76B2655825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D419FE2D-C8D6-4EAE-AA93-F0D5CAE22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EB8C12-DC79-491C-914B-2BAB8A8BEE54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D80FF805-ACD5-4AC4-9B5C-963E32F668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9DFC808F-8A3A-480A-B61D-9FCCFFABCB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6F542085-5F3E-4254-8FA5-39246A568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09D9EF-410A-4BDE-B05B-567E4DD9B011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22E18172-E6BA-47EA-95EB-1F444D6B37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E004F5FA-AE5E-47F9-A9C0-0ACF5A7DD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1C8E44FA-5B34-4778-BA34-F9FB807C2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29FA03-A0A6-4E0D-8FF6-C9D491C2D140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BE5E250E-9D18-4A8B-90E0-E028016A5B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BF0A0168-07E4-4EB3-A25C-A2D89B9C36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http://www.bing.com/images/search?q=tonic+seizure+in+newborns+picture&amp;qs=n&amp;form=QBIR&amp;pq=tonic+seizure+in+newborns+picture&amp;sc=0-0&amp;sp=-1&amp;sk=</a:t>
            </a:r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71879179-BF16-4C4F-9DE9-0342E63EC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1B2F41-E57C-44A0-8C37-0C24A64D5C50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065062EC-80D4-4ABF-927D-DD1D4A8710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F81A7694-EB9F-40C9-8E71-B11F03D05F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" panose="020B0604020202020204" pitchFamily="34" charset="0"/>
              </a:rPr>
              <a:t>Clonic seizures consist of rhythmic jerking movements of the arms and legs, sometimes on both sides of the body.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Tonic seizures are brief seizures (usually &lt;60 seconds) consisting of the sudden onset of increased tone in the extensor muscles. are invariably longer and occasionally tonic seizures terminate with a clonic phase. </a:t>
            </a:r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36D8F2D0-DF08-48F1-951C-FD4DF9309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5FED08-5FB1-4426-BDD5-801A3604FA78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5E858488-2A1D-4A0B-8C17-B89B9955B8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58722BCC-E94F-4A9C-8D6E-23090B7302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6BE7616F-9A31-42AB-9B68-4C1494E0E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CD6002-0595-4775-9AEB-D7C680B35794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F8E376D6-2417-43F1-ABB7-4BA9E0EB59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CA8CD660-5263-41B6-835D-7CA3C5BF00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474C95C5-1162-4A44-BBE5-9DD59A243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D43BFC-8F7E-4A40-B445-1F9A99BE1CA9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92352F7B-0252-4DC0-9CCB-F1C174FCA8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1A0CED2E-120E-4787-9A1F-7D2522F7A7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C90DE74C-AA77-4B13-AE5A-89C90E465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D1B5F5-DC1C-4DB7-90A5-94AF8CA76FA0}" type="slidenum">
              <a:rPr lang="en-IN" altLang="en-US"/>
              <a:pPr eaLnBrk="1" hangingPunct="1"/>
              <a:t>44</a:t>
            </a:fld>
            <a:endParaRPr lang="en-I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A84224C5-A1A6-46E4-A55E-57E838C47C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599C41FD-3AB8-4D43-B25A-BBAFC96577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4B46B958-9B38-4C9A-B148-5E23C4659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2DAFB6-ED9A-4314-B7A7-E3305E37612D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82B1195F-50F4-4B50-BFCE-8EB40B3E28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982F7F26-7CBB-4976-A982-E915BD71A0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01BC15CF-6A54-4B7C-BBF7-16473C1AF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2AEA3D-F1B0-4D40-BFE9-F5FB63A0D835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id="{B9AC6406-B289-4824-A3DD-C7AB478DB4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70DDCE95-693B-4C84-BC16-4DDEAE0AD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6740" name="Slide Number Placeholder 3">
            <a:extLst>
              <a:ext uri="{FF2B5EF4-FFF2-40B4-BE49-F238E27FC236}">
                <a16:creationId xmlns:a16="http://schemas.microsoft.com/office/drawing/2014/main" id="{5347958A-1F40-4537-BC47-6530E5EA8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CD31B1-8516-4D24-9AA9-6FFCF8282D3F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4BE59F80-93C3-4BA7-B6C8-C63D3B812D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27D1E310-4E07-43BD-BBDE-49E3A86979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BC9B226D-1ADB-46DB-AA18-52780633B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B52FE9-DD1F-4587-BCAD-06B9438BB9D6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C574D1CB-1430-49CC-A164-FED78CF6F9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02229309-44EC-4D5B-9728-7153B437E2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id="{48F54D2E-575E-4DD0-996B-B3FC235FB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B63522-B9EF-45EC-80C1-1FBE8FB9195E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30092086-7A1F-461D-B25A-E5A2669DB0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E147EF2E-51E6-4CBC-824C-91CD15B44D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5246ED30-D183-4E5C-B1BD-A807F4B55A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4240F7-2A5A-46EF-B5DC-D38D54B05FF0}" type="slidenum">
              <a:rPr lang="en-IN" altLang="en-US"/>
              <a:pPr eaLnBrk="1" hangingPunct="1"/>
              <a:t>57</a:t>
            </a:fld>
            <a:endParaRPr lang="en-I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603B238A-D0D9-4624-8E61-D0CEEA55D5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35C2472F-AF67-48C3-B613-34238311C4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DECA4240-0069-4629-BA42-94139818B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6044AA-B062-4578-AAF8-6719C1FC50B3}" type="slidenum">
              <a:rPr lang="en-IN" altLang="en-US"/>
              <a:pPr eaLnBrk="1" hangingPunct="1"/>
              <a:t>58</a:t>
            </a:fld>
            <a:endParaRPr lang="en-I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B25AEC88-C214-47C5-AC3E-7B075C9C4F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4C72804C-335E-40E7-99A0-06B4A689C3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F6AF0D03-1DD7-49AC-9E32-07385C4DE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5CF52C-80D5-4F83-928D-03DB0CEBB33B}" type="slidenum">
              <a:rPr lang="en-IN" altLang="en-US"/>
              <a:pPr eaLnBrk="1" hangingPunct="1"/>
              <a:t>59</a:t>
            </a:fld>
            <a:endParaRPr lang="en-I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CBB202F9-EEED-4212-842F-A90246D7EA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D220BEE9-0755-43EB-8736-D0585EDE15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900">
                <a:latin typeface="Arial" panose="020B0604020202020204" pitchFamily="34" charset="0"/>
              </a:rPr>
              <a:t>How long to continue anticonvulsants: </a:t>
            </a:r>
            <a:r>
              <a:rPr lang="en-US" altLang="en-US" sz="2200" u="sng">
                <a:latin typeface="Arial" panose="020B0604020202020204" pitchFamily="34" charset="0"/>
              </a:rPr>
              <a:t>One month after discharge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200">
                <a:latin typeface="Arial" panose="020B0604020202020204" pitchFamily="34" charset="0"/>
              </a:rPr>
              <a:t>Neurological exam normal, D/C phenobarbital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200">
                <a:latin typeface="Arial" panose="020B0604020202020204" pitchFamily="34" charset="0"/>
              </a:rPr>
              <a:t>Neurological exam is persistently abnormal, </a:t>
            </a:r>
            <a:r>
              <a:rPr lang="en-US" altLang="en-US" sz="1900">
                <a:latin typeface="Arial" panose="020B0604020202020204" pitchFamily="34" charset="0"/>
              </a:rPr>
              <a:t>obtain EEG</a:t>
            </a:r>
            <a:endParaRPr lang="en-US" altLang="en-US" sz="22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200">
                <a:latin typeface="Arial" panose="020B0604020202020204" pitchFamily="34" charset="0"/>
              </a:rPr>
              <a:t>No seizure activity on EEG, </a:t>
            </a:r>
            <a:r>
              <a:rPr lang="en-US" altLang="en-US" sz="1900">
                <a:latin typeface="Arial" panose="020B0604020202020204" pitchFamily="34" charset="0"/>
              </a:rPr>
              <a:t>discontinue phenobarbital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en-US" sz="19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900">
                <a:latin typeface="Arial" panose="020B0604020202020204" pitchFamily="34" charset="0"/>
              </a:rPr>
              <a:t>What is the duration of follow up</a:t>
            </a:r>
          </a:p>
          <a:p>
            <a:pPr>
              <a:lnSpc>
                <a:spcPct val="80000"/>
              </a:lnSpc>
            </a:pPr>
            <a:r>
              <a:rPr lang="en-US" altLang="en-US" sz="900"/>
              <a:t>Follow up: </a:t>
            </a:r>
          </a:p>
          <a:p>
            <a:pPr lvl="1">
              <a:lnSpc>
                <a:spcPct val="80000"/>
              </a:lnSpc>
            </a:pPr>
            <a:r>
              <a:rPr lang="en-US" altLang="en-US" sz="900">
                <a:ea typeface="ＭＳ Ｐゴシック" panose="020B0600070205080204" pitchFamily="34" charset="-128"/>
              </a:rPr>
              <a:t>Neuro</a:t>
            </a:r>
          </a:p>
          <a:p>
            <a:pPr lvl="1">
              <a:lnSpc>
                <a:spcPct val="80000"/>
              </a:lnSpc>
            </a:pPr>
            <a:r>
              <a:rPr lang="en-US" altLang="en-US" sz="900">
                <a:ea typeface="ＭＳ Ｐゴシック" panose="020B0600070205080204" pitchFamily="34" charset="-128"/>
              </a:rPr>
              <a:t>Developmental</a:t>
            </a:r>
          </a:p>
          <a:p>
            <a:pPr lvl="1">
              <a:lnSpc>
                <a:spcPct val="80000"/>
              </a:lnSpc>
            </a:pPr>
            <a:r>
              <a:rPr lang="en-US" altLang="en-US" sz="900">
                <a:ea typeface="ＭＳ Ｐゴシック" panose="020B0600070205080204" pitchFamily="34" charset="-128"/>
              </a:rPr>
              <a:t>Orthopedic /PMR</a:t>
            </a:r>
          </a:p>
          <a:p>
            <a:pPr>
              <a:lnSpc>
                <a:spcPct val="80000"/>
              </a:lnSpc>
            </a:pPr>
            <a:endParaRPr lang="en-US" altLang="en-US" sz="900"/>
          </a:p>
          <a:p>
            <a:pPr>
              <a:lnSpc>
                <a:spcPct val="80000"/>
              </a:lnSpc>
            </a:pPr>
            <a:r>
              <a:rPr lang="en-US" altLang="en-US" sz="900"/>
              <a:t>Education:</a:t>
            </a:r>
          </a:p>
          <a:p>
            <a:pPr lvl="1">
              <a:lnSpc>
                <a:spcPct val="80000"/>
              </a:lnSpc>
            </a:pPr>
            <a:r>
              <a:rPr lang="en-US" altLang="en-US" sz="900">
                <a:ea typeface="ＭＳ Ｐゴシック" panose="020B0600070205080204" pitchFamily="34" charset="-128"/>
              </a:rPr>
              <a:t>Prevention</a:t>
            </a:r>
          </a:p>
          <a:p>
            <a:pPr lvl="1">
              <a:lnSpc>
                <a:spcPct val="80000"/>
              </a:lnSpc>
            </a:pPr>
            <a:r>
              <a:rPr lang="en-US" altLang="en-US" sz="900">
                <a:ea typeface="ＭＳ Ｐゴシック" panose="020B0600070205080204" pitchFamily="34" charset="-128"/>
              </a:rPr>
              <a:t>Management</a:t>
            </a:r>
            <a:endParaRPr lang="en-US" altLang="en-US" sz="9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1AF25166-4DA6-4AE5-875B-E0E0EC33B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67495B-2B71-4264-801C-C4D729AC76F8}" type="slidenum">
              <a:rPr lang="en-US" altLang="en-US"/>
              <a:pPr eaLnBrk="1" hangingPunct="1"/>
              <a:t>66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FF8498B7-E5B7-4624-B52B-66EC5BC0EB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CC35B806-01C1-4B70-A1CA-F2F9726FAE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CD5ABBC8-8823-451F-81E4-C2A7332EA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3294C9-515C-447C-806B-6D97C0EDE67E}" type="slidenum">
              <a:rPr lang="en-US" altLang="en-US"/>
              <a:pPr eaLnBrk="1" hangingPunct="1"/>
              <a:t>68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C606A17F-015B-486A-89AB-998C13BF16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263846E5-935B-49EA-AB65-A7BA37131C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IV</a:t>
            </a:r>
          </a:p>
        </p:txBody>
      </p:sp>
      <p:sp>
        <p:nvSpPr>
          <p:cNvPr id="124932" name="Slide Number Placeholder 3">
            <a:extLst>
              <a:ext uri="{FF2B5EF4-FFF2-40B4-BE49-F238E27FC236}">
                <a16:creationId xmlns:a16="http://schemas.microsoft.com/office/drawing/2014/main" id="{B8F559A6-9FAB-4F3A-BE80-7A6B206BE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22D2EE-9DE9-47E0-980D-640D52C77860}" type="slidenum">
              <a:rPr lang="en-US" altLang="en-US"/>
              <a:pPr eaLnBrk="1" hangingPunct="1"/>
              <a:t>69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D8E9CC21-E1B2-420E-AA9D-69D5DF946F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10C31078-3106-4D4E-BFDA-5C5263F482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Facility Based Newborn Care_Operational Guidelines  2011</a:t>
            </a: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7BB02674-3415-4948-972F-1D939B5C9A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737CDF-D938-4ABA-A9DA-A12E22AEC050}" type="slidenum">
              <a:rPr lang="en-IN" altLang="en-US"/>
              <a:pPr eaLnBrk="1" hangingPunct="1"/>
              <a:t>4</a:t>
            </a:fld>
            <a:endParaRPr lang="en-I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DE59B560-6045-4794-8A85-85F362B1F2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F906B0F6-C228-4A14-930F-F308F3C199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8BEA5F3C-DA89-4778-94BA-E4CA3223D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D5FBE-C401-49B4-893D-D155A7026D60}" type="slidenum">
              <a:rPr lang="en-US" altLang="en-US"/>
              <a:pPr eaLnBrk="1" hangingPunct="1"/>
              <a:t>70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D228C5D3-D010-4BFB-B9B4-A6F1541D99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488F98DC-D7D5-46A7-A6A4-B5B5E232B9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CBF6565A-35A5-405C-9137-BEF601840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54CE59-BB72-43A3-9A35-E6EBA413BC0E}" type="slidenum">
              <a:rPr lang="en-US" altLang="en-US"/>
              <a:pPr eaLnBrk="1" hangingPunct="1"/>
              <a:t>71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741B554F-0EAE-4BD4-B39D-80F08179AB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>
            <a:extLst>
              <a:ext uri="{FF2B5EF4-FFF2-40B4-BE49-F238E27FC236}">
                <a16:creationId xmlns:a16="http://schemas.microsoft.com/office/drawing/2014/main" id="{0C7E3AC8-BDEE-43F6-81BF-AB66BE6270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IV</a:t>
            </a:r>
          </a:p>
        </p:txBody>
      </p:sp>
      <p:sp>
        <p:nvSpPr>
          <p:cNvPr id="128004" name="Slide Number Placeholder 3">
            <a:extLst>
              <a:ext uri="{FF2B5EF4-FFF2-40B4-BE49-F238E27FC236}">
                <a16:creationId xmlns:a16="http://schemas.microsoft.com/office/drawing/2014/main" id="{3B33D9B8-41E5-4E37-A6B5-A363D9D46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5F5303-305D-4EC3-9B7C-790653071721}" type="slidenum">
              <a:rPr lang="en-US" altLang="en-US"/>
              <a:pPr eaLnBrk="1" hangingPunct="1"/>
              <a:t>73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A17A6DD8-FBE0-4A95-8363-8B94235244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31867185-428A-4AA5-9A2E-B8378527AA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311AB3A9-C53D-4D24-84A8-8708AFB9D3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C3FF6325-52AB-4E66-AFDB-6801289CA6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30052" name="Slide Number Placeholder 3">
            <a:extLst>
              <a:ext uri="{FF2B5EF4-FFF2-40B4-BE49-F238E27FC236}">
                <a16:creationId xmlns:a16="http://schemas.microsoft.com/office/drawing/2014/main" id="{B97A15B2-0D75-40C8-B84C-B09CE5BA7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21491A-47CA-4E24-B7D1-8B6C6D00F8A7}" type="slidenum">
              <a:rPr lang="en-US" altLang="en-US"/>
              <a:pPr eaLnBrk="1" hangingPunct="1"/>
              <a:t>76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>
            <a:extLst>
              <a:ext uri="{FF2B5EF4-FFF2-40B4-BE49-F238E27FC236}">
                <a16:creationId xmlns:a16="http://schemas.microsoft.com/office/drawing/2014/main" id="{C6A23086-D82B-4465-8515-1D7F415A89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>
            <a:extLst>
              <a:ext uri="{FF2B5EF4-FFF2-40B4-BE49-F238E27FC236}">
                <a16:creationId xmlns:a16="http://schemas.microsoft.com/office/drawing/2014/main" id="{66DC5CA8-DFCD-4FC2-A1D9-7FF2271F5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31076" name="Slide Number Placeholder 3">
            <a:extLst>
              <a:ext uri="{FF2B5EF4-FFF2-40B4-BE49-F238E27FC236}">
                <a16:creationId xmlns:a16="http://schemas.microsoft.com/office/drawing/2014/main" id="{C7373207-70CB-4D21-80CE-3F1F1D910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F86596-A495-4B0D-8A6C-B765555F8E53}" type="slidenum">
              <a:rPr lang="en-US" altLang="en-US"/>
              <a:pPr eaLnBrk="1" hangingPunct="1"/>
              <a:t>77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>
            <a:extLst>
              <a:ext uri="{FF2B5EF4-FFF2-40B4-BE49-F238E27FC236}">
                <a16:creationId xmlns:a16="http://schemas.microsoft.com/office/drawing/2014/main" id="{B1E82E84-5F35-4099-A45A-C85330D8BB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>
            <a:extLst>
              <a:ext uri="{FF2B5EF4-FFF2-40B4-BE49-F238E27FC236}">
                <a16:creationId xmlns:a16="http://schemas.microsoft.com/office/drawing/2014/main" id="{94899006-8256-40AF-825E-5D781E142F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132100" name="Slide Number Placeholder 3">
            <a:extLst>
              <a:ext uri="{FF2B5EF4-FFF2-40B4-BE49-F238E27FC236}">
                <a16:creationId xmlns:a16="http://schemas.microsoft.com/office/drawing/2014/main" id="{D26F9F02-7972-48C0-9867-A7F5258D6F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E18716-4AC3-47C1-B6F5-43DF781E73EF}" type="slidenum">
              <a:rPr lang="en-IN" altLang="en-US"/>
              <a:pPr eaLnBrk="1" hangingPunct="1"/>
              <a:t>78</a:t>
            </a:fld>
            <a:endParaRPr lang="en-I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4F8FD4C1-24F1-478A-B2FE-FAB825898B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5F0B2F3E-EDDC-4AB5-9EBF-DDC7C74683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35882F59-D1BA-4D23-B64B-0677A3350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D95ABA-7DE5-42EF-AE6B-026DA18BB458}" type="slidenum">
              <a:rPr lang="en-IN" altLang="en-US"/>
              <a:pPr eaLnBrk="1" hangingPunct="1"/>
              <a:t>5</a:t>
            </a:fld>
            <a:endParaRPr lang="en-I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CE4BC412-F04A-4FBD-A7CC-D7A6B31BFC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BF5DFC38-FA8F-4880-99A5-48D941BCFF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FBNC</a:t>
            </a:r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F3CBC32A-7FE2-40F3-9942-88F022BB1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6F8D9E-15BE-4353-B331-8E9C5F751F5C}" type="slidenum">
              <a:rPr lang="en-IN" altLang="en-US"/>
              <a:pPr eaLnBrk="1" hangingPunct="1"/>
              <a:t>8</a:t>
            </a:fld>
            <a:endParaRPr lang="en-I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AF7C29AB-12D5-4E7E-BD53-E7B9EC512A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6228AB56-0AC0-4E5C-85A9-271DA991AC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B4780B53-566F-4DB9-B991-AB4B4EF0F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D0771D-ACFF-4AB3-935A-38D1FDB1644D}" type="slidenum">
              <a:rPr lang="en-IN" altLang="en-US"/>
              <a:pPr eaLnBrk="1" hangingPunct="1"/>
              <a:t>9</a:t>
            </a:fld>
            <a:endParaRPr lang="en-I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4C67B4EB-55AC-409A-9139-7713A0A1AA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84AADA16-EDE9-45E5-B4F0-31E72266F4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14AD4F4B-64F6-4848-8D6A-F7A6ECF9D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7865CA-5EC5-47E3-9D28-4F74405A3971}" type="slidenum">
              <a:rPr lang="en-IN" altLang="en-US"/>
              <a:pPr eaLnBrk="1" hangingPunct="1"/>
              <a:t>10</a:t>
            </a:fld>
            <a:endParaRPr lang="en-I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CEF9FB83-BA33-4E45-BDBA-6A9C70CF52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id="{D7837AB4-CD80-4597-8492-71D6F2EB1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D93F5193-F959-4B62-AE13-B4D0CC389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3CE053-D17C-4F3D-A00A-8AF97DC9C3EB}" type="slidenum">
              <a:rPr lang="en-IN" altLang="en-US"/>
              <a:pPr eaLnBrk="1" hangingPunct="1"/>
              <a:t>11</a:t>
            </a:fld>
            <a:endParaRPr lang="en-I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809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ABD70-9C0A-4A4F-AB4A-3FF664D1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EA60-EE16-436D-979C-218F42F6A731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D235F-B9DF-4278-A937-858C9A9E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0F746-4218-4FBF-8F23-7AEC62D1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A3BBB-BB39-438C-906F-848672601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23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2F980-DDAB-4894-81CE-C77885CF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3521-4396-4FD1-8F2F-9C8C59D455FB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79AAC-A72A-45A8-A36B-29330D1F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470AD-960E-4D9C-8971-75BB104C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8A282-2277-42B5-8F31-9415ABD0F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03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CD808-69E6-4BEC-9B55-2DF24BE5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8288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215F2-025C-4FCE-A26B-5AA11D50F863}" type="datetimeFigureOut">
              <a:rPr lang="en-US"/>
              <a:pPr>
                <a:defRPr/>
              </a:pPr>
              <a:t>3/26/2020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F848A-4A43-46D1-B922-0C299B57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5FC0F-48D3-4AED-BF50-5ECFB12F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037E9-DDFF-4E80-8A2F-6B981DAE77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51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6E41F-BEB5-4D14-8C32-F721E9EE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54DE-0F06-4136-97EA-D29A69390659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FFC7B-E187-4427-A46D-16CEFF1E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28990-64E4-4314-9B15-A5C77819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FC292-422E-46B7-8F22-FDA794F3F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89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6C0FD4-DEC8-4911-8F7D-D40C5CB6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41F6-B600-4398-8361-894AB129C837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7AD95-ABC3-48E7-B515-C1FABF77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D4153D-6A7E-45FD-878D-4466B94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31087-18F4-4049-9F0D-99C18E3C5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55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6A30E8-9B6B-4E2C-8021-025814BA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A47A4-8C35-47F0-9997-F1A30A2DCA5B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8D7C9B-6EAB-4DB8-84AF-51A76E56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DAD381-9A9D-4BA3-ADA0-A6DF8296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33A77-BB17-4044-A06F-CEBECBE85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26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FC8C5A-72D2-4CE0-8870-56C7D4FF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B116-1BF7-4B1B-849A-56821AFA370A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AAD949-3FB4-48D1-B6B8-130BBDC5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9640C-BB20-495B-8BE0-9D70D85F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67AB2-8827-4F34-BEE4-EFADA5BE1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1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7822EF-1ED5-4CD6-B5B4-06BC368D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B65E-707A-46FA-8396-25DB6C44496A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DD7B11-D176-4D10-8F12-83D5AB7C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31DB2F-4910-4E47-88CA-FE903380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BC21E-1F82-4D46-8A41-150B67624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40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4DAF08-ABA2-44A3-8A8C-69D172D74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3361-3CC9-4D4C-9749-54AC5F877ECA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1CFA23-5F23-4880-AACB-78DAE62D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63B086-227A-4D78-A2AC-EF1F6D6F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0878E-6B04-44E2-B55B-6998FF955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30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9456EB-38E4-4F85-894D-23105B7C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773C-D5C0-4D6B-B3E1-C476EB0928F2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F98880-30C8-4D33-AD82-6522E4A0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48521A-066B-4267-9479-BA092676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D9541-B8AC-4171-9A0C-9459609C0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52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8F5049-1337-4DEE-90EB-7CCD5F61F9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EE328C0-8517-4288-8740-8DDAF8DBEF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C6E84-9258-4A0A-B708-E2958E400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0FEDDB-9FD1-4893-80C0-700E7621B1C0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12B99-7748-4559-852B-3F86079C1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E8794-6B95-4AD0-BAD2-72269C6FE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A05B28C-C1F5-4B15-9DD8-E3AB1B7DF1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AB9219-A187-4330-8376-F268E3979036}"/>
              </a:ext>
            </a:extLst>
          </p:cNvPr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3" descr="Sukshema logo.jpg">
            <a:extLst>
              <a:ext uri="{FF2B5EF4-FFF2-40B4-BE49-F238E27FC236}">
                <a16:creationId xmlns:a16="http://schemas.microsoft.com/office/drawing/2014/main" id="{19D50646-0D92-4A27-BE50-2D8526F933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26175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7">
            <a:extLst>
              <a:ext uri="{FF2B5EF4-FFF2-40B4-BE49-F238E27FC236}">
                <a16:creationId xmlns:a16="http://schemas.microsoft.com/office/drawing/2014/main" id="{56AFF155-C2B2-4130-A703-5F5055131761}"/>
              </a:ext>
            </a:extLst>
          </p:cNvPr>
          <p:cNvGrpSpPr>
            <a:grpSpLocks/>
          </p:cNvGrpSpPr>
          <p:nvPr/>
        </p:nvGrpSpPr>
        <p:grpSpPr bwMode="auto">
          <a:xfrm>
            <a:off x="3673475" y="6172200"/>
            <a:ext cx="4632325" cy="685800"/>
            <a:chOff x="3902025" y="6172200"/>
            <a:chExt cx="4632374" cy="685800"/>
          </a:xfrm>
        </p:grpSpPr>
        <p:pic>
          <p:nvPicPr>
            <p:cNvPr id="1035" name="Picture 2">
              <a:extLst>
                <a:ext uri="{FF2B5EF4-FFF2-40B4-BE49-F238E27FC236}">
                  <a16:creationId xmlns:a16="http://schemas.microsoft.com/office/drawing/2014/main" id="{4786599A-BF6D-4103-9051-E313857D440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025" y="6172200"/>
              <a:ext cx="1355775" cy="559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5">
              <a:extLst>
                <a:ext uri="{FF2B5EF4-FFF2-40B4-BE49-F238E27FC236}">
                  <a16:creationId xmlns:a16="http://schemas.microsoft.com/office/drawing/2014/main" id="{1842BBF7-2FCF-4E93-B96C-9E196654CF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08"/>
            <a:stretch>
              <a:fillRect/>
            </a:stretch>
          </p:blipFill>
          <p:spPr bwMode="auto">
            <a:xfrm>
              <a:off x="7391400" y="6193264"/>
              <a:ext cx="1142999" cy="664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11">
            <a:extLst>
              <a:ext uri="{FF2B5EF4-FFF2-40B4-BE49-F238E27FC236}">
                <a16:creationId xmlns:a16="http://schemas.microsoft.com/office/drawing/2014/main" id="{86ECC79B-9C0E-4150-BA91-DDE6F2881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172200"/>
            <a:ext cx="647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ideo" Target="chest%20indraw%20.mpg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chest%20indraw%20.m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ideo" Target="nasal%20flare.mpg" TargetMode="External"/><Relationship Id="rId5" Type="http://schemas.openxmlformats.org/officeDocument/2006/relationships/image" Target="../media/image11.png"/><Relationship Id="rId4" Type="http://schemas.openxmlformats.org/officeDocument/2006/relationships/hyperlink" Target="nasal%20flare.m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ideo" Target="grunt.m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grunt.m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ideo" Target="Infant%20Seizure.mp4" TargetMode="External"/><Relationship Id="rId5" Type="http://schemas.openxmlformats.org/officeDocument/2006/relationships/image" Target="../media/image14.png"/><Relationship Id="rId4" Type="http://schemas.openxmlformats.org/officeDocument/2006/relationships/hyperlink" Target="Infant%20Seizure.mp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Newborn%20Care%20Series_%20Jaundice.mp4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ramyak.SJRI\Desktop\24-08-2014Sukshema\V\Newborn%20Care%20Series_%20Jaundice.mp4" TargetMode="Externa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Newborn%20Care%20Series_%20Sepsis.mp4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Newborn%20Care%20Series_%20Sepsis.mp4" TargetMode="External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A69F16E-6F2A-42C3-9494-2FD5B718E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763000" cy="2743200"/>
          </a:xfrm>
        </p:spPr>
        <p:txBody>
          <a:bodyPr/>
          <a:lstStyle/>
          <a:p>
            <a:r>
              <a:rPr lang="en-US" altLang="en-US" sz="4000"/>
              <a:t> </a:t>
            </a:r>
            <a:br>
              <a:rPr lang="en-US" altLang="en-US" sz="4000"/>
            </a:br>
            <a:r>
              <a:rPr lang="en-US" altLang="en-US" sz="3200"/>
              <a:t>Care of Sick Newborn: Sepsis</a:t>
            </a:r>
            <a:br>
              <a:rPr lang="en-US" altLang="en-US" sz="3200"/>
            </a:br>
            <a:r>
              <a:rPr lang="en-US" altLang="en-US" sz="2400"/>
              <a:t>Identification of Danger Signs; </a:t>
            </a:r>
            <a:br>
              <a:rPr lang="en-US" altLang="en-US" sz="2400"/>
            </a:br>
            <a:r>
              <a:rPr lang="en-US" altLang="en-US" sz="2400"/>
              <a:t>Management of Hypoglycemia; Respiratory Distress; Seizures; and Jaundice</a:t>
            </a:r>
            <a:r>
              <a:rPr lang="en-US" altLang="en-US" sz="3200"/>
              <a:t> </a:t>
            </a:r>
            <a:br>
              <a:rPr lang="en-US" altLang="en-US" sz="3200"/>
            </a:br>
            <a:endParaRPr lang="en-US" altLang="en-US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2DC6ECA-EA7F-43DA-96C0-7BDF31DFE7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/>
              <a:t>Common Organisms Causing Sepsis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7BDF17F-CD2A-4052-B0AC-B88C3F8DF7E8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Blip>
                <a:blip r:embed="rId3"/>
              </a:buBlip>
            </a:pPr>
            <a:endParaRPr lang="en-US" altLang="en-US"/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/>
              <a:t>   Klebsiella pneumoniae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/>
              <a:t>   Escherichia coli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/>
              <a:t>   Staphylococcus aureus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/>
              <a:t>   Pseudomonas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3FE9682-D95B-4525-B2C5-C2A270FB61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  <a:solidFill>
            <a:schemeClr val="accent3">
              <a:lumMod val="50000"/>
            </a:schemeClr>
          </a:solidFill>
        </p:spPr>
        <p:txBody>
          <a:bodyPr anchor="b"/>
          <a:lstStyle/>
          <a:p>
            <a:pPr>
              <a:defRPr/>
            </a:pPr>
            <a:r>
              <a:rPr lang="en-US" sz="4500" b="1" dirty="0"/>
              <a:t>Early </a:t>
            </a:r>
            <a:r>
              <a:rPr lang="en-US" sz="4500" b="1" dirty="0" err="1"/>
              <a:t>vs</a:t>
            </a:r>
            <a:r>
              <a:rPr lang="en-US" sz="4500" b="1" dirty="0"/>
              <a:t> Late Onset Sepsis</a:t>
            </a:r>
          </a:p>
        </p:txBody>
      </p:sp>
      <p:graphicFrame>
        <p:nvGraphicFramePr>
          <p:cNvPr id="126979" name="Group 3">
            <a:extLst>
              <a:ext uri="{FF2B5EF4-FFF2-40B4-BE49-F238E27FC236}">
                <a16:creationId xmlns:a16="http://schemas.microsoft.com/office/drawing/2014/main" id="{C743F114-7307-48EF-AF83-700317E68505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228600" y="1600200"/>
          <a:ext cx="8458200" cy="4037017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Early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Late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Onset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Upto 72 hrs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After 72 hrs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9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Source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Maternal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Postnatal environment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43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Presentation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Rapid including most organs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Pneumonia frequent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Slowly progressive,focal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Meningitis frequent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Mortality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15-50%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10-20%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B11ACFE-1A4C-420B-8428-938CA45D3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II. Management of Specific - </a:t>
            </a:r>
            <a:br>
              <a:rPr lang="en-US" altLang="en-US"/>
            </a:br>
            <a:r>
              <a:rPr lang="en-US" altLang="en-US"/>
              <a:t>Danger Signs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BAE1241-1275-46B3-818D-7359B3DBF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pPr eaLnBrk="1" hangingPunct="1"/>
            <a:br>
              <a:rPr lang="en-US" altLang="en-US" sz="4000"/>
            </a:br>
            <a:r>
              <a:rPr lang="en-US" altLang="en-US" sz="4000"/>
              <a:t>1. Hypothermia (</a:t>
            </a:r>
            <a:r>
              <a:rPr lang="en-US" altLang="en-US" sz="4000" u="sng"/>
              <a:t>&lt;</a:t>
            </a:r>
            <a:r>
              <a:rPr lang="en-US" altLang="en-US" sz="4000"/>
              <a:t> 36</a:t>
            </a:r>
            <a:r>
              <a:rPr lang="en-US" altLang="en-US" sz="4000" baseline="30000"/>
              <a:t>0</a:t>
            </a:r>
            <a:r>
              <a:rPr lang="en-US" altLang="en-US" sz="4000"/>
              <a:t>C ) 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17411" name="Content Placeholder 3">
            <a:extLst>
              <a:ext uri="{FF2B5EF4-FFF2-40B4-BE49-F238E27FC236}">
                <a16:creationId xmlns:a16="http://schemas.microsoft.com/office/drawing/2014/main" id="{A05A5E9A-6ACE-40EC-BAE5-2D4D3A1CB9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362200"/>
            <a:ext cx="3140075" cy="2163763"/>
          </a:xfrm>
        </p:spPr>
      </p:pic>
      <p:pic>
        <p:nvPicPr>
          <p:cNvPr id="17412" name="Content Placeholder 4">
            <a:extLst>
              <a:ext uri="{FF2B5EF4-FFF2-40B4-BE49-F238E27FC236}">
                <a16:creationId xmlns:a16="http://schemas.microsoft.com/office/drawing/2014/main" id="{CE7A80E4-E564-4FFD-9066-E849A5772E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362200"/>
            <a:ext cx="3619500" cy="24304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D53394C0-F242-46AB-A56B-F8B843AF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962A92-B7BF-4439-A1AE-875A3AE1B75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18435" name="Group 3">
            <a:extLst>
              <a:ext uri="{FF2B5EF4-FFF2-40B4-BE49-F238E27FC236}">
                <a16:creationId xmlns:a16="http://schemas.microsoft.com/office/drawing/2014/main" id="{72C09858-3F64-4152-881E-849FC017B39E}"/>
              </a:ext>
            </a:extLst>
          </p:cNvPr>
          <p:cNvGrpSpPr>
            <a:grpSpLocks/>
          </p:cNvGrpSpPr>
          <p:nvPr/>
        </p:nvGrpSpPr>
        <p:grpSpPr bwMode="auto">
          <a:xfrm>
            <a:off x="324027" y="1539619"/>
            <a:ext cx="7818438" cy="4468813"/>
            <a:chOff x="68" y="1104"/>
            <a:chExt cx="4925" cy="2815"/>
          </a:xfrm>
        </p:grpSpPr>
        <p:grpSp>
          <p:nvGrpSpPr>
            <p:cNvPr id="18439" name="Group 4">
              <a:extLst>
                <a:ext uri="{FF2B5EF4-FFF2-40B4-BE49-F238E27FC236}">
                  <a16:creationId xmlns:a16="http://schemas.microsoft.com/office/drawing/2014/main" id="{319941CD-ADB3-4596-9F4D-EC05ED728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1104"/>
              <a:ext cx="672" cy="2718"/>
              <a:chOff x="2472" y="1104"/>
              <a:chExt cx="672" cy="2718"/>
            </a:xfrm>
          </p:grpSpPr>
          <p:sp>
            <p:nvSpPr>
              <p:cNvPr id="18459" name="Oval 5">
                <a:extLst>
                  <a:ext uri="{FF2B5EF4-FFF2-40B4-BE49-F238E27FC236}">
                    <a16:creationId xmlns:a16="http://schemas.microsoft.com/office/drawing/2014/main" id="{4CF9DBA3-1257-40A5-9F33-6271008D8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2" y="3390"/>
                <a:ext cx="67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18460" name="Rectangle 6">
                <a:extLst>
                  <a:ext uri="{FF2B5EF4-FFF2-40B4-BE49-F238E27FC236}">
                    <a16:creationId xmlns:a16="http://schemas.microsoft.com/office/drawing/2014/main" id="{28811301-AB62-4F96-9D81-8A670ECFD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528" cy="21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18461" name="AutoShape 7">
                <a:extLst>
                  <a:ext uri="{FF2B5EF4-FFF2-40B4-BE49-F238E27FC236}">
                    <a16:creationId xmlns:a16="http://schemas.microsoft.com/office/drawing/2014/main" id="{4CB80688-27A7-438E-A742-EBDFF09DA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524" y="1124"/>
                <a:ext cx="567" cy="528"/>
              </a:xfrm>
              <a:prstGeom prst="flowChartDelay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18462" name="Line 8">
                <a:extLst>
                  <a:ext uri="{FF2B5EF4-FFF2-40B4-BE49-F238E27FC236}">
                    <a16:creationId xmlns:a16="http://schemas.microsoft.com/office/drawing/2014/main" id="{872372C6-7BC6-458F-9102-02FB8F3CB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668"/>
                <a:ext cx="0" cy="1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Line 9">
                <a:extLst>
                  <a:ext uri="{FF2B5EF4-FFF2-40B4-BE49-F238E27FC236}">
                    <a16:creationId xmlns:a16="http://schemas.microsoft.com/office/drawing/2014/main" id="{7B9FF45E-6B87-424C-AE89-634DD42C76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4" y="2790"/>
                <a:ext cx="43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Rectangle 10">
                <a:extLst>
                  <a:ext uri="{FF2B5EF4-FFF2-40B4-BE49-F238E27FC236}">
                    <a16:creationId xmlns:a16="http://schemas.microsoft.com/office/drawing/2014/main" id="{0555C44F-4DAB-40EA-928D-3173703E2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0"/>
                <a:ext cx="52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18465" name="Oval 11">
                <a:extLst>
                  <a:ext uri="{FF2B5EF4-FFF2-40B4-BE49-F238E27FC236}">
                    <a16:creationId xmlns:a16="http://schemas.microsoft.com/office/drawing/2014/main" id="{3DAB8737-1566-4E68-B2F6-750B97CB0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" y="35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</p:grpSp>
        <p:sp>
          <p:nvSpPr>
            <p:cNvPr id="18440" name="Line 12">
              <a:extLst>
                <a:ext uri="{FF2B5EF4-FFF2-40B4-BE49-F238E27FC236}">
                  <a16:creationId xmlns:a16="http://schemas.microsoft.com/office/drawing/2014/main" id="{B4650250-5769-4933-8BEA-6BB6DF9D77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44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13">
              <a:extLst>
                <a:ext uri="{FF2B5EF4-FFF2-40B4-BE49-F238E27FC236}">
                  <a16:creationId xmlns:a16="http://schemas.microsoft.com/office/drawing/2014/main" id="{A1D907B4-0205-40EE-9D68-81435764B8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144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14">
              <a:extLst>
                <a:ext uri="{FF2B5EF4-FFF2-40B4-BE49-F238E27FC236}">
                  <a16:creationId xmlns:a16="http://schemas.microsoft.com/office/drawing/2014/main" id="{9B76C8B1-F09E-46A3-8D30-7BCFB89157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210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5">
              <a:extLst>
                <a:ext uri="{FF2B5EF4-FFF2-40B4-BE49-F238E27FC236}">
                  <a16:creationId xmlns:a16="http://schemas.microsoft.com/office/drawing/2014/main" id="{5B676180-D40E-4895-A98A-8F7B91EF61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210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16">
              <a:extLst>
                <a:ext uri="{FF2B5EF4-FFF2-40B4-BE49-F238E27FC236}">
                  <a16:creationId xmlns:a16="http://schemas.microsoft.com/office/drawing/2014/main" id="{AF282D46-6629-4D2A-9418-BE9E608BD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273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17">
              <a:extLst>
                <a:ext uri="{FF2B5EF4-FFF2-40B4-BE49-F238E27FC236}">
                  <a16:creationId xmlns:a16="http://schemas.microsoft.com/office/drawing/2014/main" id="{8F606B89-81BC-433A-ACFC-3B7DBE21FF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273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18">
              <a:extLst>
                <a:ext uri="{FF2B5EF4-FFF2-40B4-BE49-F238E27FC236}">
                  <a16:creationId xmlns:a16="http://schemas.microsoft.com/office/drawing/2014/main" id="{C8F826AF-41B9-4B24-A98E-CFAA8D1446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344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19">
              <a:extLst>
                <a:ext uri="{FF2B5EF4-FFF2-40B4-BE49-F238E27FC236}">
                  <a16:creationId xmlns:a16="http://schemas.microsoft.com/office/drawing/2014/main" id="{C7AEC08D-6320-4D21-B23E-8F03AC02E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44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Text Box 20">
              <a:extLst>
                <a:ext uri="{FF2B5EF4-FFF2-40B4-BE49-F238E27FC236}">
                  <a16:creationId xmlns:a16="http://schemas.microsoft.com/office/drawing/2014/main" id="{AC1F5A04-42C9-4EEF-BE99-D6E268D91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1433"/>
              <a:ext cx="116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latin typeface="Times New Roman" panose="02020603050405020304" pitchFamily="18" charset="0"/>
                </a:rPr>
                <a:t>Normal range</a:t>
              </a:r>
            </a:p>
          </p:txBody>
        </p:sp>
        <p:sp>
          <p:nvSpPr>
            <p:cNvPr id="18449" name="Text Box 21">
              <a:extLst>
                <a:ext uri="{FF2B5EF4-FFF2-40B4-BE49-F238E27FC236}">
                  <a16:creationId xmlns:a16="http://schemas.microsoft.com/office/drawing/2014/main" id="{0B15F71B-F735-4999-A41E-C9EBFF0C6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112"/>
              <a:ext cx="94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latin typeface="Times New Roman" panose="02020603050405020304" pitchFamily="18" charset="0"/>
                </a:rPr>
                <a:t>Cold stress</a:t>
              </a:r>
            </a:p>
          </p:txBody>
        </p:sp>
        <p:sp>
          <p:nvSpPr>
            <p:cNvPr id="18450" name="Text Box 22">
              <a:extLst>
                <a:ext uri="{FF2B5EF4-FFF2-40B4-BE49-F238E27FC236}">
                  <a16:creationId xmlns:a16="http://schemas.microsoft.com/office/drawing/2014/main" id="{3AD8C6C4-0835-4BDB-99A8-1AD6A57CF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" y="2712"/>
              <a:ext cx="18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latin typeface="Times New Roman" panose="02020603050405020304" pitchFamily="18" charset="0"/>
                </a:rPr>
                <a:t>Moderate hypothermia</a:t>
              </a:r>
            </a:p>
          </p:txBody>
        </p:sp>
        <p:sp>
          <p:nvSpPr>
            <p:cNvPr id="18451" name="Text Box 23">
              <a:extLst>
                <a:ext uri="{FF2B5EF4-FFF2-40B4-BE49-F238E27FC236}">
                  <a16:creationId xmlns:a16="http://schemas.microsoft.com/office/drawing/2014/main" id="{B6E2A556-4AB7-4296-92E9-D9E78D425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432"/>
              <a:ext cx="162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latin typeface="Times New Roman" panose="02020603050405020304" pitchFamily="18" charset="0"/>
                </a:rPr>
                <a:t>Severe hypothermia</a:t>
              </a:r>
            </a:p>
          </p:txBody>
        </p:sp>
        <p:sp>
          <p:nvSpPr>
            <p:cNvPr id="18452" name="Text Box 24">
              <a:extLst>
                <a:ext uri="{FF2B5EF4-FFF2-40B4-BE49-F238E27FC236}">
                  <a16:creationId xmlns:a16="http://schemas.microsoft.com/office/drawing/2014/main" id="{74F2B9AE-C90D-4B28-874E-E4824E9EC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3439"/>
              <a:ext cx="1818" cy="48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latin typeface="Times New Roman" panose="02020603050405020304" pitchFamily="18" charset="0"/>
                </a:rPr>
                <a:t>Outlook grave, skilled </a:t>
              </a:r>
            </a:p>
            <a:p>
              <a:pPr eaLnBrk="1" hangingPunct="1"/>
              <a:r>
                <a:rPr lang="en-US" altLang="en-US" sz="2200" b="1">
                  <a:latin typeface="Times New Roman" panose="02020603050405020304" pitchFamily="18" charset="0"/>
                </a:rPr>
                <a:t>care urgently needed</a:t>
              </a:r>
            </a:p>
          </p:txBody>
        </p:sp>
        <p:sp>
          <p:nvSpPr>
            <p:cNvPr id="18453" name="Text Box 25">
              <a:extLst>
                <a:ext uri="{FF2B5EF4-FFF2-40B4-BE49-F238E27FC236}">
                  <a16:creationId xmlns:a16="http://schemas.microsoft.com/office/drawing/2014/main" id="{C344BEB6-FED0-4F28-BB92-B1F2B91B0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5" y="2880"/>
              <a:ext cx="1617" cy="269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latin typeface="Times New Roman" panose="02020603050405020304" pitchFamily="18" charset="0"/>
                </a:rPr>
                <a:t>Danger, warm baby</a:t>
              </a:r>
            </a:p>
          </p:txBody>
        </p:sp>
        <p:sp>
          <p:nvSpPr>
            <p:cNvPr id="18454" name="Text Box 26">
              <a:extLst>
                <a:ext uri="{FF2B5EF4-FFF2-40B4-BE49-F238E27FC236}">
                  <a16:creationId xmlns:a16="http://schemas.microsoft.com/office/drawing/2014/main" id="{AE3CA4BB-DDAF-4624-A0CC-03F741D50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244"/>
              <a:ext cx="1484" cy="269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latin typeface="Times New Roman" panose="02020603050405020304" pitchFamily="18" charset="0"/>
                </a:rPr>
                <a:t>Cause for concern</a:t>
              </a:r>
            </a:p>
          </p:txBody>
        </p:sp>
        <p:sp>
          <p:nvSpPr>
            <p:cNvPr id="18455" name="Text Box 27">
              <a:extLst>
                <a:ext uri="{FF2B5EF4-FFF2-40B4-BE49-F238E27FC236}">
                  <a16:creationId xmlns:a16="http://schemas.microsoft.com/office/drawing/2014/main" id="{12BBC8CF-2AEC-4C1E-9B63-69F86D464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1200"/>
              <a:ext cx="958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Times New Roman" panose="02020603050405020304" pitchFamily="18" charset="0"/>
                </a:rPr>
                <a:t> 36.5-37.5</a:t>
              </a:r>
              <a:r>
                <a:rPr lang="en-US" altLang="en-US" baseline="30000">
                  <a:latin typeface="Times New Roman" panose="02020603050405020304" pitchFamily="18" charset="0"/>
                </a:rPr>
                <a:t>o</a:t>
              </a:r>
              <a:r>
                <a:rPr lang="en-US" altLang="en-US" b="1">
                  <a:latin typeface="Times New Roman" panose="02020603050405020304" pitchFamily="18" charset="0"/>
                </a:rPr>
                <a:t>C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b="1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altLang="en-US" b="1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altLang="en-US" baseline="30000">
                <a:latin typeface="Times New Roman" panose="02020603050405020304" pitchFamily="18" charset="0"/>
              </a:endParaRPr>
            </a:p>
          </p:txBody>
        </p:sp>
        <p:sp>
          <p:nvSpPr>
            <p:cNvPr id="18456" name="Text Box 28">
              <a:extLst>
                <a:ext uri="{FF2B5EF4-FFF2-40B4-BE49-F238E27FC236}">
                  <a16:creationId xmlns:a16="http://schemas.microsoft.com/office/drawing/2014/main" id="{ECE55B01-B9F9-440E-B099-44E6DCF84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1872"/>
              <a:ext cx="97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Times New Roman" panose="02020603050405020304" pitchFamily="18" charset="0"/>
                </a:rPr>
                <a:t>36.0 to 36.5</a:t>
              </a:r>
              <a:r>
                <a:rPr lang="en-US" altLang="en-US" baseline="30000">
                  <a:latin typeface="Times New Roman" panose="02020603050405020304" pitchFamily="18" charset="0"/>
                </a:rPr>
                <a:t>o</a:t>
              </a:r>
              <a:r>
                <a:rPr lang="en-US" altLang="en-US" b="1">
                  <a:latin typeface="Times New Roman" panose="02020603050405020304" pitchFamily="18" charset="0"/>
                </a:rPr>
                <a:t>C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baseline="30000">
                <a:latin typeface="Times New Roman" panose="02020603050405020304" pitchFamily="18" charset="0"/>
              </a:endParaRPr>
            </a:p>
          </p:txBody>
        </p:sp>
        <p:sp>
          <p:nvSpPr>
            <p:cNvPr id="18457" name="Text Box 29">
              <a:extLst>
                <a:ext uri="{FF2B5EF4-FFF2-40B4-BE49-F238E27FC236}">
                  <a16:creationId xmlns:a16="http://schemas.microsoft.com/office/drawing/2014/main" id="{68FB9FFA-29BA-4402-861F-855F86C00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1" y="2546"/>
              <a:ext cx="862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Times New Roman" panose="02020603050405020304" pitchFamily="18" charset="0"/>
                </a:rPr>
                <a:t>35.9-32.0</a:t>
              </a:r>
              <a:r>
                <a:rPr lang="en-US" altLang="en-US" baseline="30000">
                  <a:latin typeface="Times New Roman" panose="02020603050405020304" pitchFamily="18" charset="0"/>
                </a:rPr>
                <a:t>o</a:t>
              </a:r>
              <a:r>
                <a:rPr lang="en-US" altLang="en-US" b="1">
                  <a:latin typeface="Times New Roman" panose="02020603050405020304" pitchFamily="18" charset="0"/>
                </a:rPr>
                <a:t>C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b="1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altLang="en-US" baseline="30000">
                <a:latin typeface="Times New Roman" panose="02020603050405020304" pitchFamily="18" charset="0"/>
              </a:endParaRPr>
            </a:p>
          </p:txBody>
        </p:sp>
        <p:sp>
          <p:nvSpPr>
            <p:cNvPr id="18458" name="Text Box 30">
              <a:extLst>
                <a:ext uri="{FF2B5EF4-FFF2-40B4-BE49-F238E27FC236}">
                  <a16:creationId xmlns:a16="http://schemas.microsoft.com/office/drawing/2014/main" id="{648E6F84-7014-496E-87D8-969BDC353A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3252"/>
              <a:ext cx="63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Times New Roman" panose="02020603050405020304" pitchFamily="18" charset="0"/>
                </a:rPr>
                <a:t>&lt;32.0</a:t>
              </a:r>
              <a:r>
                <a:rPr lang="en-US" altLang="en-US" baseline="30000">
                  <a:latin typeface="Times New Roman" panose="02020603050405020304" pitchFamily="18" charset="0"/>
                </a:rPr>
                <a:t>o</a:t>
              </a:r>
              <a:r>
                <a:rPr lang="en-US" altLang="en-US" b="1">
                  <a:latin typeface="Times New Roman" panose="02020603050405020304" pitchFamily="18" charset="0"/>
                </a:rPr>
                <a:t>C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baseline="30000">
                <a:latin typeface="Times New Roman" panose="02020603050405020304" pitchFamily="18" charset="0"/>
              </a:endParaRPr>
            </a:p>
          </p:txBody>
        </p:sp>
      </p:grpSp>
      <p:sp>
        <p:nvSpPr>
          <p:cNvPr id="18436" name="Rectangle 32">
            <a:extLst>
              <a:ext uri="{FF2B5EF4-FFF2-40B4-BE49-F238E27FC236}">
                <a16:creationId xmlns:a16="http://schemas.microsoft.com/office/drawing/2014/main" id="{1A362002-9281-4607-AFFC-301A8BB03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7463"/>
            <a:ext cx="9180513" cy="1219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00"/>
                </a:solidFill>
              </a:rPr>
              <a:t>Definition &amp; Degrees of Hypothermia</a:t>
            </a:r>
          </a:p>
        </p:txBody>
      </p:sp>
      <p:sp>
        <p:nvSpPr>
          <p:cNvPr id="23557" name="Date Placeholder 1">
            <a:extLst>
              <a:ext uri="{FF2B5EF4-FFF2-40B4-BE49-F238E27FC236}">
                <a16:creationId xmlns:a16="http://schemas.microsoft.com/office/drawing/2014/main" id="{4C342607-EF25-49A0-956B-2AC65D06420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Teaching Aids: ENC</a:t>
            </a:r>
          </a:p>
          <a:p>
            <a:pPr>
              <a:defRPr/>
            </a:pPr>
            <a:endParaRPr lang="en-US" sz="140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3B540FB-F2D5-4641-8F20-C9561D8C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200" y="6248400"/>
            <a:ext cx="609600" cy="381000"/>
          </a:xfrm>
        </p:spPr>
        <p:txBody>
          <a:bodyPr/>
          <a:lstStyle/>
          <a:p>
            <a:pPr>
              <a:defRPr/>
            </a:pPr>
            <a:r>
              <a:rPr lang="en-US"/>
              <a:t>NT-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399D76C-4149-4561-8FB9-1997C543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Management of Hypothermia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3C21F28-B077-4960-8B8B-EDD6E8059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IN" altLang="en-US"/>
              <a:t>Record body temperature</a:t>
            </a:r>
          </a:p>
          <a:p>
            <a:r>
              <a:rPr lang="en-IN" altLang="en-US"/>
              <a:t>Severe hypothermia</a:t>
            </a:r>
          </a:p>
          <a:p>
            <a:pPr lvl="1"/>
            <a:r>
              <a:rPr lang="en-IN" altLang="en-US"/>
              <a:t>Radiant warmer</a:t>
            </a:r>
          </a:p>
          <a:p>
            <a:pPr lvl="1"/>
            <a:r>
              <a:rPr lang="en-IN" altLang="en-US"/>
              <a:t>Infuse 10% Dextrose @60ml/kg/day</a:t>
            </a:r>
          </a:p>
          <a:p>
            <a:pPr lvl="1"/>
            <a:r>
              <a:rPr lang="en-IN" altLang="en-US"/>
              <a:t>Provide oxygen</a:t>
            </a:r>
          </a:p>
          <a:p>
            <a:pPr lvl="1"/>
            <a:r>
              <a:rPr lang="en-IN" altLang="en-US"/>
              <a:t>Assess for sepsis</a:t>
            </a:r>
          </a:p>
          <a:p>
            <a:r>
              <a:rPr lang="en-IN" altLang="en-US"/>
              <a:t>Mild to moderate </a:t>
            </a:r>
          </a:p>
          <a:p>
            <a:pPr lvl="1"/>
            <a:r>
              <a:rPr lang="en-IN" altLang="en-US"/>
              <a:t>Radiant warmer / KMC</a:t>
            </a:r>
          </a:p>
          <a:p>
            <a:endParaRPr lang="en-IN" altLang="en-US"/>
          </a:p>
          <a:p>
            <a:pPr lvl="1"/>
            <a:endParaRPr lang="en-I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3A2790C4-342F-4FDB-A9E3-FE0D5267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5A79E1-2AF5-4313-9CF2-D1C2E68DD01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CBAAF9D-FA4E-4E7A-810D-F49664CAD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9154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FF00"/>
                </a:solidFill>
              </a:rPr>
              <a:t>Management: Severe Hypothermia (&lt;32</a:t>
            </a:r>
            <a:r>
              <a:rPr lang="en-US" altLang="en-US" sz="3200" baseline="30000">
                <a:solidFill>
                  <a:srgbClr val="FFFF00"/>
                </a:solidFill>
              </a:rPr>
              <a:t>0</a:t>
            </a:r>
            <a:r>
              <a:rPr lang="en-US" altLang="en-US" sz="3200">
                <a:solidFill>
                  <a:srgbClr val="FFFF00"/>
                </a:solidFill>
              </a:rPr>
              <a:t>C )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D6137A9-28C7-4D7B-B2F3-3F7CFBEEA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954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Provide extra heat preferably under radiant warmer  </a:t>
            </a:r>
          </a:p>
          <a:p>
            <a:pPr lvl="1" algn="just" eaLnBrk="1" hangingPunct="1">
              <a:lnSpc>
                <a:spcPct val="115000"/>
              </a:lnSpc>
              <a:spcBef>
                <a:spcPct val="20000"/>
              </a:spcBef>
            </a:pPr>
            <a:r>
              <a:rPr lang="en-US" altLang="en-US" sz="2400"/>
              <a:t>-	rapidly warm till 34</a:t>
            </a:r>
            <a:r>
              <a:rPr lang="en-US" altLang="en-US" sz="2400" baseline="30000"/>
              <a:t>0</a:t>
            </a:r>
            <a:r>
              <a:rPr lang="en-US" altLang="en-US" sz="2400"/>
              <a:t>C, then slow re-warming</a:t>
            </a:r>
          </a:p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Take measures to reduce heat loss</a:t>
            </a:r>
          </a:p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IV fluids: 60ml/kg of 10% Dextrose</a:t>
            </a:r>
          </a:p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Oxygen, if needed</a:t>
            </a:r>
          </a:p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Inj. vitamin K 1 mg in term &amp; 0.5 mg in preterm </a:t>
            </a:r>
          </a:p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If still hypothermic, consider antibiotics assuming sepsis</a:t>
            </a:r>
          </a:p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/>
              <a:t>Admit in SNCU and monitor </a:t>
            </a:r>
          </a:p>
          <a:p>
            <a:pPr algn="just" eaLnBrk="1" hangingPunct="1"/>
            <a:r>
              <a:rPr lang="en-US" altLang="en-US" sz="2000"/>
              <a:t>   </a:t>
            </a:r>
          </a:p>
          <a:p>
            <a:pPr algn="just" eaLnBrk="1" hangingPunct="1"/>
            <a:r>
              <a:rPr lang="en-US" altLang="en-US" sz="1600" i="1"/>
              <a:t>  </a:t>
            </a:r>
            <a:endParaRPr lang="en-US" altLang="en-US" sz="1600" i="1">
              <a:latin typeface="Verdana" panose="020B0604030504040204" pitchFamily="34" charset="0"/>
            </a:endParaRPr>
          </a:p>
        </p:txBody>
      </p:sp>
      <p:sp>
        <p:nvSpPr>
          <p:cNvPr id="20485" name="Line 8">
            <a:extLst>
              <a:ext uri="{FF2B5EF4-FFF2-40B4-BE49-F238E27FC236}">
                <a16:creationId xmlns:a16="http://schemas.microsoft.com/office/drawing/2014/main" id="{5A10FB3E-8AC4-4847-8EA1-475B2EB513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5410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Date Placeholder 1">
            <a:extLst>
              <a:ext uri="{FF2B5EF4-FFF2-40B4-BE49-F238E27FC236}">
                <a16:creationId xmlns:a16="http://schemas.microsoft.com/office/drawing/2014/main" id="{5761CAF3-5128-49AE-8F58-BBEDE93E15D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Teaching Aids: ENC</a:t>
            </a:r>
          </a:p>
          <a:p>
            <a:pPr>
              <a:defRPr/>
            </a:pPr>
            <a:endParaRPr lang="en-US" sz="1400"/>
          </a:p>
        </p:txBody>
      </p:sp>
      <p:sp>
        <p:nvSpPr>
          <p:cNvPr id="37895" name="Footer Placeholder 2">
            <a:extLst>
              <a:ext uri="{FF2B5EF4-FFF2-40B4-BE49-F238E27FC236}">
                <a16:creationId xmlns:a16="http://schemas.microsoft.com/office/drawing/2014/main" id="{E3005E51-06A3-49B6-8494-9DC4BD5D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200" y="6248400"/>
            <a:ext cx="609600" cy="381000"/>
          </a:xfrm>
        </p:spPr>
        <p:txBody>
          <a:bodyPr/>
          <a:lstStyle/>
          <a:p>
            <a:pPr>
              <a:defRPr/>
            </a:pPr>
            <a:r>
              <a:rPr lang="en-US"/>
              <a:t>NT-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F7EB988B-10BC-475D-8B64-53191703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CA7D40-D6E0-4246-B047-AB5C753E38D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DE8506F-124D-490C-B529-328104406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00"/>
                </a:solidFill>
              </a:rPr>
              <a:t>Management: Moderate Hypothermia 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A1DACEB-20E0-45E3-8B36-63DE1528A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1508125"/>
            <a:ext cx="838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Skin to skin contact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Warm room/bed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Take measures to reduce heat loss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Provide extra heat</a:t>
            </a:r>
          </a:p>
          <a:p>
            <a:pPr marL="742950" lvl="1" indent="-285750" algn="just">
              <a:lnSpc>
                <a:spcPct val="13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latin typeface="Arial" charset="0"/>
                <a:cs typeface="Arial" charset="0"/>
              </a:rPr>
              <a:t>Room heater</a:t>
            </a:r>
          </a:p>
          <a:p>
            <a:pPr marL="742950" lvl="1" indent="-285750" algn="just">
              <a:lnSpc>
                <a:spcPct val="13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latin typeface="Arial" charset="0"/>
                <a:cs typeface="Arial" charset="0"/>
              </a:rPr>
              <a:t>Radiant  warmer</a:t>
            </a:r>
          </a:p>
          <a:p>
            <a:pPr marL="742950" lvl="1" indent="-285750" algn="just">
              <a:lnSpc>
                <a:spcPct val="13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latin typeface="Arial" charset="0"/>
                <a:cs typeface="Arial" charset="0"/>
              </a:rPr>
              <a:t>Apply warm towels</a:t>
            </a:r>
          </a:p>
          <a:p>
            <a:pPr marL="285750" indent="-285750" algn="just">
              <a:lnSpc>
                <a:spcPct val="13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2400" dirty="0">
                <a:latin typeface="Arial" charset="0"/>
                <a:cs typeface="Arial" charset="0"/>
              </a:rPr>
              <a:t>Monitor temperature every 30 minutes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6DC12869-B96B-47F8-BF73-C64D7BCD4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5846" name="Date Placeholder 1">
            <a:extLst>
              <a:ext uri="{FF2B5EF4-FFF2-40B4-BE49-F238E27FC236}">
                <a16:creationId xmlns:a16="http://schemas.microsoft.com/office/drawing/2014/main" id="{827EBF70-3680-4C04-990E-ACDB9AE254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Teaching Aids: ENC</a:t>
            </a:r>
          </a:p>
          <a:p>
            <a:pPr>
              <a:defRPr/>
            </a:pPr>
            <a:endParaRPr lang="en-US" sz="1400"/>
          </a:p>
        </p:txBody>
      </p:sp>
      <p:sp>
        <p:nvSpPr>
          <p:cNvPr id="35847" name="Footer Placeholder 2">
            <a:extLst>
              <a:ext uri="{FF2B5EF4-FFF2-40B4-BE49-F238E27FC236}">
                <a16:creationId xmlns:a16="http://schemas.microsoft.com/office/drawing/2014/main" id="{4400E2E7-09EE-4FB5-89E2-7F03890F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200" y="6248400"/>
            <a:ext cx="609600" cy="381000"/>
          </a:xfrm>
        </p:spPr>
        <p:txBody>
          <a:bodyPr/>
          <a:lstStyle/>
          <a:p>
            <a:pPr>
              <a:defRPr/>
            </a:pPr>
            <a:r>
              <a:rPr lang="en-US"/>
              <a:t>NT-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1F39258F-B827-42FF-85CB-DD8FE1DB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4C1985-3C91-4386-92F6-8FACB74FA73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48507E2-5C2E-4EF1-BC53-8B820219D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00"/>
                </a:solidFill>
              </a:rPr>
              <a:t>Management: Cold Stress 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F052762-D30A-4E8E-A48A-F8C1D7B2D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838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ts val="200"/>
              </a:spcBef>
              <a:buFontTx/>
              <a:buChar char="•"/>
            </a:pPr>
            <a:r>
              <a:rPr lang="en-US" altLang="en-US" sz="2400"/>
              <a:t>Cover adequately - remove cold clothes and replace with warm clothes</a:t>
            </a:r>
          </a:p>
          <a:p>
            <a:pPr algn="just" eaLnBrk="1" hangingPunct="1">
              <a:lnSpc>
                <a:spcPct val="135000"/>
              </a:lnSpc>
              <a:spcBef>
                <a:spcPts val="200"/>
              </a:spcBef>
              <a:buFontTx/>
              <a:buChar char="•"/>
            </a:pPr>
            <a:r>
              <a:rPr lang="en-US" altLang="en-US" sz="2400"/>
              <a:t>Warm room/bed</a:t>
            </a:r>
          </a:p>
          <a:p>
            <a:pPr algn="just" eaLnBrk="1" hangingPunct="1">
              <a:lnSpc>
                <a:spcPct val="135000"/>
              </a:lnSpc>
              <a:spcBef>
                <a:spcPts val="200"/>
              </a:spcBef>
              <a:buFontTx/>
              <a:buChar char="•"/>
            </a:pPr>
            <a:r>
              <a:rPr lang="en-US" altLang="en-US" sz="2400"/>
              <a:t>Take measures to reduce heat loss</a:t>
            </a:r>
          </a:p>
          <a:p>
            <a:pPr algn="just" eaLnBrk="1" hangingPunct="1">
              <a:lnSpc>
                <a:spcPct val="135000"/>
              </a:lnSpc>
              <a:spcBef>
                <a:spcPts val="200"/>
              </a:spcBef>
              <a:buFontTx/>
              <a:buChar char="•"/>
            </a:pPr>
            <a:r>
              <a:rPr lang="en-US" altLang="en-US" sz="2400"/>
              <a:t>Ensure skin-to-skin contact with mother</a:t>
            </a:r>
          </a:p>
          <a:p>
            <a:pPr algn="just" eaLnBrk="1" hangingPunct="1">
              <a:lnSpc>
                <a:spcPct val="135000"/>
              </a:lnSpc>
              <a:spcBef>
                <a:spcPts val="200"/>
              </a:spcBef>
              <a:buFontTx/>
              <a:buChar char="•"/>
            </a:pPr>
            <a:r>
              <a:rPr lang="en-US" altLang="en-US" sz="2400"/>
              <a:t>Or keep next to mother after fully covering the baby</a:t>
            </a:r>
          </a:p>
          <a:p>
            <a:pPr algn="just" eaLnBrk="1" hangingPunct="1">
              <a:lnSpc>
                <a:spcPct val="135000"/>
              </a:lnSpc>
              <a:spcBef>
                <a:spcPts val="200"/>
              </a:spcBef>
              <a:buFontTx/>
              <a:buChar char="•"/>
            </a:pPr>
            <a:r>
              <a:rPr lang="en-US" altLang="en-US" sz="2400"/>
              <a:t>Encourage breast feeding</a:t>
            </a:r>
          </a:p>
          <a:p>
            <a:pPr algn="just" eaLnBrk="1" hangingPunct="1">
              <a:lnSpc>
                <a:spcPct val="135000"/>
              </a:lnSpc>
              <a:spcBef>
                <a:spcPct val="20000"/>
              </a:spcBef>
            </a:pPr>
            <a:r>
              <a:rPr lang="en-US" altLang="en-US"/>
              <a:t>   </a:t>
            </a:r>
            <a:r>
              <a:rPr lang="en-US" altLang="en-US" sz="1600" i="1"/>
              <a:t>Monitor axillary temperature every ½ hour till it reaches 36.5</a:t>
            </a:r>
            <a:r>
              <a:rPr lang="en-US" altLang="en-US" sz="1600" i="1" baseline="30000"/>
              <a:t>0</a:t>
            </a:r>
            <a:r>
              <a:rPr lang="en-US" altLang="en-US" sz="1600" i="1"/>
              <a:t> C, then hourly for next 4 hours, 2 hourly for 12 hours thereafter</a:t>
            </a:r>
          </a:p>
          <a:p>
            <a:pPr algn="just" eaLnBrk="1" hangingPunct="1">
              <a:lnSpc>
                <a:spcPct val="135000"/>
              </a:lnSpc>
              <a:spcBef>
                <a:spcPct val="20000"/>
              </a:spcBef>
            </a:pPr>
            <a:endParaRPr lang="en-US" altLang="en-US"/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BBAE92BC-DBB5-430E-8742-2E85591F9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2534" name="Line 7">
            <a:extLst>
              <a:ext uri="{FF2B5EF4-FFF2-40B4-BE49-F238E27FC236}">
                <a16:creationId xmlns:a16="http://schemas.microsoft.com/office/drawing/2014/main" id="{AC851E7D-06E3-4C90-81D9-165E90BF2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5334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Date Placeholder 1">
            <a:extLst>
              <a:ext uri="{FF2B5EF4-FFF2-40B4-BE49-F238E27FC236}">
                <a16:creationId xmlns:a16="http://schemas.microsoft.com/office/drawing/2014/main" id="{C8DA4D9A-3296-498E-920E-6EA2D05BE40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Teaching Aids: ENC</a:t>
            </a:r>
          </a:p>
          <a:p>
            <a:pPr>
              <a:defRPr/>
            </a:pPr>
            <a:endParaRPr lang="en-US" sz="1400"/>
          </a:p>
        </p:txBody>
      </p:sp>
      <p:sp>
        <p:nvSpPr>
          <p:cNvPr id="34824" name="Footer Placeholder 2">
            <a:extLst>
              <a:ext uri="{FF2B5EF4-FFF2-40B4-BE49-F238E27FC236}">
                <a16:creationId xmlns:a16="http://schemas.microsoft.com/office/drawing/2014/main" id="{E549E689-C04C-41E7-9188-F98D56AC0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200" y="6248400"/>
            <a:ext cx="609600" cy="381000"/>
          </a:xfrm>
        </p:spPr>
        <p:txBody>
          <a:bodyPr/>
          <a:lstStyle/>
          <a:p>
            <a:pPr>
              <a:defRPr/>
            </a:pPr>
            <a:r>
              <a:rPr lang="en-US"/>
              <a:t>NT-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EC344A7C-D501-4BB1-ADD7-FAAD400A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2E9606-2E80-483A-8E43-8F6746D4222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4314432-9ED2-41D2-B989-10F23B68F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00"/>
                </a:solidFill>
              </a:rPr>
              <a:t>Using Skin-to-Skin Contact</a:t>
            </a:r>
          </a:p>
          <a:p>
            <a:pPr algn="ctr" eaLnBrk="1" hangingPunct="1"/>
            <a:r>
              <a:rPr lang="en-US" altLang="en-US" sz="3600">
                <a:solidFill>
                  <a:srgbClr val="FFFF00"/>
                </a:solidFill>
              </a:rPr>
              <a:t>Re-warm a Cold Baby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9238B2A-05EA-4E55-ACCA-E979BA424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28800"/>
            <a:ext cx="8763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/>
              <a:t>Make sure the room is warm 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/>
              <a:t>Place baby in skin-to-skin contact in a pre-warmed shirt opening at the front, a nappy, cap and socks 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/>
              <a:t>Cover the baby on the mother’s chest with her clothes AND an additional warmed blanket 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/>
              <a:t>Check temperature every 30 minutes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/>
              <a:t>Keep the baby with the mother until the  temperature is in the normal range</a:t>
            </a:r>
          </a:p>
          <a:p>
            <a:pPr algn="just" eaLnBrk="1" hangingPunct="1">
              <a:spcBef>
                <a:spcPct val="20000"/>
              </a:spcBef>
            </a:pPr>
            <a:endParaRPr lang="en-GB" altLang="en-US" sz="2800" b="1"/>
          </a:p>
          <a:p>
            <a:pPr algn="just" eaLnBrk="1" hangingPunct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36869" name="Date Placeholder 1">
            <a:extLst>
              <a:ext uri="{FF2B5EF4-FFF2-40B4-BE49-F238E27FC236}">
                <a16:creationId xmlns:a16="http://schemas.microsoft.com/office/drawing/2014/main" id="{C0AAD5BA-64B2-46F5-AC87-20C9D48860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Teaching Aids: ENC</a:t>
            </a:r>
          </a:p>
          <a:p>
            <a:pPr>
              <a:defRPr/>
            </a:pPr>
            <a:endParaRPr lang="en-US" sz="1400"/>
          </a:p>
        </p:txBody>
      </p:sp>
      <p:sp>
        <p:nvSpPr>
          <p:cNvPr id="23558" name="Footer Placeholder 2">
            <a:extLst>
              <a:ext uri="{FF2B5EF4-FFF2-40B4-BE49-F238E27FC236}">
                <a16:creationId xmlns:a16="http://schemas.microsoft.com/office/drawing/2014/main" id="{E9372D03-CB6C-4EB4-9A9D-1C48E0B8612A}"/>
              </a:ext>
            </a:extLst>
          </p:cNvPr>
          <p:cNvSpPr txBox="1">
            <a:spLocks/>
          </p:cNvSpPr>
          <p:nvPr/>
        </p:nvSpPr>
        <p:spPr bwMode="auto">
          <a:xfrm>
            <a:off x="7696200" y="62484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i="1"/>
              <a:t>NT-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3BFBCC2-3A46-4AE8-9756-50D4B98BFE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463" y="6350"/>
            <a:ext cx="9126537" cy="1143000"/>
          </a:xfrm>
        </p:spPr>
        <p:txBody>
          <a:bodyPr/>
          <a:lstStyle/>
          <a:p>
            <a:pPr eaLnBrk="1" hangingPunct="1"/>
            <a:r>
              <a:rPr lang="en-US" altLang="en-US"/>
              <a:t>Learning Objectives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1A8AACC-BD9E-42D7-89A2-561E6EDE8AE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5800" y="1417638"/>
            <a:ext cx="8001000" cy="47085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By the end of this session participants will be able to</a:t>
            </a:r>
          </a:p>
          <a:p>
            <a:pPr eaLnBrk="1" hangingPunct="1">
              <a:defRPr/>
            </a:pPr>
            <a:r>
              <a:rPr lang="en-US" altLang="en-US" dirty="0"/>
              <a:t>List and identify the danger signs </a:t>
            </a:r>
          </a:p>
          <a:p>
            <a:pPr eaLnBrk="1" hangingPunct="1">
              <a:defRPr/>
            </a:pPr>
            <a:r>
              <a:rPr lang="en-US" altLang="en-US" dirty="0"/>
              <a:t>Discuss on early and further management of danger signs</a:t>
            </a:r>
          </a:p>
          <a:p>
            <a:pPr eaLnBrk="1" hangingPunct="1">
              <a:defRPr/>
            </a:pPr>
            <a:r>
              <a:rPr lang="en-US" altLang="en-US" dirty="0"/>
              <a:t>List babies that require urgent transport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15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150000"/>
              </a:lnSpc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7B7684A-3C05-498D-A3AC-BD7177727DE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br>
              <a:rPr lang="en-US" altLang="en-US"/>
            </a:br>
            <a:r>
              <a:rPr lang="en-US" altLang="en-US"/>
              <a:t>2. Respiratory Distress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52F2F22-8E31-424B-9F35-2910B51D8AC8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/>
              <a:t>Fast breathing: &gt; 60/min PLUS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Retractions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Grunting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Nasal flaring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Cyanosis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23A7185-1B4F-4C28-9507-ADC43D98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Assess Respiratory Distress Severity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0185EC-F1BD-4EB1-8130-674C555BA8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2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9974">
                <a:tc>
                  <a:txBody>
                    <a:bodyPr/>
                    <a:lstStyle/>
                    <a:p>
                      <a:r>
                        <a:rPr lang="en-IN" sz="1800" dirty="0"/>
                        <a:t>Score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Upper Chest Retraction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Lower Chest Retraction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Xiphoid Retraction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Nasal Flaring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Grunt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74">
                <a:tc>
                  <a:txBody>
                    <a:bodyPr/>
                    <a:lstStyle/>
                    <a:p>
                      <a:r>
                        <a:rPr lang="en-IN" sz="1800" dirty="0"/>
                        <a:t>0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Synchronised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None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None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None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None</a:t>
                      </a:r>
                    </a:p>
                    <a:p>
                      <a:endParaRPr lang="en-IN" sz="1800" dirty="0"/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259">
                <a:tc>
                  <a:txBody>
                    <a:bodyPr/>
                    <a:lstStyle/>
                    <a:p>
                      <a:r>
                        <a:rPr lang="en-IN" sz="1800" dirty="0"/>
                        <a:t>1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Lag during inspiration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Just visible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Just visible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Minimal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Audible with stethoscope</a:t>
                      </a:r>
                    </a:p>
                    <a:p>
                      <a:endParaRPr lang="en-IN" sz="1800" dirty="0"/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59">
                <a:tc>
                  <a:txBody>
                    <a:bodyPr/>
                    <a:lstStyle/>
                    <a:p>
                      <a:r>
                        <a:rPr lang="en-IN" sz="1800" dirty="0"/>
                        <a:t>2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See-saw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Marked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Marked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Marked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Audible just</a:t>
                      </a:r>
                      <a:r>
                        <a:rPr lang="en-IN" sz="1800" baseline="0" dirty="0"/>
                        <a:t> with ears</a:t>
                      </a:r>
                    </a:p>
                    <a:p>
                      <a:endParaRPr lang="en-IN" sz="1800" dirty="0"/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259">
                <a:tc gridSpan="3">
                  <a:txBody>
                    <a:bodyPr/>
                    <a:lstStyle/>
                    <a:p>
                      <a:r>
                        <a:rPr lang="en-IN" sz="1800" dirty="0"/>
                        <a:t>Score 1-3</a:t>
                      </a:r>
                    </a:p>
                    <a:p>
                      <a:r>
                        <a:rPr lang="en-IN" sz="1800" dirty="0"/>
                        <a:t>Score 4-6</a:t>
                      </a:r>
                    </a:p>
                    <a:p>
                      <a:r>
                        <a:rPr lang="en-IN" sz="1800" dirty="0"/>
                        <a:t>Score &gt;6</a:t>
                      </a:r>
                    </a:p>
                  </a:txBody>
                  <a:tcPr marT="45701" marB="45701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sz="1800" dirty="0"/>
                        <a:t>Mild respiratory distress</a:t>
                      </a:r>
                    </a:p>
                    <a:p>
                      <a:r>
                        <a:rPr lang="en-IN" sz="1800" dirty="0"/>
                        <a:t>Moderate respiratory distress</a:t>
                      </a:r>
                    </a:p>
                    <a:p>
                      <a:r>
                        <a:rPr lang="en-IN" sz="1800" dirty="0"/>
                        <a:t>Impending respiratory failure</a:t>
                      </a:r>
                    </a:p>
                  </a:txBody>
                  <a:tcPr marT="45701" marB="45701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4FDB8724-C1A4-453C-B03C-28993C34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81F24CB-EBC3-467E-8B27-CF3AF596D0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45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7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74">
                <a:tc>
                  <a:txBody>
                    <a:bodyPr/>
                    <a:lstStyle/>
                    <a:p>
                      <a:r>
                        <a:rPr lang="en-US" sz="1800" dirty="0"/>
                        <a:t>RR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&lt;60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60-80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&gt;80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249">
                <a:tc>
                  <a:txBody>
                    <a:bodyPr/>
                    <a:lstStyle/>
                    <a:p>
                      <a:r>
                        <a:rPr lang="en-US" sz="1800" dirty="0"/>
                        <a:t>Central cyanosis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None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None </a:t>
                      </a:r>
                      <a:r>
                        <a:rPr lang="en-US" sz="1800" dirty="0" err="1"/>
                        <a:t>wih</a:t>
                      </a:r>
                      <a:r>
                        <a:rPr lang="en-US" sz="1800" dirty="0"/>
                        <a:t> 40% O2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Needs more than 40% 02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74">
                <a:tc>
                  <a:txBody>
                    <a:bodyPr/>
                    <a:lstStyle/>
                    <a:p>
                      <a:r>
                        <a:rPr lang="en-US" sz="1800" dirty="0"/>
                        <a:t>Retractions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None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Mild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Severe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74">
                <a:tc>
                  <a:txBody>
                    <a:bodyPr/>
                    <a:lstStyle/>
                    <a:p>
                      <a:r>
                        <a:rPr lang="en-US" sz="1800" dirty="0"/>
                        <a:t>Grunting 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None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Minimal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Obvious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974">
                <a:tc>
                  <a:txBody>
                    <a:bodyPr/>
                    <a:lstStyle/>
                    <a:p>
                      <a:r>
                        <a:rPr lang="en-US" sz="1800" dirty="0"/>
                        <a:t>Air entry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Good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Decreased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Very poor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C:\Users\virgin.j\Desktop\screenshots\RDSScore.PNG">
            <a:extLst>
              <a:ext uri="{FF2B5EF4-FFF2-40B4-BE49-F238E27FC236}">
                <a16:creationId xmlns:a16="http://schemas.microsoft.com/office/drawing/2014/main" id="{C7A3344A-2E7A-454B-8C9C-DA9696882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410200" cy="402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EA6319-E17D-4B4B-9130-5FB36B9A73A2}"/>
              </a:ext>
            </a:extLst>
          </p:cNvPr>
          <p:cNvSpPr/>
          <p:nvPr/>
        </p:nvSpPr>
        <p:spPr>
          <a:xfrm>
            <a:off x="824982" y="4800600"/>
            <a:ext cx="7176017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Interpretations </a:t>
            </a:r>
          </a:p>
          <a:p>
            <a:pPr algn="ctr">
              <a:defRPr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Score 1-6 = respiratory distress</a:t>
            </a:r>
          </a:p>
          <a:p>
            <a:pPr algn="ctr">
              <a:defRPr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Score &gt;6 = impending respiratory failure</a:t>
            </a:r>
          </a:p>
          <a:p>
            <a:pPr algn="ctr">
              <a:defRPr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(may need CPAP or mechanical ventilation 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462B84A-0D6E-4029-A30C-F0AF4158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Assess Respiratory Distress 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5FAE26B2-C977-46BB-935C-AC101DD35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Baby has grunting, nasal flaring, RR 90/min, cyanosis of palms and feet and chest retractions</a:t>
            </a:r>
          </a:p>
          <a:p>
            <a:endParaRPr lang="en-US" altLang="en-US"/>
          </a:p>
          <a:p>
            <a:r>
              <a:rPr lang="en-US" altLang="en-US"/>
              <a:t>Baby has RR 60/min, upper chest retractions, no cyanosis, alert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3640AB7-02BC-4AC3-A66F-0AD502D3B78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Respiratory Distress</a:t>
            </a:r>
            <a:br>
              <a:rPr lang="en-US" altLang="en-US"/>
            </a:br>
            <a:r>
              <a:rPr lang="en-US" altLang="en-US"/>
              <a:t>i. </a:t>
            </a:r>
            <a:r>
              <a:rPr lang="en-US" altLang="en-US">
                <a:hlinkClick r:id="rId4" action="ppaction://hlinkfile"/>
              </a:rPr>
              <a:t>Chest Indrawing</a:t>
            </a:r>
            <a:endParaRPr lang="en-US" altLang="en-US"/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42294087-CDBB-4202-B09D-0F6EB937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2222" r="7895" b="11111"/>
          <a:stretch>
            <a:fillRect/>
          </a:stretch>
        </p:blipFill>
        <p:spPr bwMode="auto">
          <a:xfrm>
            <a:off x="5655474" y="1295400"/>
            <a:ext cx="3360737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hest indraw .mpg">
            <a:hlinkClick r:id="" action="ppaction://media"/>
            <a:extLst>
              <a:ext uri="{FF2B5EF4-FFF2-40B4-BE49-F238E27FC236}">
                <a16:creationId xmlns:a16="http://schemas.microsoft.com/office/drawing/2014/main" id="{22171048-839D-42D5-BC73-B957406515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9" y="1295400"/>
            <a:ext cx="5068010" cy="47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1DEB09A-C52F-41EE-95A5-70810366475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Respiratory Distress</a:t>
            </a:r>
            <a:br>
              <a:rPr lang="en-US" altLang="en-US"/>
            </a:br>
            <a:r>
              <a:rPr lang="en-US" altLang="en-US"/>
              <a:t>ii. </a:t>
            </a:r>
            <a:r>
              <a:rPr lang="en-US" altLang="en-US">
                <a:hlinkClick r:id="rId4" action="ppaction://hlinkfile"/>
              </a:rPr>
              <a:t>Nasal flaring</a:t>
            </a:r>
            <a:endParaRPr lang="en-US" altLang="en-US"/>
          </a:p>
        </p:txBody>
      </p:sp>
      <p:pic>
        <p:nvPicPr>
          <p:cNvPr id="4" name="nasal flare.mpg">
            <a:hlinkClick r:id="" action="ppaction://media"/>
            <a:extLst>
              <a:ext uri="{FF2B5EF4-FFF2-40B4-BE49-F238E27FC236}">
                <a16:creationId xmlns:a16="http://schemas.microsoft.com/office/drawing/2014/main" id="{0A4B241B-53DE-4C30-87F0-398FAFF57B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9" y="1385798"/>
            <a:ext cx="8116010" cy="465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8C6E883-E8CE-499A-B3D2-461C71D1735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Respiratory Distress</a:t>
            </a:r>
            <a:br>
              <a:rPr lang="en-US" altLang="en-US"/>
            </a:br>
            <a:r>
              <a:rPr lang="en-US" altLang="en-US"/>
              <a:t>iii. </a:t>
            </a:r>
            <a:r>
              <a:rPr lang="en-US" altLang="en-US">
                <a:hlinkClick r:id="rId4" action="ppaction://hlinkfile"/>
              </a:rPr>
              <a:t>Grunt</a:t>
            </a:r>
            <a:endParaRPr lang="en-US" altLang="en-US"/>
          </a:p>
        </p:txBody>
      </p:sp>
      <p:pic>
        <p:nvPicPr>
          <p:cNvPr id="4" name="grunt.mpg">
            <a:hlinkClick r:id="" action="ppaction://media"/>
            <a:extLst>
              <a:ext uri="{FF2B5EF4-FFF2-40B4-BE49-F238E27FC236}">
                <a16:creationId xmlns:a16="http://schemas.microsoft.com/office/drawing/2014/main" id="{EE6DDA7B-3AEB-41AF-BC07-C4F90ECFB3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53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2FAD718-3FC3-4242-B951-847F00F793C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Respiratory Distress</a:t>
            </a:r>
            <a:br>
              <a:rPr lang="en-US" altLang="en-US"/>
            </a:br>
            <a:r>
              <a:rPr lang="en-US" altLang="en-US"/>
              <a:t>iv. Cyanosis</a:t>
            </a:r>
          </a:p>
        </p:txBody>
      </p:sp>
      <p:pic>
        <p:nvPicPr>
          <p:cNvPr id="32771" name="Picture 4" descr="Picture1">
            <a:extLst>
              <a:ext uri="{FF2B5EF4-FFF2-40B4-BE49-F238E27FC236}">
                <a16:creationId xmlns:a16="http://schemas.microsoft.com/office/drawing/2014/main" id="{DAF63A8F-B790-4B4C-9C5E-2D85CC92F86F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75" y="1600200"/>
            <a:ext cx="6699250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A87D96C3-02F7-4718-B104-A89FD195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Monitoring of a Newborn with Respiratory Distress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A5BA981B-2E7F-4815-BAB2-08B175147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IN" altLang="en-US"/>
              <a:t>RDS score</a:t>
            </a:r>
          </a:p>
          <a:p>
            <a:r>
              <a:rPr lang="en-IN" altLang="en-US"/>
              <a:t>Oxygen saturation</a:t>
            </a:r>
          </a:p>
          <a:p>
            <a:pPr lvl="1"/>
            <a:r>
              <a:rPr lang="en-IN" altLang="en-US"/>
              <a:t>Maintain between 88-92% for preterm (PT)</a:t>
            </a:r>
          </a:p>
          <a:p>
            <a:pPr lvl="1"/>
            <a:r>
              <a:rPr lang="en-IN" altLang="en-US"/>
              <a:t>Maintain between 90-93% for term (T)</a:t>
            </a:r>
          </a:p>
          <a:p>
            <a:r>
              <a:rPr lang="en-IN" altLang="en-US"/>
              <a:t>Give oxygen if breathing difficulty worsens or central cyanosis</a:t>
            </a:r>
          </a:p>
          <a:p>
            <a:pPr lvl="1"/>
            <a:r>
              <a:rPr lang="en-IN" altLang="en-US"/>
              <a:t>Nasal prong – 0.5-1L/min (PT) and 1-3L/min (T)</a:t>
            </a:r>
          </a:p>
          <a:p>
            <a:pPr lvl="1"/>
            <a:r>
              <a:rPr lang="en-IN" altLang="en-US"/>
              <a:t>Oxygen hood - &gt;5L/min</a:t>
            </a:r>
          </a:p>
          <a:p>
            <a:pPr lvl="1"/>
            <a:r>
              <a:rPr lang="en-IN" altLang="en-US"/>
              <a:t>Nasal catheter (6-8Fr) – 0.5-1L/min</a:t>
            </a:r>
          </a:p>
          <a:p>
            <a:endParaRPr lang="en-IN" altLang="en-US"/>
          </a:p>
          <a:p>
            <a:endParaRPr lang="en-I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A6BD62C-6585-4B48-AF8A-F30508CB71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I. Triage a Newborn- </a:t>
            </a:r>
            <a:br>
              <a:rPr lang="en-US" altLang="en-US"/>
            </a:br>
            <a:r>
              <a:rPr lang="en-US" altLang="en-US"/>
              <a:t>Danger Signs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77626DE-A9DB-437C-A76B-D494B945048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3. </a:t>
            </a:r>
            <a:r>
              <a:rPr lang="en-US" altLang="en-US">
                <a:hlinkClick r:id="rId4" action="ppaction://hlinkfile"/>
              </a:rPr>
              <a:t>Convulsions / Seizures</a:t>
            </a:r>
            <a:endParaRPr lang="en-US" altLang="en-US"/>
          </a:p>
        </p:txBody>
      </p:sp>
      <p:pic>
        <p:nvPicPr>
          <p:cNvPr id="4" name="Infant Seizure.mp4">
            <a:hlinkClick r:id="" action="ppaction://media"/>
            <a:extLst>
              <a:ext uri="{FF2B5EF4-FFF2-40B4-BE49-F238E27FC236}">
                <a16:creationId xmlns:a16="http://schemas.microsoft.com/office/drawing/2014/main" id="{738F6B63-0175-4F50-AE03-749C024D38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34F471D-C9A5-4A4D-AF7D-D18C5B0D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Immediate Management of Seizures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93AC95B7-ED5B-4917-9C3D-6F7CA440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525963"/>
          </a:xfrm>
        </p:spPr>
        <p:txBody>
          <a:bodyPr/>
          <a:lstStyle/>
          <a:p>
            <a:r>
              <a:rPr lang="en-IN" altLang="en-US"/>
              <a:t>Keep airway open</a:t>
            </a:r>
          </a:p>
          <a:p>
            <a:r>
              <a:rPr lang="en-IN" altLang="en-US"/>
              <a:t>Start oxygen</a:t>
            </a:r>
          </a:p>
          <a:p>
            <a:r>
              <a:rPr lang="en-IN" altLang="en-US"/>
              <a:t>Suction mouth if needed / wipe secretions</a:t>
            </a:r>
          </a:p>
          <a:p>
            <a:r>
              <a:rPr lang="en-IN" altLang="en-US"/>
              <a:t>Insert IV line</a:t>
            </a:r>
          </a:p>
          <a:p>
            <a:r>
              <a:rPr lang="en-IN" altLang="en-US"/>
              <a:t>Test blood for glucose, haematocrit, calcium, electrolytes, magnesium where possible</a:t>
            </a:r>
          </a:p>
          <a:p>
            <a:r>
              <a:rPr lang="en-IN" altLang="en-US"/>
              <a:t>Glucose &lt;45mg/dl, give 4-5ml of 10%dextrose</a:t>
            </a:r>
          </a:p>
          <a:p>
            <a:r>
              <a:rPr lang="en-IN" altLang="en-US"/>
              <a:t>Continues – Inj Phenobarbitone 20mg/kg(20 mins)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E487A62C-9873-4A79-ABCB-48E13E0D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Continued Management</a:t>
            </a:r>
            <a:br>
              <a:rPr lang="en-IN" altLang="en-US"/>
            </a:br>
            <a:r>
              <a:rPr lang="en-IN" altLang="en-US"/>
              <a:t>Seizures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933473E7-D20A-4BC9-9F4B-B7FFE4932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IN" altLang="en-US"/>
              <a:t>Repeats: Inj Phenobarbitone 10mg/kg till a total of 40mg/kg)</a:t>
            </a:r>
          </a:p>
          <a:p>
            <a:r>
              <a:rPr lang="en-IN" altLang="en-US"/>
              <a:t>Continues: Give Inj Phenytoin 20mg/kg over 20 min</a:t>
            </a:r>
          </a:p>
          <a:p>
            <a:r>
              <a:rPr lang="en-IN" altLang="en-US"/>
              <a:t>Initiate maintenance doses</a:t>
            </a:r>
          </a:p>
          <a:p>
            <a:r>
              <a:rPr lang="en-IN" altLang="en-US"/>
              <a:t>Reassess for infections</a:t>
            </a:r>
          </a:p>
          <a:p>
            <a:pPr lvl="1"/>
            <a:r>
              <a:rPr lang="en-IN" altLang="en-US"/>
              <a:t>Bulging fontanelle</a:t>
            </a:r>
          </a:p>
          <a:p>
            <a:pPr lvl="1"/>
            <a:r>
              <a:rPr lang="en-IN" altLang="en-US"/>
              <a:t>Drowsy to coma</a:t>
            </a:r>
          </a:p>
          <a:p>
            <a:pPr lvl="1"/>
            <a:r>
              <a:rPr lang="en-IN" altLang="en-US"/>
              <a:t>REFER if continues to have seizures</a:t>
            </a:r>
          </a:p>
          <a:p>
            <a:pPr lvl="1"/>
            <a:endParaRPr lang="en-I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EE7378DB-2CD3-45B6-894E-E664972F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1143000"/>
          </a:xfrm>
        </p:spPr>
        <p:txBody>
          <a:bodyPr/>
          <a:lstStyle/>
          <a:p>
            <a:r>
              <a:rPr lang="en-US" altLang="en-US"/>
              <a:t>Case Scenario 4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3A0CD2DC-5008-47D8-B35B-FEC19B108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term 2 kg baby is born to a </a:t>
            </a:r>
            <a:r>
              <a:rPr lang="en-US" altLang="en-US" dirty="0" err="1"/>
              <a:t>primi</a:t>
            </a:r>
            <a:r>
              <a:rPr lang="en-US" altLang="en-US" dirty="0"/>
              <a:t> mother who had rupture of membranes &gt; 12 hours and fever during </a:t>
            </a:r>
            <a:r>
              <a:rPr lang="en-US" altLang="en-US" dirty="0" err="1"/>
              <a:t>labour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 When the staff nurse checked with mother 1 hour after birth, whether the baby was feeding. The mother says that the baby is not feeding well. Later the baby is noticed to have a seizure by the staff nurse.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BD7D97C-FCB4-4AB8-82CF-0D414B17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you need to Learn?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2265394A-3554-4DA6-93C2-D378CA3D9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en-US" dirty="0"/>
              <a:t>Which babies are at risk?</a:t>
            </a:r>
          </a:p>
          <a:p>
            <a:endParaRPr lang="en-US" altLang="en-US" dirty="0"/>
          </a:p>
          <a:p>
            <a:r>
              <a:rPr lang="en-US" altLang="en-US" dirty="0"/>
              <a:t>How to differentiate between a seizure and jitteriness?</a:t>
            </a:r>
          </a:p>
          <a:p>
            <a:endParaRPr lang="en-US" altLang="en-US" dirty="0"/>
          </a:p>
          <a:p>
            <a:r>
              <a:rPr lang="en-US" altLang="en-US" dirty="0"/>
              <a:t>What medications to keep at hand?</a:t>
            </a:r>
          </a:p>
          <a:p>
            <a:endParaRPr lang="en-US" altLang="en-US" dirty="0"/>
          </a:p>
          <a:p>
            <a:r>
              <a:rPr lang="en-US" altLang="en-US" dirty="0"/>
              <a:t>What is the follow up and advice?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383F6B72-1E33-409A-BEBC-CCCFA64C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Risk Factors for Convulsions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FC711EFC-89AF-4707-9E54-7F1E66E3F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55700"/>
            <a:ext cx="8229600" cy="4525963"/>
          </a:xfrm>
        </p:spPr>
        <p:txBody>
          <a:bodyPr/>
          <a:lstStyle/>
          <a:p>
            <a:r>
              <a:rPr lang="en-IN" altLang="en-US"/>
              <a:t>Prolonged / obstructed labour</a:t>
            </a:r>
          </a:p>
          <a:p>
            <a:r>
              <a:rPr lang="en-IN" altLang="en-US"/>
              <a:t>Birth injury</a:t>
            </a:r>
          </a:p>
          <a:p>
            <a:r>
              <a:rPr lang="en-IN" altLang="en-US"/>
              <a:t>Birth asphyxia</a:t>
            </a:r>
          </a:p>
          <a:p>
            <a:r>
              <a:rPr lang="en-IN" altLang="en-US"/>
              <a:t>Hypoglycemia</a:t>
            </a:r>
          </a:p>
          <a:p>
            <a:r>
              <a:rPr lang="en-IN" altLang="en-US"/>
              <a:t>Preterm babies</a:t>
            </a:r>
          </a:p>
          <a:p>
            <a:endParaRPr lang="en-I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A4EBC5CF-8C07-4483-8BD0-BD61CA86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Time of Onset of Seizures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0AB5B-C755-4AEA-B351-5AE887D17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4038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N" b="1" u="sng" dirty="0"/>
              <a:t>Onset of Seizures</a:t>
            </a:r>
          </a:p>
          <a:p>
            <a:pPr>
              <a:defRPr/>
            </a:pPr>
            <a:r>
              <a:rPr lang="en-IN" dirty="0"/>
              <a:t>Within 24 hours</a:t>
            </a:r>
          </a:p>
          <a:p>
            <a:pPr>
              <a:defRPr/>
            </a:pPr>
            <a:r>
              <a:rPr lang="en-IN" dirty="0"/>
              <a:t>1-3 days</a:t>
            </a:r>
          </a:p>
          <a:p>
            <a:pPr>
              <a:defRPr/>
            </a:pPr>
            <a:r>
              <a:rPr lang="en-IN" dirty="0"/>
              <a:t>1-7 days	</a:t>
            </a:r>
          </a:p>
          <a:p>
            <a:pPr>
              <a:defRPr/>
            </a:pPr>
            <a:r>
              <a:rPr lang="en-IN" dirty="0"/>
              <a:t>3-7 days</a:t>
            </a:r>
          </a:p>
          <a:p>
            <a:pPr>
              <a:defRPr/>
            </a:pPr>
            <a:r>
              <a:rPr lang="en-IN" dirty="0"/>
              <a:t>3-14 days</a:t>
            </a:r>
          </a:p>
          <a:p>
            <a:pPr>
              <a:defRPr/>
            </a:pPr>
            <a:endParaRPr lang="en-IN" dirty="0"/>
          </a:p>
          <a:p>
            <a:pPr>
              <a:defRPr/>
            </a:pPr>
            <a:r>
              <a:rPr lang="en-IN" dirty="0"/>
              <a:t>2 to later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420642-0D3B-44EB-9359-F73E5D0BB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19400" y="1447800"/>
            <a:ext cx="61722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N" b="1" u="sng" dirty="0"/>
              <a:t>Probable cause</a:t>
            </a:r>
          </a:p>
          <a:p>
            <a:pPr>
              <a:defRPr/>
            </a:pPr>
            <a:r>
              <a:rPr lang="en-IN" dirty="0"/>
              <a:t>Birth asphyxia &amp; complicated delivery</a:t>
            </a:r>
          </a:p>
          <a:p>
            <a:pPr>
              <a:defRPr/>
            </a:pPr>
            <a:r>
              <a:rPr lang="en-IN" dirty="0"/>
              <a:t>Maternal diabetes, small or large baby</a:t>
            </a:r>
          </a:p>
          <a:p>
            <a:pPr>
              <a:defRPr/>
            </a:pPr>
            <a:r>
              <a:rPr lang="en-IN" dirty="0"/>
              <a:t>Small baby, sudden pallor (IV bleed)</a:t>
            </a:r>
          </a:p>
          <a:p>
            <a:pPr>
              <a:defRPr/>
            </a:pPr>
            <a:r>
              <a:rPr lang="en-IN" dirty="0"/>
              <a:t>Bilirubin encephalopathy </a:t>
            </a:r>
          </a:p>
          <a:p>
            <a:pPr>
              <a:defRPr/>
            </a:pPr>
            <a:r>
              <a:rPr lang="en-IN" dirty="0"/>
              <a:t>Unclean birth or application of substances on umbilicus</a:t>
            </a:r>
          </a:p>
          <a:p>
            <a:pPr>
              <a:defRPr/>
            </a:pPr>
            <a:r>
              <a:rPr lang="en-IN" dirty="0"/>
              <a:t>Meningitis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80C3B13-A910-4B49-8778-1BEF82B45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US" altLang="en-US"/>
              <a:t>How can you Identify Seizures?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64BFF1A-0293-4957-BE59-0B1B1F41F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Eye deviation ( more in term babies)/ blinking with fixed stare (more in preterm babies)</a:t>
            </a:r>
          </a:p>
          <a:p>
            <a:pPr marL="533400" indent="-533400" eaLnBrk="1" hangingPunct="1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Repetitive mouth and tongue movements</a:t>
            </a:r>
          </a:p>
          <a:p>
            <a:pPr marL="533400" indent="-533400" eaLnBrk="1" hangingPunct="1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Apnea</a:t>
            </a:r>
          </a:p>
          <a:p>
            <a:pPr marL="533400" indent="-533400" eaLnBrk="1" hangingPunct="1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Pedaling and tonic posturing</a:t>
            </a:r>
          </a:p>
          <a:p>
            <a:pPr marL="533400" indent="-533400" eaLnBrk="1" hangingPunct="1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Sustained extension/flexion of upper and lower limb</a:t>
            </a:r>
          </a:p>
          <a:p>
            <a:pPr marL="533400" indent="-533400" eaLnBrk="1" hangingPunct="1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Drowsy (+/-)</a:t>
            </a:r>
          </a:p>
          <a:p>
            <a:pPr marL="533400" indent="-533400" eaLnBrk="1" hangingPunct="1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endParaRPr lang="en-US" altLang="en-US" sz="2800">
              <a:latin typeface="Arial" panose="020B0604020202020204" pitchFamily="34" charset="0"/>
            </a:endParaRPr>
          </a:p>
          <a:p>
            <a:pPr marL="533400" indent="-533400" eaLnBrk="1" hangingPunct="1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042B7667-5CB3-432E-80E8-652D4D17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Newborns with seizures </a:t>
            </a:r>
          </a:p>
        </p:txBody>
      </p:sp>
      <p:pic>
        <p:nvPicPr>
          <p:cNvPr id="43011" name="Content Placeholder 4">
            <a:extLst>
              <a:ext uri="{FF2B5EF4-FFF2-40B4-BE49-F238E27FC236}">
                <a16:creationId xmlns:a16="http://schemas.microsoft.com/office/drawing/2014/main" id="{A6B0527B-65AC-4B30-822E-556D3B8E12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188" y="1376363"/>
            <a:ext cx="3048000" cy="2286000"/>
          </a:xfrm>
        </p:spPr>
      </p:pic>
      <p:sp>
        <p:nvSpPr>
          <p:cNvPr id="43012" name="TextBox 6">
            <a:extLst>
              <a:ext uri="{FF2B5EF4-FFF2-40B4-BE49-F238E27FC236}">
                <a16:creationId xmlns:a16="http://schemas.microsoft.com/office/drawing/2014/main" id="{33DAF3F6-EA7F-4016-B125-60D313479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052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Absence seizures</a:t>
            </a:r>
          </a:p>
        </p:txBody>
      </p:sp>
      <p:sp>
        <p:nvSpPr>
          <p:cNvPr id="43013" name="TextBox 7">
            <a:extLst>
              <a:ext uri="{FF2B5EF4-FFF2-40B4-BE49-F238E27FC236}">
                <a16:creationId xmlns:a16="http://schemas.microsoft.com/office/drawing/2014/main" id="{178A00C9-C486-449E-AFB9-44CE23F94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50" y="4078288"/>
            <a:ext cx="2901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Multifocal clonic seizures (jerky movements) </a:t>
            </a:r>
          </a:p>
        </p:txBody>
      </p:sp>
      <p:pic>
        <p:nvPicPr>
          <p:cNvPr id="43014" name="Content Placeholder 9">
            <a:extLst>
              <a:ext uri="{FF2B5EF4-FFF2-40B4-BE49-F238E27FC236}">
                <a16:creationId xmlns:a16="http://schemas.microsoft.com/office/drawing/2014/main" id="{CF30BCF3-66AF-4827-9928-ED26638DEF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002" y="3492866"/>
            <a:ext cx="2604998" cy="2045666"/>
          </a:xfrm>
        </p:spPr>
      </p:pic>
      <p:pic>
        <p:nvPicPr>
          <p:cNvPr id="43015" name="Content Placeholder 5">
            <a:extLst>
              <a:ext uri="{FF2B5EF4-FFF2-40B4-BE49-F238E27FC236}">
                <a16:creationId xmlns:a16="http://schemas.microsoft.com/office/drawing/2014/main" id="{66CE3155-D5DE-407E-A8DF-C9446A897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1760538"/>
            <a:ext cx="301942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Box 11">
            <a:extLst>
              <a:ext uri="{FF2B5EF4-FFF2-40B4-BE49-F238E27FC236}">
                <a16:creationId xmlns:a16="http://schemas.microsoft.com/office/drawing/2014/main" id="{6F446ACC-D9DC-44D6-B086-FFD5EE400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422" y="5541707"/>
            <a:ext cx="3505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Tonic seizures – hands flexed, legs extended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52CC39A-5375-472F-9631-B4B558300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</a:rPr>
              <a:t>What must you check for?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64EA994-26B5-4719-ABFA-396777106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0538" y="1447800"/>
            <a:ext cx="8229600" cy="4114800"/>
          </a:xfrm>
        </p:spPr>
        <p:txBody>
          <a:bodyPr/>
          <a:lstStyle/>
          <a:p>
            <a:pPr marL="533400" indent="-533400" eaLnBrk="1" hangingPunct="1">
              <a:buClr>
                <a:schemeClr val="tx2"/>
              </a:buClr>
            </a:pPr>
            <a:r>
              <a:rPr lang="en-US" altLang="en-US" sz="2800">
                <a:latin typeface="Arial" panose="020B0604020202020204" pitchFamily="34" charset="0"/>
              </a:rPr>
              <a:t>Which parts are involved?</a:t>
            </a:r>
          </a:p>
          <a:p>
            <a:pPr marL="533400" indent="-533400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Was there a history of fetal distress, maternal infection</a:t>
            </a:r>
          </a:p>
          <a:p>
            <a:pPr marL="533400" indent="-533400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Is the baby hypoglycemic?</a:t>
            </a:r>
          </a:p>
          <a:p>
            <a:pPr marL="533400" indent="-533400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Is the baby hypothermic?</a:t>
            </a:r>
          </a:p>
          <a:p>
            <a:pPr marL="533400" indent="-533400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Is the baby conscious/unconscious? </a:t>
            </a:r>
          </a:p>
          <a:p>
            <a:pPr marL="533400" indent="-533400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Is the baby drowsy / alert?			</a:t>
            </a:r>
          </a:p>
          <a:p>
            <a:pPr marL="533400" indent="-533400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Is the seizure triggered by stimuli?  		</a:t>
            </a:r>
          </a:p>
          <a:p>
            <a:pPr marL="533400" indent="-533400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Is it restricted with restraint?		 	</a:t>
            </a:r>
          </a:p>
          <a:p>
            <a:pPr marL="533400" indent="-533400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Any pustules?					 </a:t>
            </a:r>
          </a:p>
          <a:p>
            <a:pPr marL="533400" indent="-533400" eaLnBrk="1" hangingPunct="1">
              <a:buClr>
                <a:schemeClr val="tx2"/>
              </a:buClr>
            </a:pPr>
            <a:r>
              <a:rPr lang="en-US" altLang="en-US" sz="2400">
                <a:latin typeface="Arial" panose="020B0604020202020204" pitchFamily="34" charset="0"/>
              </a:rPr>
              <a:t>Any jaundice?					</a:t>
            </a:r>
          </a:p>
          <a:p>
            <a:pPr marL="533400" indent="-5334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en-US" sz="2800" u="sng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55635A4-632F-4262-B16F-60B380DA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Triage Sick or At Risk Newborns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701F6C-97EE-4EC3-A440-848EE3E879C7}"/>
              </a:ext>
            </a:extLst>
          </p:cNvPr>
          <p:cNvSpPr/>
          <p:nvPr/>
        </p:nvSpPr>
        <p:spPr>
          <a:xfrm>
            <a:off x="76200" y="1176338"/>
            <a:ext cx="3129407" cy="3138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rgbClr val="FF0000"/>
                </a:solidFill>
              </a:rPr>
              <a:t>Hypothermia (&lt;36</a:t>
            </a:r>
            <a:r>
              <a:rPr lang="en-IN" baseline="30000" dirty="0">
                <a:solidFill>
                  <a:srgbClr val="FF0000"/>
                </a:solidFill>
              </a:rPr>
              <a:t>0</a:t>
            </a:r>
            <a:r>
              <a:rPr lang="en-IN" dirty="0">
                <a:solidFill>
                  <a:srgbClr val="FF0000"/>
                </a:solidFill>
              </a:rPr>
              <a:t>C)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 err="1">
                <a:solidFill>
                  <a:srgbClr val="FF0000"/>
                </a:solidFill>
              </a:rPr>
              <a:t>Apnea</a:t>
            </a:r>
            <a:r>
              <a:rPr lang="en-IN" dirty="0">
                <a:solidFill>
                  <a:srgbClr val="FF0000"/>
                </a:solidFill>
              </a:rPr>
              <a:t>/Gasping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rgbClr val="FF0000"/>
                </a:solidFill>
              </a:rPr>
              <a:t>Severe respiratory distress (RR&gt;70, chest retractions, grunt)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rgbClr val="FF0000"/>
                </a:solidFill>
              </a:rPr>
              <a:t>Central cyanosis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rgbClr val="FF0000"/>
                </a:solidFill>
              </a:rPr>
              <a:t>Shock (cold periphery, CFT&gt;3secs, weak /fast pulse)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rgbClr val="FF0000"/>
                </a:solidFill>
              </a:rPr>
              <a:t>Coma, convulsions, encephalopathy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508129-E7E8-4462-85EC-072B18813896}"/>
              </a:ext>
            </a:extLst>
          </p:cNvPr>
          <p:cNvSpPr/>
          <p:nvPr/>
        </p:nvSpPr>
        <p:spPr>
          <a:xfrm>
            <a:off x="3358451" y="1173784"/>
            <a:ext cx="3109557" cy="31551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Cold Stress (36.4-36</a:t>
            </a:r>
            <a:r>
              <a:rPr lang="en-IN" baseline="30000" dirty="0">
                <a:solidFill>
                  <a:schemeClr val="tx1"/>
                </a:solidFill>
              </a:rPr>
              <a:t>0</a:t>
            </a:r>
            <a:r>
              <a:rPr lang="en-IN" dirty="0">
                <a:solidFill>
                  <a:schemeClr val="tx1"/>
                </a:solidFill>
              </a:rPr>
              <a:t>C)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Respiratory distress (RR&gt;60)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Irritable/restless/jittery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Abdominal distension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Severe jaundice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Sever pallor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Bleeding from any site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Major congenital problems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Weight &lt; 1800gms or &gt;4000gms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523BCC-E1E3-4390-A123-F03519B23B28}"/>
              </a:ext>
            </a:extLst>
          </p:cNvPr>
          <p:cNvSpPr/>
          <p:nvPr/>
        </p:nvSpPr>
        <p:spPr>
          <a:xfrm>
            <a:off x="6535660" y="1177758"/>
            <a:ext cx="2517942" cy="29083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Transitional stools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Posseting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Minor birth trauma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Superficial infections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Minor malformations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Jaundice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Others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FFFCD533-F8A9-4C9A-A434-514B02B420E6}"/>
              </a:ext>
            </a:extLst>
          </p:cNvPr>
          <p:cNvSpPr/>
          <p:nvPr/>
        </p:nvSpPr>
        <p:spPr>
          <a:xfrm>
            <a:off x="539750" y="4329113"/>
            <a:ext cx="533400" cy="31908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IN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A53DD39D-B37F-4F93-AB10-0C3F539E61CC}"/>
              </a:ext>
            </a:extLst>
          </p:cNvPr>
          <p:cNvSpPr/>
          <p:nvPr/>
        </p:nvSpPr>
        <p:spPr>
          <a:xfrm>
            <a:off x="6777038" y="4092575"/>
            <a:ext cx="533400" cy="457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IN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C5F10EF5-17E4-4D40-BF81-AF63F2BD269B}"/>
              </a:ext>
            </a:extLst>
          </p:cNvPr>
          <p:cNvSpPr/>
          <p:nvPr/>
        </p:nvSpPr>
        <p:spPr>
          <a:xfrm>
            <a:off x="4038600" y="4267200"/>
            <a:ext cx="533400" cy="34766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07682D-038F-49EB-9B32-F2288CE4FD38}"/>
              </a:ext>
            </a:extLst>
          </p:cNvPr>
          <p:cNvSpPr/>
          <p:nvPr/>
        </p:nvSpPr>
        <p:spPr>
          <a:xfrm>
            <a:off x="152400" y="4648200"/>
            <a:ext cx="1981200" cy="652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Emergency</a:t>
            </a:r>
          </a:p>
          <a:p>
            <a:pPr algn="ctr"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Initiate Treatment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D98F7-5859-45BD-810B-2AD55498A58E}"/>
              </a:ext>
            </a:extLst>
          </p:cNvPr>
          <p:cNvSpPr/>
          <p:nvPr/>
        </p:nvSpPr>
        <p:spPr>
          <a:xfrm>
            <a:off x="3276600" y="4648200"/>
            <a:ext cx="2590800" cy="652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Priority </a:t>
            </a:r>
          </a:p>
          <a:p>
            <a:pPr algn="ctr"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Assess and Act Rapidly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557D94-7BF3-4A8F-942C-96A9D5031193}"/>
              </a:ext>
            </a:extLst>
          </p:cNvPr>
          <p:cNvSpPr/>
          <p:nvPr/>
        </p:nvSpPr>
        <p:spPr>
          <a:xfrm>
            <a:off x="6232525" y="4572000"/>
            <a:ext cx="1997075" cy="652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Non urgent</a:t>
            </a:r>
          </a:p>
          <a:p>
            <a:pPr algn="ctr"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Assess and Counsel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A683B2-C045-469B-9925-A9227478AEA3}"/>
              </a:ext>
            </a:extLst>
          </p:cNvPr>
          <p:cNvSpPr/>
          <p:nvPr/>
        </p:nvSpPr>
        <p:spPr>
          <a:xfrm>
            <a:off x="8001000" y="5467350"/>
            <a:ext cx="1066800" cy="654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Classify </a:t>
            </a:r>
          </a:p>
          <a:p>
            <a:pPr algn="ctr"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Act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84656918-2742-4A16-B93D-58F3A74E3FC3}"/>
              </a:ext>
            </a:extLst>
          </p:cNvPr>
          <p:cNvSpPr/>
          <p:nvPr/>
        </p:nvSpPr>
        <p:spPr>
          <a:xfrm>
            <a:off x="8421688" y="4114800"/>
            <a:ext cx="533400" cy="135255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IN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DA13EB84-CE2D-412E-AF11-90873510F033}"/>
              </a:ext>
            </a:extLst>
          </p:cNvPr>
          <p:cNvSpPr/>
          <p:nvPr/>
        </p:nvSpPr>
        <p:spPr>
          <a:xfrm>
            <a:off x="609600" y="5334000"/>
            <a:ext cx="533400" cy="304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AE4491-B247-4B32-8BD3-AB4B5A4A8A4A}"/>
              </a:ext>
            </a:extLst>
          </p:cNvPr>
          <p:cNvSpPr/>
          <p:nvPr/>
        </p:nvSpPr>
        <p:spPr>
          <a:xfrm>
            <a:off x="228600" y="5638800"/>
            <a:ext cx="4800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Manage in Special NB care unit (SNCU) OR Refer  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5A57B5B5-CCB9-4B39-A18E-A0F66C214100}"/>
              </a:ext>
            </a:extLst>
          </p:cNvPr>
          <p:cNvSpPr/>
          <p:nvPr/>
        </p:nvSpPr>
        <p:spPr>
          <a:xfrm>
            <a:off x="3276600" y="5334000"/>
            <a:ext cx="533400" cy="34766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I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01C5E592-5609-4137-894F-63D6DF43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altLang="en-US"/>
              <a:t>How to Differentiate Jitteriness and Seizures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67BFE12-EB5A-45B0-A9E8-8B2226517F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71575"/>
            <a:ext cx="8229600" cy="49545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4000">
              <a:solidFill>
                <a:srgbClr val="FFCC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 u="sng">
                <a:latin typeface="Arial" panose="020B0604020202020204" pitchFamily="34" charset="0"/>
              </a:rPr>
              <a:t>CLINICAL FEATURE		JITTERINESS	SEIZURE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 u="sng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Arial" panose="020B0604020202020204" pitchFamily="34" charset="0"/>
              </a:rPr>
              <a:t>Abnormal gaze or eye		           O     	     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   movement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Movements very stimulus                            +		      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   sensitive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Predominant movement		      Tremor                 Clonic jerking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Movements stop with passive	           +	                       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   flexion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Autonomic changes</a:t>
            </a:r>
            <a:r>
              <a:rPr lang="en-US" altLang="en-US" sz="1800">
                <a:cs typeface="Arial" panose="020B0604020202020204" pitchFamily="34" charset="0"/>
              </a:rPr>
              <a:t>		             O		          +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cs typeface="Arial" panose="020B0604020202020204" pitchFamily="34" charset="0"/>
              </a:rPr>
              <a:t>------------------------------------------------------------------------------------------------------------------</a:t>
            </a:r>
            <a:endParaRPr lang="en-US" altLang="en-US" sz="1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D66E38F-D6B4-4767-8DE0-462D1119E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What must you keep Ready?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30BFE48-2D33-495E-844C-278551EDC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2800" dirty="0"/>
              <a:t>10% dextrose</a:t>
            </a:r>
          </a:p>
          <a:p>
            <a:pPr eaLnBrk="1" hangingPunct="1">
              <a:buClr>
                <a:schemeClr val="tx2"/>
              </a:buClr>
            </a:pPr>
            <a:endParaRPr lang="en-US" altLang="en-US" sz="2800" dirty="0"/>
          </a:p>
          <a:p>
            <a:pPr eaLnBrk="1" hangingPunct="1">
              <a:buClr>
                <a:schemeClr val="tx2"/>
              </a:buClr>
            </a:pPr>
            <a:r>
              <a:rPr lang="en-US" altLang="en-US" sz="2800" dirty="0"/>
              <a:t>Antibiotics first line – gentamycin, ampicillin and </a:t>
            </a:r>
            <a:r>
              <a:rPr lang="en-US" altLang="en-US" sz="2800" dirty="0" err="1"/>
              <a:t>metrogyl</a:t>
            </a:r>
            <a:endParaRPr lang="en-US" altLang="en-US" sz="2800" dirty="0"/>
          </a:p>
          <a:p>
            <a:pPr eaLnBrk="1" hangingPunct="1">
              <a:buClr>
                <a:schemeClr val="tx2"/>
              </a:buClr>
            </a:pPr>
            <a:endParaRPr lang="en-US" altLang="en-US" sz="2800" dirty="0"/>
          </a:p>
          <a:p>
            <a:pPr eaLnBrk="1" hangingPunct="1">
              <a:buClr>
                <a:schemeClr val="tx2"/>
              </a:buClr>
            </a:pPr>
            <a:r>
              <a:rPr lang="en-US" altLang="en-US" sz="2800" dirty="0"/>
              <a:t>IV set, needles – </a:t>
            </a:r>
            <a:r>
              <a:rPr lang="en-US" altLang="en-US" sz="2800" dirty="0" err="1"/>
              <a:t>vasofix</a:t>
            </a:r>
            <a:r>
              <a:rPr lang="en-US" altLang="en-US" sz="2800" dirty="0"/>
              <a:t>/scalp vein</a:t>
            </a:r>
          </a:p>
          <a:p>
            <a:pPr eaLnBrk="1" hangingPunct="1">
              <a:buClr>
                <a:schemeClr val="tx2"/>
              </a:buClr>
            </a:pPr>
            <a:endParaRPr lang="en-US" altLang="en-US" sz="2800" dirty="0"/>
          </a:p>
          <a:p>
            <a:pPr eaLnBrk="1" hangingPunct="1">
              <a:buClr>
                <a:schemeClr val="tx2"/>
              </a:buClr>
            </a:pPr>
            <a:r>
              <a:rPr lang="en-US" altLang="en-US" sz="2800" dirty="0"/>
              <a:t>Anticonvulsants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400" dirty="0">
                <a:ea typeface="ＭＳ Ｐゴシック" panose="020B0600070205080204" pitchFamily="34" charset="-128"/>
              </a:rPr>
              <a:t>Phenobarbitone</a:t>
            </a:r>
          </a:p>
          <a:p>
            <a:pPr eaLnBrk="1" hangingPunct="1">
              <a:buClr>
                <a:schemeClr val="tx2"/>
              </a:buClr>
            </a:pPr>
            <a:endParaRPr lang="en-US" altLang="en-US" sz="2800" dirty="0"/>
          </a:p>
          <a:p>
            <a:pPr eaLnBrk="1" hangingPunct="1">
              <a:buClr>
                <a:schemeClr val="tx2"/>
              </a:buClr>
            </a:pP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DF8274E5-30F8-4E75-8A5A-C19DCB7A6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8" y="33338"/>
            <a:ext cx="9123362" cy="1143000"/>
          </a:xfrm>
        </p:spPr>
        <p:txBody>
          <a:bodyPr/>
          <a:lstStyle/>
          <a:p>
            <a:r>
              <a:rPr lang="en-US" altLang="en-US"/>
              <a:t>Immediate Management of Seizures without Hypoglycemia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3C715EBD-B86E-4238-9FA4-CC0AC5AC8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</a:rPr>
              <a:t>If hypoglycemia – treat it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</a:rPr>
              <a:t>No hypoglycemia- Anticonvulsants 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Phenobarbital:20mg/k IV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loading dose slowly over 5 min or IM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If convulsion does not stop within 30mins give one more dose: </a:t>
            </a:r>
          </a:p>
          <a:p>
            <a:pPr lvl="2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10mg/kg IV to a max of 40 mg/kg</a:t>
            </a:r>
          </a:p>
          <a:p>
            <a:pPr lvl="2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Repeat the dose once more after 30 mins if needed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0FF9E077-CF16-473A-BA38-9236E9FA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8" y="-23813"/>
            <a:ext cx="9129712" cy="1143001"/>
          </a:xfrm>
        </p:spPr>
        <p:txBody>
          <a:bodyPr/>
          <a:lstStyle/>
          <a:p>
            <a:r>
              <a:rPr lang="en-US" altLang="en-US"/>
              <a:t>CAUTION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B36FA470-23F5-462A-B78D-DF27BD1B7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</a:rPr>
              <a:t>DO NOT give diazepam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Increase chance of circulatory collapse and respiratory failure</a:t>
            </a:r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</a:rPr>
              <a:t>DO NOT give hydrocortisone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C670DD5D-634E-4D6D-B900-DDEF6BD3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Initial Management of Seizures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6A573878-D5F4-44DE-82C7-190817AC3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8525"/>
          </a:xfrm>
        </p:spPr>
        <p:txBody>
          <a:bodyPr/>
          <a:lstStyle/>
          <a:p>
            <a:r>
              <a:rPr lang="en-US" altLang="en-US" dirty="0"/>
              <a:t>Give oxygen if cyanosed or with breathing difficulty</a:t>
            </a:r>
          </a:p>
          <a:p>
            <a:r>
              <a:rPr lang="en-US" altLang="en-US" dirty="0"/>
              <a:t>Continue IV fluids if baby not able to feed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D1 60ml/kg; D2 – 80ml/kg; D3 – 100ml/kg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D4- 120ml/kg; D5 – 140ml/kg; D6 150ml/kg</a:t>
            </a:r>
          </a:p>
          <a:p>
            <a:r>
              <a:rPr lang="en-US" altLang="en-US" dirty="0"/>
              <a:t>Continue Phenobarbitone (5mg/kg) OD till baby has not had convulsions for 7 days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Follow up for 3 days</a:t>
            </a:r>
          </a:p>
          <a:p>
            <a:r>
              <a:rPr lang="en-US" altLang="en-US" dirty="0"/>
              <a:t>Refer baby to higher center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2680B424-C3EE-4B99-871E-BDE17341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3. Jaundice </a:t>
            </a:r>
          </a:p>
        </p:txBody>
      </p:sp>
      <p:pic>
        <p:nvPicPr>
          <p:cNvPr id="50179" name="Content Placeholder 3">
            <a:extLst>
              <a:ext uri="{FF2B5EF4-FFF2-40B4-BE49-F238E27FC236}">
                <a16:creationId xmlns:a16="http://schemas.microsoft.com/office/drawing/2014/main" id="{08FC29E2-AF44-4685-8BE1-CBCF434287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3513" y="2157413"/>
            <a:ext cx="2085975" cy="340995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182F1C-8AA0-43A1-B471-F868159EA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3800" y="1600200"/>
            <a:ext cx="4953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N" b="1" u="sng" dirty="0"/>
              <a:t>S. Bilirubin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dirty="0"/>
              <a:t>Face: 6mg/dl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dirty="0"/>
              <a:t>To trunk: 9mg/dl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dirty="0"/>
              <a:t>To abdomen: 12mg/dl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dirty="0"/>
              <a:t>To legs: 15mg/dl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dirty="0"/>
              <a:t>To feet/hands: 18-20mg/dl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3D608CEC-336D-44BC-9DC7-C7202DEC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>
                <a:hlinkClick r:id="rId3" action="ppaction://hlinkfile"/>
              </a:rPr>
              <a:t>Jaundice</a:t>
            </a:r>
            <a:endParaRPr lang="en-GB" altLang="en-US"/>
          </a:p>
        </p:txBody>
      </p:sp>
      <p:pic>
        <p:nvPicPr>
          <p:cNvPr id="3" name="Newborn Care Series_ Jaundice.mp4">
            <a:hlinkClick r:id="" action="ppaction://media"/>
            <a:extLst>
              <a:ext uri="{FF2B5EF4-FFF2-40B4-BE49-F238E27FC236}">
                <a16:creationId xmlns:a16="http://schemas.microsoft.com/office/drawing/2014/main" id="{8D45BCA9-AC8D-477A-942F-EE4DD1BE8B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2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F41C03D-B0DB-4006-8820-CE7960DB552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800"/>
              <a:t>Severe Jaundice</a:t>
            </a:r>
          </a:p>
        </p:txBody>
      </p:sp>
      <p:pic>
        <p:nvPicPr>
          <p:cNvPr id="52227" name="Picture 3" descr="NNJ 1">
            <a:extLst>
              <a:ext uri="{FF2B5EF4-FFF2-40B4-BE49-F238E27FC236}">
                <a16:creationId xmlns:a16="http://schemas.microsoft.com/office/drawing/2014/main" id="{81635C21-DF85-42CB-9835-256883DBAF3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371600"/>
            <a:ext cx="4648200" cy="4419600"/>
          </a:xfrm>
        </p:spPr>
      </p:pic>
      <p:pic>
        <p:nvPicPr>
          <p:cNvPr id="52228" name="Picture 4" descr="NNJ 2">
            <a:extLst>
              <a:ext uri="{FF2B5EF4-FFF2-40B4-BE49-F238E27FC236}">
                <a16:creationId xmlns:a16="http://schemas.microsoft.com/office/drawing/2014/main" id="{83311887-E7FE-4AA5-8D4A-5684855A4D0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4495800" cy="44196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68EB14E3-8635-4C38-95E7-2D48A3F8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When must you be Alert </a:t>
            </a:r>
          </a:p>
        </p:txBody>
      </p:sp>
      <p:pic>
        <p:nvPicPr>
          <p:cNvPr id="53251" name="Content Placeholder 4">
            <a:extLst>
              <a:ext uri="{FF2B5EF4-FFF2-40B4-BE49-F238E27FC236}">
                <a16:creationId xmlns:a16="http://schemas.microsoft.com/office/drawing/2014/main" id="{29675526-2F83-45B6-AC73-BE0CD533D8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25" y="1447800"/>
            <a:ext cx="2466975" cy="1847850"/>
          </a:xfrm>
        </p:spPr>
      </p:pic>
      <p:sp>
        <p:nvSpPr>
          <p:cNvPr id="53252" name="Content Placeholder 6">
            <a:extLst>
              <a:ext uri="{FF2B5EF4-FFF2-40B4-BE49-F238E27FC236}">
                <a16:creationId xmlns:a16="http://schemas.microsoft.com/office/drawing/2014/main" id="{E745AE82-22E7-4BF4-84D3-02B17AEE97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altLang="en-US"/>
              <a:t>Jaundice within 24hrs</a:t>
            </a:r>
          </a:p>
          <a:p>
            <a:r>
              <a:rPr lang="en-IN" altLang="en-US"/>
              <a:t>Total serum bilirubin (TSB) increasing by &gt;5mg/dl/day</a:t>
            </a:r>
          </a:p>
          <a:p>
            <a:r>
              <a:rPr lang="en-IN" altLang="en-US"/>
              <a:t>TSB&gt;15mg/dl</a:t>
            </a:r>
          </a:p>
          <a:p>
            <a:r>
              <a:rPr lang="en-IN" altLang="en-US"/>
              <a:t>Clinical jaundice lasting</a:t>
            </a:r>
          </a:p>
          <a:p>
            <a:pPr lvl="1"/>
            <a:r>
              <a:rPr lang="en-IN" altLang="en-US"/>
              <a:t> &gt; 2 weeks FT</a:t>
            </a:r>
          </a:p>
          <a:p>
            <a:pPr lvl="1"/>
            <a:r>
              <a:rPr lang="en-IN" altLang="en-US"/>
              <a:t>&gt; 3 weeks PT</a:t>
            </a:r>
          </a:p>
          <a:p>
            <a:endParaRPr lang="en-IN" altLang="en-US"/>
          </a:p>
        </p:txBody>
      </p:sp>
      <p:pic>
        <p:nvPicPr>
          <p:cNvPr id="53253" name="Content Placeholder 5">
            <a:extLst>
              <a:ext uri="{FF2B5EF4-FFF2-40B4-BE49-F238E27FC236}">
                <a16:creationId xmlns:a16="http://schemas.microsoft.com/office/drawing/2014/main" id="{5C5736E1-BBE5-419E-8BE7-AE56E7660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36004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65137765-AB24-44DD-88F2-17B34D7B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Management of hyperbilirubinemia</a:t>
            </a:r>
          </a:p>
        </p:txBody>
      </p:sp>
      <p:pic>
        <p:nvPicPr>
          <p:cNvPr id="54275" name="Content Placeholder 5">
            <a:extLst>
              <a:ext uri="{FF2B5EF4-FFF2-40B4-BE49-F238E27FC236}">
                <a16:creationId xmlns:a16="http://schemas.microsoft.com/office/drawing/2014/main" id="{D08E8177-9F86-4265-96A9-DEC14FA5BE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7638" y="1447800"/>
            <a:ext cx="2619375" cy="1743075"/>
          </a:xfrm>
        </p:spPr>
      </p:pic>
      <p:sp>
        <p:nvSpPr>
          <p:cNvPr id="54276" name="Content Placeholder 7">
            <a:extLst>
              <a:ext uri="{FF2B5EF4-FFF2-40B4-BE49-F238E27FC236}">
                <a16:creationId xmlns:a16="http://schemas.microsoft.com/office/drawing/2014/main" id="{4A277910-A3DE-42D6-A5EB-6863A1CCEA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altLang="en-US"/>
              <a:t>Phototherapy</a:t>
            </a:r>
          </a:p>
          <a:p>
            <a:pPr lvl="1"/>
            <a:r>
              <a:rPr lang="en-IN" altLang="en-US"/>
              <a:t>Naked but napkin (male)</a:t>
            </a:r>
          </a:p>
          <a:p>
            <a:pPr lvl="1"/>
            <a:r>
              <a:rPr lang="en-IN" altLang="en-US"/>
              <a:t>Eye shields</a:t>
            </a:r>
          </a:p>
          <a:p>
            <a:pPr lvl="1"/>
            <a:r>
              <a:rPr lang="en-IN" altLang="en-US"/>
              <a:t>More fluids</a:t>
            </a:r>
          </a:p>
          <a:p>
            <a:pPr lvl="1"/>
            <a:r>
              <a:rPr lang="en-IN" altLang="en-US"/>
              <a:t>Turn 2 hourly</a:t>
            </a:r>
          </a:p>
          <a:p>
            <a:pPr lvl="1"/>
            <a:r>
              <a:rPr lang="en-IN" altLang="en-US"/>
              <a:t>Watch I/O</a:t>
            </a:r>
          </a:p>
          <a:p>
            <a:r>
              <a:rPr lang="en-IN" altLang="en-US"/>
              <a:t>When to REFER</a:t>
            </a:r>
          </a:p>
          <a:p>
            <a:r>
              <a:rPr lang="en-IN" altLang="en-US"/>
              <a:t>How to feed?</a:t>
            </a:r>
          </a:p>
          <a:p>
            <a:r>
              <a:rPr lang="en-IN" altLang="en-US"/>
              <a:t>Monitor</a:t>
            </a:r>
          </a:p>
        </p:txBody>
      </p:sp>
      <p:pic>
        <p:nvPicPr>
          <p:cNvPr id="54277" name="Content Placeholder 6">
            <a:extLst>
              <a:ext uri="{FF2B5EF4-FFF2-40B4-BE49-F238E27FC236}">
                <a16:creationId xmlns:a16="http://schemas.microsoft.com/office/drawing/2014/main" id="{973629CE-0A29-43E7-9F18-E3631AD22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51225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CED76F4-AA4A-4C8D-B5F8-DE57F7F1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Assessment and Treatment of Newborns with Emergency Signs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24FAA7-CB07-48F8-9170-97807CAB1E60}"/>
              </a:ext>
            </a:extLst>
          </p:cNvPr>
          <p:cNvSpPr/>
          <p:nvPr/>
        </p:nvSpPr>
        <p:spPr>
          <a:xfrm>
            <a:off x="762000" y="1143000"/>
            <a:ext cx="2667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Cold to touch (Abdomen)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C1A030A-C2CC-4F2E-BE98-504D7D089421}"/>
              </a:ext>
            </a:extLst>
          </p:cNvPr>
          <p:cNvSpPr/>
          <p:nvPr/>
        </p:nvSpPr>
        <p:spPr>
          <a:xfrm>
            <a:off x="3505200" y="1362075"/>
            <a:ext cx="17780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1ED21-809F-473D-9F32-150D853FE122}"/>
              </a:ext>
            </a:extLst>
          </p:cNvPr>
          <p:cNvSpPr/>
          <p:nvPr/>
        </p:nvSpPr>
        <p:spPr>
          <a:xfrm>
            <a:off x="5257800" y="1182688"/>
            <a:ext cx="3505200" cy="833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Rapidly rewarm if severe (&lt;32</a:t>
            </a:r>
            <a:r>
              <a:rPr lang="en-IN" baseline="30000" dirty="0">
                <a:solidFill>
                  <a:schemeClr val="tx1"/>
                </a:solidFill>
              </a:rPr>
              <a:t>0</a:t>
            </a:r>
            <a:r>
              <a:rPr lang="en-IN" dirty="0">
                <a:solidFill>
                  <a:schemeClr val="tx1"/>
                </a:solidFill>
              </a:rPr>
              <a:t>C-35</a:t>
            </a:r>
            <a:r>
              <a:rPr lang="en-IN" baseline="30000" dirty="0">
                <a:solidFill>
                  <a:schemeClr val="tx1"/>
                </a:solidFill>
              </a:rPr>
              <a:t>0</a:t>
            </a:r>
            <a:r>
              <a:rPr lang="en-IN" dirty="0">
                <a:solidFill>
                  <a:schemeClr val="tx1"/>
                </a:solidFill>
              </a:rPr>
              <a:t>C), then gradual rewarming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C19C5-A23C-4BEA-B9C9-B0693C3875CF}"/>
              </a:ext>
            </a:extLst>
          </p:cNvPr>
          <p:cNvSpPr/>
          <p:nvPr/>
        </p:nvSpPr>
        <p:spPr>
          <a:xfrm>
            <a:off x="733603" y="1819808"/>
            <a:ext cx="3222625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Not breathing/Gasping or Central cyanosis</a:t>
            </a:r>
          </a:p>
          <a:p>
            <a:pPr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Severe respiratory distress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en-IN" dirty="0">
                <a:solidFill>
                  <a:schemeClr val="tx1"/>
                </a:solidFill>
              </a:rPr>
              <a:t>RR&gt;70/min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en-IN" dirty="0">
                <a:solidFill>
                  <a:schemeClr val="tx1"/>
                </a:solidFill>
              </a:rPr>
              <a:t>Severe lower chest </a:t>
            </a:r>
            <a:r>
              <a:rPr lang="en-IN" dirty="0" err="1">
                <a:solidFill>
                  <a:schemeClr val="tx1"/>
                </a:solidFill>
              </a:rPr>
              <a:t>indrawing</a:t>
            </a:r>
            <a:endParaRPr lang="en-IN" dirty="0">
              <a:solidFill>
                <a:schemeClr val="tx1"/>
              </a:solidFill>
            </a:endParaRPr>
          </a:p>
          <a:p>
            <a:pPr marL="285750" indent="-285750" eaLnBrk="0" hangingPunct="0">
              <a:buFontTx/>
              <a:buChar char="-"/>
              <a:defRPr/>
            </a:pPr>
            <a:r>
              <a:rPr lang="en-IN" dirty="0">
                <a:solidFill>
                  <a:schemeClr val="tx1"/>
                </a:solidFill>
              </a:rPr>
              <a:t>Apnoeic spells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en-IN" dirty="0">
                <a:solidFill>
                  <a:schemeClr val="tx1"/>
                </a:solidFill>
              </a:rPr>
              <a:t>Grunting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en-IN" dirty="0">
                <a:solidFill>
                  <a:schemeClr val="tx1"/>
                </a:solidFill>
              </a:rPr>
              <a:t>Unable to feed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6ADF55-CAD6-4042-AF86-0894CD969504}"/>
              </a:ext>
            </a:extLst>
          </p:cNvPr>
          <p:cNvSpPr/>
          <p:nvPr/>
        </p:nvSpPr>
        <p:spPr>
          <a:xfrm>
            <a:off x="5396001" y="2151506"/>
            <a:ext cx="32004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Manage airway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Provide tactile stimulation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If still apnoeic provide BMV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Give oxygen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Keep warm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EB73786-D31B-4707-914B-43FB7656F04B}"/>
              </a:ext>
            </a:extLst>
          </p:cNvPr>
          <p:cNvSpPr/>
          <p:nvPr/>
        </p:nvSpPr>
        <p:spPr>
          <a:xfrm>
            <a:off x="3987011" y="2982212"/>
            <a:ext cx="1295400" cy="20161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73BB5A-E1C7-49F3-A710-845187723E2B}"/>
              </a:ext>
            </a:extLst>
          </p:cNvPr>
          <p:cNvSpPr/>
          <p:nvPr/>
        </p:nvSpPr>
        <p:spPr>
          <a:xfrm>
            <a:off x="659256" y="4485398"/>
            <a:ext cx="361315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CRT &gt; 3 </a:t>
            </a:r>
            <a:r>
              <a:rPr lang="en-IN" dirty="0" err="1">
                <a:solidFill>
                  <a:schemeClr val="tx1"/>
                </a:solidFill>
              </a:rPr>
              <a:t>secs</a:t>
            </a:r>
            <a:r>
              <a:rPr lang="en-IN" dirty="0">
                <a:solidFill>
                  <a:schemeClr val="tx1"/>
                </a:solidFill>
              </a:rPr>
              <a:t> and fast and weak pulse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2D43293-6B56-4222-92B1-380A137454ED}"/>
              </a:ext>
            </a:extLst>
          </p:cNvPr>
          <p:cNvSpPr/>
          <p:nvPr/>
        </p:nvSpPr>
        <p:spPr>
          <a:xfrm>
            <a:off x="4337228" y="4485398"/>
            <a:ext cx="6858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8AD33-228D-426A-82E4-5CDEF66DDE71}"/>
              </a:ext>
            </a:extLst>
          </p:cNvPr>
          <p:cNvSpPr/>
          <p:nvPr/>
        </p:nvSpPr>
        <p:spPr>
          <a:xfrm>
            <a:off x="5136618" y="3647641"/>
            <a:ext cx="3870325" cy="1131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Give oxygen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Insert IV-20ml/kg NS in 30 </a:t>
            </a:r>
            <a:r>
              <a:rPr lang="en-IN" dirty="0" err="1">
                <a:solidFill>
                  <a:schemeClr val="tx1"/>
                </a:solidFill>
              </a:rPr>
              <a:t>mins</a:t>
            </a:r>
            <a:endParaRPr lang="en-IN" dirty="0">
              <a:solidFill>
                <a:schemeClr val="tx1"/>
              </a:solidFill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Do full assessment and treat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Keep warm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AEB33A-E20B-4117-BEB0-FA0BDA727BA3}"/>
              </a:ext>
            </a:extLst>
          </p:cNvPr>
          <p:cNvSpPr/>
          <p:nvPr/>
        </p:nvSpPr>
        <p:spPr>
          <a:xfrm>
            <a:off x="762000" y="5394325"/>
            <a:ext cx="2667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Convulsions 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5A351B4-6089-4A6E-B881-B087B6F1B90B}"/>
              </a:ext>
            </a:extLst>
          </p:cNvPr>
          <p:cNvSpPr/>
          <p:nvPr/>
        </p:nvSpPr>
        <p:spPr>
          <a:xfrm>
            <a:off x="3419475" y="5576888"/>
            <a:ext cx="18288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4EE82C-4810-41E3-BBA7-3B349A3B55D6}"/>
              </a:ext>
            </a:extLst>
          </p:cNvPr>
          <p:cNvSpPr/>
          <p:nvPr/>
        </p:nvSpPr>
        <p:spPr>
          <a:xfrm>
            <a:off x="5262474" y="4841885"/>
            <a:ext cx="3733800" cy="1263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Manage airway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Check and correct hypoglycaemia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Give anticonvulsant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Keep warm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956F1C-5820-4676-AD6D-392FDD8BB415}"/>
              </a:ext>
            </a:extLst>
          </p:cNvPr>
          <p:cNvSpPr/>
          <p:nvPr/>
        </p:nvSpPr>
        <p:spPr>
          <a:xfrm>
            <a:off x="152400" y="1362075"/>
            <a:ext cx="484188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71C4F6-5160-4921-AE6B-EABCDDD482F5}"/>
              </a:ext>
            </a:extLst>
          </p:cNvPr>
          <p:cNvSpPr/>
          <p:nvPr/>
        </p:nvSpPr>
        <p:spPr>
          <a:xfrm>
            <a:off x="112713" y="2755900"/>
            <a:ext cx="484187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E66E8F-60BD-48D1-8D96-FDBB52994333}"/>
              </a:ext>
            </a:extLst>
          </p:cNvPr>
          <p:cNvSpPr/>
          <p:nvPr/>
        </p:nvSpPr>
        <p:spPr>
          <a:xfrm>
            <a:off x="112713" y="4637798"/>
            <a:ext cx="484187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2D94EE-83F1-40CD-9E31-ABB6F9DD6788}"/>
              </a:ext>
            </a:extLst>
          </p:cNvPr>
          <p:cNvSpPr/>
          <p:nvPr/>
        </p:nvSpPr>
        <p:spPr>
          <a:xfrm>
            <a:off x="111569" y="5648325"/>
            <a:ext cx="484187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IN" dirty="0">
                <a:solidFill>
                  <a:schemeClr val="tx1"/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7936D579-8B71-4EDD-83B9-912EE9A3C4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altLang="en-US"/>
              <a:t>III. Other Signs of Sepsis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A43CF43E-1F1F-4FEE-A989-F6830636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Poor Feeding 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25BA78EB-EA39-4BA7-B3FC-5E4E05B0D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Preterm or sick baby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Poor sucking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Poor sucking swallowing                           coordination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Respiratory problems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Fast breathing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6324" name="Picture 13">
            <a:extLst>
              <a:ext uri="{FF2B5EF4-FFF2-40B4-BE49-F238E27FC236}">
                <a16:creationId xmlns:a16="http://schemas.microsoft.com/office/drawing/2014/main" id="{701397AD-444F-480F-ACF3-D46DC7E2D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1905000"/>
            <a:ext cx="34194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C152714D-B0FD-474B-8A0D-F69B4072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>
                <a:hlinkClick r:id="rId3" action="ppaction://hlinkfile"/>
              </a:rPr>
              <a:t>Sepsis</a:t>
            </a:r>
            <a:endParaRPr lang="en-GB" altLang="en-US"/>
          </a:p>
        </p:txBody>
      </p:sp>
      <p:pic>
        <p:nvPicPr>
          <p:cNvPr id="3" name="Newborn Care Series_ Sepsis.mp4">
            <a:hlinkClick r:id="" action="ppaction://media"/>
            <a:extLst>
              <a:ext uri="{FF2B5EF4-FFF2-40B4-BE49-F238E27FC236}">
                <a16:creationId xmlns:a16="http://schemas.microsoft.com/office/drawing/2014/main" id="{6C60F94D-D8EF-4B85-A548-3D73733F38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NNJ 10">
            <a:extLst>
              <a:ext uri="{FF2B5EF4-FFF2-40B4-BE49-F238E27FC236}">
                <a16:creationId xmlns:a16="http://schemas.microsoft.com/office/drawing/2014/main" id="{1F542576-146B-4EFD-BE48-30BA6BBE0A7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1238250"/>
            <a:ext cx="7239000" cy="4625975"/>
          </a:xfrm>
        </p:spPr>
      </p:pic>
      <p:sp>
        <p:nvSpPr>
          <p:cNvPr id="58371" name="Rectangle 3">
            <a:extLst>
              <a:ext uri="{FF2B5EF4-FFF2-40B4-BE49-F238E27FC236}">
                <a16:creationId xmlns:a16="http://schemas.microsoft.com/office/drawing/2014/main" id="{9913912E-55D1-43CE-BEE2-8F37891FCD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Stiff baby - Opisthotonus</a:t>
            </a:r>
          </a:p>
        </p:txBody>
      </p:sp>
      <p:sp>
        <p:nvSpPr>
          <p:cNvPr id="58372" name="TextBox 1">
            <a:extLst>
              <a:ext uri="{FF2B5EF4-FFF2-40B4-BE49-F238E27FC236}">
                <a16:creationId xmlns:a16="http://schemas.microsoft.com/office/drawing/2014/main" id="{D119122E-3FF4-46FA-A4B9-4B97BF7DA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105400"/>
            <a:ext cx="7239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Extreme </a:t>
            </a:r>
            <a:r>
              <a:rPr lang="en-US" altLang="en-US" sz="200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hyperxtension</a:t>
            </a:r>
            <a:r>
              <a:rPr lang="en-US" altLang="en-US" sz="20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of the body with the head and heels bent backward and body arched forward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821E77-53DE-44D2-98B5-C2765C056870}"/>
              </a:ext>
            </a:extLst>
          </p:cNvPr>
          <p:cNvCxnSpPr/>
          <p:nvPr/>
        </p:nvCxnSpPr>
        <p:spPr>
          <a:xfrm flipV="1">
            <a:off x="3086100" y="1627188"/>
            <a:ext cx="2971800" cy="2238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DA7EE5-BB2E-4391-8BDB-7C35819D72BA}"/>
              </a:ext>
            </a:extLst>
          </p:cNvPr>
          <p:cNvCxnSpPr/>
          <p:nvPr/>
        </p:nvCxnSpPr>
        <p:spPr>
          <a:xfrm flipH="1" flipV="1">
            <a:off x="6057900" y="1627188"/>
            <a:ext cx="1685925" cy="181768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TextBox 8">
            <a:extLst>
              <a:ext uri="{FF2B5EF4-FFF2-40B4-BE49-F238E27FC236}">
                <a16:creationId xmlns:a16="http://schemas.microsoft.com/office/drawing/2014/main" id="{D946A5D0-94FE-479F-BC08-A9EA33D94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602581"/>
            <a:ext cx="464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ea typeface="ＭＳ Ｐゴシック" panose="020B0600070205080204" pitchFamily="34" charset="-128"/>
              </a:rPr>
              <a:t>Head and heels bent backward  </a:t>
            </a:r>
          </a:p>
        </p:txBody>
      </p:sp>
      <p:sp>
        <p:nvSpPr>
          <p:cNvPr id="58376" name="TextBox 9">
            <a:extLst>
              <a:ext uri="{FF2B5EF4-FFF2-40B4-BE49-F238E27FC236}">
                <a16:creationId xmlns:a16="http://schemas.microsoft.com/office/drawing/2014/main" id="{F3B9A4EC-AE6B-4E48-9599-C49BD0C1D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94225"/>
            <a:ext cx="464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Body arched forward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76D631-750B-4ABF-846E-A991E2083824}"/>
              </a:ext>
            </a:extLst>
          </p:cNvPr>
          <p:cNvCxnSpPr/>
          <p:nvPr/>
        </p:nvCxnSpPr>
        <p:spPr>
          <a:xfrm>
            <a:off x="2590800" y="3810000"/>
            <a:ext cx="152400" cy="78422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6DEB85-4CA1-4C3C-A18C-E1A53C8F11DD}"/>
              </a:ext>
            </a:extLst>
          </p:cNvPr>
          <p:cNvCxnSpPr/>
          <p:nvPr/>
        </p:nvCxnSpPr>
        <p:spPr>
          <a:xfrm flipV="1">
            <a:off x="2743200" y="4191000"/>
            <a:ext cx="2895600" cy="40322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28A110C5-8B36-414D-BED4-7D691567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Floppy Baby</a:t>
            </a:r>
          </a:p>
        </p:txBody>
      </p:sp>
      <p:pic>
        <p:nvPicPr>
          <p:cNvPr id="59395" name="Content Placeholder 5">
            <a:extLst>
              <a:ext uri="{FF2B5EF4-FFF2-40B4-BE49-F238E27FC236}">
                <a16:creationId xmlns:a16="http://schemas.microsoft.com/office/drawing/2014/main" id="{1DCE4952-8C3E-4F35-BEC7-CC5AAA66B4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200" y="1981200"/>
            <a:ext cx="2540000" cy="1981200"/>
          </a:xfrm>
        </p:spPr>
      </p:pic>
      <p:sp>
        <p:nvSpPr>
          <p:cNvPr id="59396" name="TextBox 6">
            <a:extLst>
              <a:ext uri="{FF2B5EF4-FFF2-40B4-BE49-F238E27FC236}">
                <a16:creationId xmlns:a16="http://schemas.microsoft.com/office/drawing/2014/main" id="{16F4CDA9-E24E-416F-A83D-668651480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167188"/>
            <a:ext cx="289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Normal tone</a:t>
            </a:r>
          </a:p>
        </p:txBody>
      </p:sp>
      <p:pic>
        <p:nvPicPr>
          <p:cNvPr id="59397" name="Content Placeholder 11">
            <a:extLst>
              <a:ext uri="{FF2B5EF4-FFF2-40B4-BE49-F238E27FC236}">
                <a16:creationId xmlns:a16="http://schemas.microsoft.com/office/drawing/2014/main" id="{E5EB6DAD-C5E7-481C-BC2D-44EFDC5B5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7925" y="4173538"/>
            <a:ext cx="2428875" cy="1963737"/>
          </a:xfrm>
        </p:spPr>
      </p:pic>
      <p:pic>
        <p:nvPicPr>
          <p:cNvPr id="59398" name="Content Placeholder 9">
            <a:extLst>
              <a:ext uri="{FF2B5EF4-FFF2-40B4-BE49-F238E27FC236}">
                <a16:creationId xmlns:a16="http://schemas.microsoft.com/office/drawing/2014/main" id="{A722D373-DA12-4EFC-AC47-78D376321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43125"/>
            <a:ext cx="23558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Box 13">
            <a:extLst>
              <a:ext uri="{FF2B5EF4-FFF2-40B4-BE49-F238E27FC236}">
                <a16:creationId xmlns:a16="http://schemas.microsoft.com/office/drawing/2014/main" id="{50ECCBAF-B7B3-4065-8DB7-273EFA6C9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1763713"/>
            <a:ext cx="289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Floppy baby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F329688-8976-4593-888B-B392BE7C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8772525" cy="1143001"/>
          </a:xfrm>
        </p:spPr>
        <p:txBody>
          <a:bodyPr/>
          <a:lstStyle/>
          <a:p>
            <a:pPr eaLnBrk="1" hangingPunct="1"/>
            <a:r>
              <a:rPr lang="en-US" altLang="en-US" sz="4000"/>
              <a:t>Irritable or Lethargic / Unconscious / less than normal movements</a:t>
            </a:r>
          </a:p>
        </p:txBody>
      </p:sp>
      <p:pic>
        <p:nvPicPr>
          <p:cNvPr id="60419" name="Content Placeholder 3">
            <a:extLst>
              <a:ext uri="{FF2B5EF4-FFF2-40B4-BE49-F238E27FC236}">
                <a16:creationId xmlns:a16="http://schemas.microsoft.com/office/drawing/2014/main" id="{D0809B4B-E641-43F1-939F-948E7D495F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3815" y="1365251"/>
            <a:ext cx="1838325" cy="2900362"/>
          </a:xfrm>
        </p:spPr>
      </p:pic>
      <p:sp>
        <p:nvSpPr>
          <p:cNvPr id="60420" name="TextBox 4">
            <a:extLst>
              <a:ext uri="{FF2B5EF4-FFF2-40B4-BE49-F238E27FC236}">
                <a16:creationId xmlns:a16="http://schemas.microsoft.com/office/drawing/2014/main" id="{018BBC4D-D9C0-4811-9EDC-682069EA0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4392612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Lethargic baby</a:t>
            </a:r>
          </a:p>
        </p:txBody>
      </p:sp>
      <p:sp>
        <p:nvSpPr>
          <p:cNvPr id="60421" name="TextBox 7">
            <a:extLst>
              <a:ext uri="{FF2B5EF4-FFF2-40B4-BE49-F238E27FC236}">
                <a16:creationId xmlns:a16="http://schemas.microsoft.com/office/drawing/2014/main" id="{0482F024-A011-4203-96AF-B4EF1BCEA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275138"/>
            <a:ext cx="1662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Normal - Active baby</a:t>
            </a:r>
          </a:p>
        </p:txBody>
      </p:sp>
      <p:pic>
        <p:nvPicPr>
          <p:cNvPr id="60422" name="Content Placeholder 8">
            <a:extLst>
              <a:ext uri="{FF2B5EF4-FFF2-40B4-BE49-F238E27FC236}">
                <a16:creationId xmlns:a16="http://schemas.microsoft.com/office/drawing/2014/main" id="{B78CE18D-90C1-4413-9625-1EA136587A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0629" y="1560868"/>
            <a:ext cx="3324225" cy="2371725"/>
          </a:xfrm>
        </p:spPr>
      </p:pic>
      <p:pic>
        <p:nvPicPr>
          <p:cNvPr id="60423" name="Content Placeholder 2">
            <a:extLst>
              <a:ext uri="{FF2B5EF4-FFF2-40B4-BE49-F238E27FC236}">
                <a16:creationId xmlns:a16="http://schemas.microsoft.com/office/drawing/2014/main" id="{EEDC6B93-8169-4196-BA1A-3731547B0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417638"/>
            <a:ext cx="18573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TextBox 12">
            <a:extLst>
              <a:ext uri="{FF2B5EF4-FFF2-40B4-BE49-F238E27FC236}">
                <a16:creationId xmlns:a16="http://schemas.microsoft.com/office/drawing/2014/main" id="{AB8EE1B0-85F9-4E32-84D5-F1A2D2BF3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047" y="4105275"/>
            <a:ext cx="2243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Irritable baby – always crying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0529C80-4948-4C94-9135-4AF37F0DCB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20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Skin Pustules / Boils </a:t>
            </a:r>
          </a:p>
        </p:txBody>
      </p:sp>
      <p:pic>
        <p:nvPicPr>
          <p:cNvPr id="61443" name="Picture 4">
            <a:extLst>
              <a:ext uri="{FF2B5EF4-FFF2-40B4-BE49-F238E27FC236}">
                <a16:creationId xmlns:a16="http://schemas.microsoft.com/office/drawing/2014/main" id="{A49E8BEF-E1F5-4519-A8F8-D1F65C3F402C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89" y="1052601"/>
            <a:ext cx="4756072" cy="3172802"/>
          </a:xfrm>
        </p:spPr>
      </p:pic>
      <p:pic>
        <p:nvPicPr>
          <p:cNvPr id="61444" name="Picture 5">
            <a:extLst>
              <a:ext uri="{FF2B5EF4-FFF2-40B4-BE49-F238E27FC236}">
                <a16:creationId xmlns:a16="http://schemas.microsoft.com/office/drawing/2014/main" id="{25865865-5B52-405D-B985-3E742FF8D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41" y="3330319"/>
            <a:ext cx="4272958" cy="284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Box 4">
            <a:extLst>
              <a:ext uri="{FF2B5EF4-FFF2-40B4-BE49-F238E27FC236}">
                <a16:creationId xmlns:a16="http://schemas.microsoft.com/office/drawing/2014/main" id="{044126BD-62AE-4B54-B895-D3143EF24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4958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More than 10 pustules </a:t>
            </a:r>
          </a:p>
        </p:txBody>
      </p:sp>
      <p:sp>
        <p:nvSpPr>
          <p:cNvPr id="61446" name="TextBox 5">
            <a:extLst>
              <a:ext uri="{FF2B5EF4-FFF2-40B4-BE49-F238E27FC236}">
                <a16:creationId xmlns:a16="http://schemas.microsoft.com/office/drawing/2014/main" id="{CA0F574B-EA9D-4E50-B2B0-69BEB39D6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960431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Single large boil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5C0A6B06-4E07-49EE-BF67-D495494B21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/>
              <a:t>Symptoms of Neonatal Sepsis	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2D76D18-6483-41CE-A20D-903D588D758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4894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800"/>
              <a:t>CNS</a:t>
            </a:r>
          </a:p>
          <a:p>
            <a:pPr lvl="1">
              <a:lnSpc>
                <a:spcPct val="110000"/>
              </a:lnSpc>
            </a:pPr>
            <a:r>
              <a:rPr lang="en-US" altLang="en-US" sz="2400"/>
              <a:t>Lethargy, refusal to suckle, limp, not arousable, poor or high pitched cry, irritable, seizures</a:t>
            </a:r>
          </a:p>
          <a:p>
            <a:pPr>
              <a:lnSpc>
                <a:spcPct val="110000"/>
              </a:lnSpc>
            </a:pPr>
            <a:r>
              <a:rPr lang="en-US" altLang="en-US" sz="2800"/>
              <a:t>CVS</a:t>
            </a:r>
          </a:p>
          <a:p>
            <a:pPr lvl="1">
              <a:lnSpc>
                <a:spcPct val="110000"/>
              </a:lnSpc>
            </a:pPr>
            <a:r>
              <a:rPr lang="en-US" altLang="en-US" sz="2400"/>
              <a:t>Pallor, cyanosis, cold clammy skin</a:t>
            </a:r>
          </a:p>
          <a:p>
            <a:pPr>
              <a:lnSpc>
                <a:spcPct val="110000"/>
              </a:lnSpc>
            </a:pPr>
            <a:r>
              <a:rPr lang="en-US" altLang="en-US" sz="2800"/>
              <a:t>Respiratory</a:t>
            </a:r>
          </a:p>
          <a:p>
            <a:pPr lvl="1">
              <a:lnSpc>
                <a:spcPct val="110000"/>
              </a:lnSpc>
            </a:pPr>
            <a:r>
              <a:rPr lang="en-US" altLang="en-US" sz="2400"/>
              <a:t>Tachypnea, apnea, grunt, retractions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197799E-C55C-480E-8F6D-75D167B4C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/>
              <a:t>Symptoms of Neonatal Sepsis	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C9C7832-4243-474B-BE0C-474F7ABDCB1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 sz="2800"/>
              <a:t>GIT</a:t>
            </a:r>
          </a:p>
          <a:p>
            <a:pPr lvl="1">
              <a:lnSpc>
                <a:spcPct val="140000"/>
              </a:lnSpc>
            </a:pPr>
            <a:r>
              <a:rPr lang="en-US" altLang="en-US" sz="2400"/>
              <a:t>Vomiting, diarrhea, abdominal distension</a:t>
            </a:r>
          </a:p>
          <a:p>
            <a:pPr>
              <a:lnSpc>
                <a:spcPct val="140000"/>
              </a:lnSpc>
            </a:pPr>
            <a:r>
              <a:rPr lang="en-US" altLang="en-US" sz="2800"/>
              <a:t>Hematological</a:t>
            </a:r>
          </a:p>
          <a:p>
            <a:pPr lvl="1">
              <a:lnSpc>
                <a:spcPct val="140000"/>
              </a:lnSpc>
            </a:pPr>
            <a:r>
              <a:rPr lang="en-US" altLang="en-US" sz="2400"/>
              <a:t>Bleeding, jaundice</a:t>
            </a:r>
          </a:p>
          <a:p>
            <a:pPr>
              <a:lnSpc>
                <a:spcPct val="140000"/>
              </a:lnSpc>
            </a:pPr>
            <a:r>
              <a:rPr lang="en-US" altLang="en-US" sz="2800"/>
              <a:t>Skin</a:t>
            </a:r>
          </a:p>
          <a:p>
            <a:pPr lvl="1">
              <a:lnSpc>
                <a:spcPct val="140000"/>
              </a:lnSpc>
            </a:pPr>
            <a:r>
              <a:rPr lang="en-US" altLang="en-US" sz="2400"/>
              <a:t>Rashes, purpura, pustules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46D2599-E8BF-4DCA-B82E-B2069532D2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/>
              <a:t>Signs of  Neonatal Sepsis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6B9F780-878B-4E11-99F2-D4A58FC37FE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81000" y="1447800"/>
            <a:ext cx="8229600" cy="44196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 sz="2100" b="1"/>
              <a:t>Cold to touch ( hypothermia )</a:t>
            </a:r>
          </a:p>
          <a:p>
            <a:pPr>
              <a:lnSpc>
                <a:spcPct val="140000"/>
              </a:lnSpc>
            </a:pPr>
            <a:r>
              <a:rPr lang="en-US" altLang="en-US" sz="2100" b="1"/>
              <a:t>Poor perfusion ( CRT )</a:t>
            </a:r>
          </a:p>
          <a:p>
            <a:pPr>
              <a:lnSpc>
                <a:spcPct val="140000"/>
              </a:lnSpc>
            </a:pPr>
            <a:r>
              <a:rPr lang="en-US" altLang="en-US" sz="2100" b="1"/>
              <a:t>Less or absent urine output  - Renal failure</a:t>
            </a:r>
          </a:p>
          <a:p>
            <a:pPr>
              <a:lnSpc>
                <a:spcPct val="140000"/>
              </a:lnSpc>
            </a:pPr>
            <a:r>
              <a:rPr lang="en-US" altLang="en-US" sz="2100" b="1"/>
              <a:t>Sclerema</a:t>
            </a:r>
          </a:p>
          <a:p>
            <a:pPr>
              <a:lnSpc>
                <a:spcPct val="140000"/>
              </a:lnSpc>
            </a:pPr>
            <a:r>
              <a:rPr lang="en-US" altLang="en-US" sz="2100" b="1"/>
              <a:t>Bulging fontanels, neck stiffness</a:t>
            </a:r>
          </a:p>
          <a:p>
            <a:pPr>
              <a:lnSpc>
                <a:spcPct val="140000"/>
              </a:lnSpc>
            </a:pPr>
            <a:r>
              <a:rPr lang="en-US" altLang="en-US" sz="2100" b="1"/>
              <a:t>Poor weight gain*</a:t>
            </a:r>
          </a:p>
        </p:txBody>
      </p:sp>
      <p:sp>
        <p:nvSpPr>
          <p:cNvPr id="64516" name="Line 4">
            <a:extLst>
              <a:ext uri="{FF2B5EF4-FFF2-40B4-BE49-F238E27FC236}">
                <a16:creationId xmlns:a16="http://schemas.microsoft.com/office/drawing/2014/main" id="{7BE302E4-CB76-450F-AA53-7A7872F3D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5626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5842A836-F9B4-4E72-9956-7A09AEF98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91200"/>
            <a:ext cx="27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*</a:t>
            </a: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D8A2A40C-3279-4D6E-BA90-456E8DF2A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9120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Indicates low grade sepsis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3DB8A29-39FE-429D-BE4C-18450915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all Newborns with Emergency Signs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06844CB6-6406-46AF-B564-4625A1E53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Call for help</a:t>
            </a:r>
          </a:p>
          <a:p>
            <a:r>
              <a:rPr lang="en-US" altLang="en-US"/>
              <a:t>Provide treatment</a:t>
            </a:r>
          </a:p>
          <a:p>
            <a:r>
              <a:rPr lang="en-US" altLang="en-US"/>
              <a:t>Draw blood for emergency investigations</a:t>
            </a:r>
          </a:p>
          <a:p>
            <a:pPr lvl="1"/>
            <a:r>
              <a:rPr lang="en-US" altLang="en-US"/>
              <a:t>Glucose</a:t>
            </a:r>
          </a:p>
          <a:p>
            <a:pPr lvl="1"/>
            <a:r>
              <a:rPr lang="en-US" altLang="en-US"/>
              <a:t>Calcium</a:t>
            </a:r>
          </a:p>
          <a:p>
            <a:pPr lvl="1"/>
            <a:r>
              <a:rPr lang="en-US" altLang="en-US"/>
              <a:t>Sepsis screening</a:t>
            </a:r>
          </a:p>
          <a:p>
            <a:r>
              <a:rPr lang="en-US" altLang="en-US"/>
              <a:t>Refer if pediatrician not available or no SNCU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886DEE93-0931-4B38-BF51-5A698951AD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altLang="en-US"/>
              <a:t>IV. Management of Sepsis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56AF618D-60EE-47D6-8704-6F7BC1CE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Assessment of signs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5F47D546-49DC-49EA-A75C-6B0EF756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81600"/>
          </a:xfrm>
        </p:spPr>
        <p:txBody>
          <a:bodyPr/>
          <a:lstStyle/>
          <a:p>
            <a:r>
              <a:rPr lang="en-IN" altLang="en-US" sz="2800" dirty="0"/>
              <a:t>Non-specific signs: Lethargy, refusal to suckle, </a:t>
            </a:r>
            <a:r>
              <a:rPr lang="en-IN" altLang="en-US" sz="2800" dirty="0" err="1"/>
              <a:t>ppor</a:t>
            </a:r>
            <a:r>
              <a:rPr lang="en-IN" altLang="en-US" sz="2800" dirty="0"/>
              <a:t> cry, not arousable, comatose</a:t>
            </a:r>
          </a:p>
          <a:p>
            <a:r>
              <a:rPr lang="en-IN" altLang="en-US" sz="2800" dirty="0"/>
              <a:t>GI: Abdominal distension, </a:t>
            </a:r>
            <a:r>
              <a:rPr lang="en-IN" altLang="en-US" sz="2800" dirty="0" err="1"/>
              <a:t>dairrhea</a:t>
            </a:r>
            <a:r>
              <a:rPr lang="en-IN" altLang="en-US" sz="2800" dirty="0"/>
              <a:t>, vomiting, poor weight gain</a:t>
            </a:r>
          </a:p>
          <a:p>
            <a:r>
              <a:rPr lang="en-IN" altLang="en-US" sz="2800" dirty="0"/>
              <a:t>CVS: Hypothermia, poor perfusion, shock, bleeding and </a:t>
            </a:r>
            <a:r>
              <a:rPr lang="en-IN" altLang="en-US" sz="2800" dirty="0" err="1"/>
              <a:t>sclerema</a:t>
            </a:r>
            <a:endParaRPr lang="en-IN" altLang="en-US" sz="2800" dirty="0"/>
          </a:p>
          <a:p>
            <a:r>
              <a:rPr lang="en-IN" altLang="en-US" sz="2800" dirty="0"/>
              <a:t>RS: Respiratory distress</a:t>
            </a:r>
          </a:p>
          <a:p>
            <a:r>
              <a:rPr lang="en-IN" altLang="en-US" sz="2800" dirty="0"/>
              <a:t>CNS: Fever, seizures, high pitched cry, excessive cry, irritability, neck retraction, bulging fontanelle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6EE19908-17C1-4D32-A931-743179AF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Assessment of Sepsis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063D357E-EBD4-49F8-82EE-5679F8BAB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IN" altLang="en-US" dirty="0"/>
              <a:t>Is there shock? Treat immediately</a:t>
            </a:r>
          </a:p>
          <a:p>
            <a:r>
              <a:rPr lang="en-IN" altLang="en-US" dirty="0"/>
              <a:t>Screen for sepsis</a:t>
            </a:r>
          </a:p>
          <a:p>
            <a:pPr lvl="1"/>
            <a:r>
              <a:rPr lang="en-IN" altLang="en-US" dirty="0"/>
              <a:t>Leukopenia (TLC&lt;5000/</a:t>
            </a:r>
            <a:r>
              <a:rPr lang="en-IN" altLang="en-US" dirty="0" err="1"/>
              <a:t>cumm</a:t>
            </a:r>
            <a:r>
              <a:rPr lang="en-IN" altLang="en-US" dirty="0"/>
              <a:t>)</a:t>
            </a:r>
          </a:p>
          <a:p>
            <a:pPr lvl="1"/>
            <a:r>
              <a:rPr lang="en-IN" altLang="en-US" dirty="0"/>
              <a:t>Neutropenia (ANC&lt;1800/</a:t>
            </a:r>
            <a:r>
              <a:rPr lang="en-IN" altLang="en-US" dirty="0" err="1"/>
              <a:t>cumm</a:t>
            </a:r>
            <a:r>
              <a:rPr lang="en-IN" altLang="en-US" dirty="0"/>
              <a:t>)</a:t>
            </a:r>
          </a:p>
          <a:p>
            <a:pPr lvl="1"/>
            <a:r>
              <a:rPr lang="en-IN" altLang="en-US" dirty="0"/>
              <a:t>Positive CRP</a:t>
            </a:r>
          </a:p>
          <a:p>
            <a:pPr lvl="1"/>
            <a:r>
              <a:rPr lang="en-IN" altLang="en-US" dirty="0"/>
              <a:t>Culture </a:t>
            </a:r>
          </a:p>
          <a:p>
            <a:pPr lvl="2"/>
            <a:r>
              <a:rPr lang="en-IN" altLang="en-US" dirty="0"/>
              <a:t>---Negative ….Repeat &gt;12hrs…Negative</a:t>
            </a:r>
          </a:p>
          <a:p>
            <a:pPr lvl="2"/>
            <a:r>
              <a:rPr lang="en-IN" altLang="en-US" dirty="0"/>
              <a:t>….Positive…treat </a:t>
            </a:r>
          </a:p>
          <a:p>
            <a:pPr lvl="1"/>
            <a:r>
              <a:rPr lang="en-IN" altLang="en-US" dirty="0"/>
              <a:t>REFER if LP needed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FD2C2FEA-0DEA-412C-A3B7-DAB16F8B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Management of Sepsis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E82AAE55-627E-45F2-B9EB-32784D8A5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/>
          <a:lstStyle/>
          <a:p>
            <a:r>
              <a:rPr lang="en-IN" altLang="en-US"/>
              <a:t>Treatment with antibiotics: Sepsis and Pneumonia</a:t>
            </a:r>
          </a:p>
          <a:p>
            <a:pPr lvl="1"/>
            <a:r>
              <a:rPr lang="en-IN" altLang="en-US"/>
              <a:t>Inj Ampicillin or Cloxacillin 50mg/kg/dose IV (7-10dys)</a:t>
            </a:r>
          </a:p>
          <a:p>
            <a:pPr lvl="2"/>
            <a:r>
              <a:rPr lang="en-IN" altLang="en-US"/>
              <a:t>&lt; 7 days: 12 hourly</a:t>
            </a:r>
          </a:p>
          <a:p>
            <a:pPr lvl="2"/>
            <a:r>
              <a:rPr lang="en-IN" altLang="en-US"/>
              <a:t>&gt;7 days: 8 hourly </a:t>
            </a:r>
          </a:p>
          <a:p>
            <a:pPr lvl="1"/>
            <a:r>
              <a:rPr lang="en-IN" altLang="en-US"/>
              <a:t>Inj Gentamicin (5mg/kg/dose) or Inj Amikacin (15mg/kg/dose)  IV 24 hourly (7-10days)</a:t>
            </a:r>
          </a:p>
          <a:p>
            <a:pPr lvl="1"/>
            <a:endParaRPr lang="en-IN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ACE9C601-D58D-4358-B15C-BFD80593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Treatment for Meningitis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3AFF1-DBF4-4520-BA80-520C959AB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err="1"/>
              <a:t>Inj</a:t>
            </a:r>
            <a:r>
              <a:rPr lang="en-IN" dirty="0"/>
              <a:t> Ampicillin 100mg/kg/dose IV x 21 days OR </a:t>
            </a:r>
          </a:p>
          <a:p>
            <a:pPr>
              <a:defRPr/>
            </a:pPr>
            <a:r>
              <a:rPr lang="en-IN" dirty="0" err="1"/>
              <a:t>Inj</a:t>
            </a:r>
            <a:r>
              <a:rPr lang="en-IN" dirty="0"/>
              <a:t> </a:t>
            </a:r>
            <a:r>
              <a:rPr lang="en-IN" dirty="0" err="1"/>
              <a:t>Cefotaxime</a:t>
            </a:r>
            <a:r>
              <a:rPr lang="en-IN" dirty="0"/>
              <a:t> 50mg/kg/dose x 21 days AND</a:t>
            </a:r>
          </a:p>
          <a:p>
            <a:pPr>
              <a:defRPr/>
            </a:pPr>
            <a:r>
              <a:rPr lang="en-IN" dirty="0"/>
              <a:t>In Gentamicin 2.5mg/kg/dose IV x 21 days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95290F76-4EF6-47EB-9940-FC557B6E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Supportive Care for Sepsis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2A6F5181-26B5-4545-89B3-E6C31FBC5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IN" altLang="en-US" dirty="0"/>
              <a:t>Warmth</a:t>
            </a:r>
          </a:p>
          <a:p>
            <a:r>
              <a:rPr lang="en-IN" altLang="en-US" dirty="0"/>
              <a:t>IV fluids </a:t>
            </a:r>
          </a:p>
          <a:p>
            <a:r>
              <a:rPr lang="en-IN" altLang="en-US" dirty="0" err="1"/>
              <a:t>Inj</a:t>
            </a:r>
            <a:r>
              <a:rPr lang="en-IN" altLang="en-US" dirty="0"/>
              <a:t> Vitamin K 1mg IM</a:t>
            </a:r>
          </a:p>
          <a:p>
            <a:r>
              <a:rPr lang="en-IN" altLang="en-US" dirty="0"/>
              <a:t>Start oxygen by hood if cyanosed and grunting</a:t>
            </a:r>
          </a:p>
          <a:p>
            <a:r>
              <a:rPr lang="en-IN" altLang="en-US" dirty="0"/>
              <a:t>Gentle stimulation if apnoeic</a:t>
            </a:r>
          </a:p>
          <a:p>
            <a:r>
              <a:rPr lang="en-IN" altLang="en-US" dirty="0"/>
              <a:t>BMV if breathing inadequate</a:t>
            </a:r>
          </a:p>
          <a:p>
            <a:r>
              <a:rPr lang="en-IN" altLang="en-US" dirty="0"/>
              <a:t>Keep NPO</a:t>
            </a:r>
          </a:p>
          <a:p>
            <a:r>
              <a:rPr lang="en-IN" altLang="en-US" dirty="0"/>
              <a:t>If condition worsens in 6 hours -REFER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5C8B359C-4B8D-46C9-9271-B49EA16BE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8" y="0"/>
            <a:ext cx="9145588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Continue Management  for  Hypoglycemia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8EED9A7-CA6C-4BE2-AC27-021C5FB81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6406" y="1166018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16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</a:rPr>
              <a:t>Once 2 readings of blood glucose &gt;45mg/dl</a:t>
            </a:r>
          </a:p>
          <a:p>
            <a:pPr lvl="2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</a:rPr>
              <a:t>Allow baby to breast feed or EBM-</a:t>
            </a:r>
            <a:r>
              <a:rPr lang="en-US" sz="2800" dirty="0" err="1">
                <a:latin typeface="Arial" panose="020B0604020202020204" pitchFamily="34" charset="0"/>
              </a:rPr>
              <a:t>pallada</a:t>
            </a:r>
            <a:r>
              <a:rPr lang="en-US" sz="2800" dirty="0">
                <a:latin typeface="Arial" panose="020B0604020202020204" pitchFamily="34" charset="0"/>
              </a:rPr>
              <a:t>/spoon</a:t>
            </a:r>
          </a:p>
          <a:p>
            <a:pPr lvl="2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</a:rPr>
              <a:t>Decrease volume of IV fluids slowly 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</a:rPr>
              <a:t>Continue measuring blood glucose Q12H till baby on IV fluids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</a:rPr>
              <a:t>Once off IV fluids measure Q12 H twice. </a:t>
            </a:r>
          </a:p>
          <a:p>
            <a:pPr lvl="2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</a:rPr>
              <a:t>Blood glucose normal no need to check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endParaRPr lang="en-US" sz="2400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endParaRPr lang="en-US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3">
            <a:extLst>
              <a:ext uri="{FF2B5EF4-FFF2-40B4-BE49-F238E27FC236}">
                <a16:creationId xmlns:a16="http://schemas.microsoft.com/office/drawing/2014/main" id="{57F943B0-BCDA-427B-AB49-65AA90E72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altLang="en-US"/>
              <a:t>V. Case Scenario Discussion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59026CBC-63E7-466D-9572-C027BAAE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"/>
            <a:ext cx="9144000" cy="1143000"/>
          </a:xfrm>
        </p:spPr>
        <p:txBody>
          <a:bodyPr/>
          <a:lstStyle/>
          <a:p>
            <a:r>
              <a:rPr lang="en-US" altLang="en-US"/>
              <a:t>Case Scenario 1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2789C9A9-CF5C-4BC7-821F-8161D5880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term baby, cried soon after birth presents with low body temperature, lethargy on day 2. Mother says baby is refusing feeds and is irritable, noise coming from baby  </a:t>
            </a:r>
          </a:p>
          <a:p>
            <a:endParaRPr lang="en-US" altLang="en-US"/>
          </a:p>
          <a:p>
            <a:r>
              <a:rPr lang="en-US" altLang="en-US"/>
              <a:t>What is the possible problem? What can you do?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2D11486D-4E14-4B46-A465-034124C42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02" y="113590"/>
            <a:ext cx="8243798" cy="58213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3000" i="1" dirty="0"/>
              <a:t>Response</a:t>
            </a:r>
            <a:endParaRPr lang="en-US" altLang="en-US" sz="3000" i="1" dirty="0">
              <a:cs typeface="Calibri"/>
            </a:endParaRPr>
          </a:p>
          <a:p>
            <a:r>
              <a:rPr lang="en-US" altLang="en-US" sz="3000" i="1" dirty="0"/>
              <a:t>Possible infection – respiratory distress? Sepsis?</a:t>
            </a:r>
            <a:endParaRPr lang="en-US" altLang="en-US" sz="3000" dirty="0">
              <a:cs typeface="Calibri"/>
            </a:endParaRPr>
          </a:p>
          <a:p>
            <a:r>
              <a:rPr lang="en-US" altLang="en-US" sz="3000" i="1" dirty="0"/>
              <a:t>Check RDS </a:t>
            </a:r>
            <a:endParaRPr lang="en-US" altLang="en-US" sz="3000" dirty="0"/>
          </a:p>
          <a:p>
            <a:r>
              <a:rPr lang="en-US" altLang="en-US" sz="3000" i="1" dirty="0"/>
              <a:t>Administer first dose of antibiotics if indicated</a:t>
            </a:r>
            <a:endParaRPr lang="en-US" altLang="en-US" sz="3000" dirty="0">
              <a:cs typeface="Calibri"/>
            </a:endParaRPr>
          </a:p>
          <a:p>
            <a:r>
              <a:rPr lang="en-US" altLang="en-US" sz="3000" i="1" dirty="0"/>
              <a:t>Check if baby able to feed, </a:t>
            </a:r>
            <a:endParaRPr lang="en-US" altLang="en-US" sz="3000" i="1" dirty="0">
              <a:cs typeface="Calibri"/>
            </a:endParaRPr>
          </a:p>
          <a:p>
            <a:r>
              <a:rPr lang="en-US" altLang="en-US" sz="3000" i="1" dirty="0"/>
              <a:t>Keep NPO if RDS is &gt;5</a:t>
            </a:r>
            <a:endParaRPr lang="en-US" altLang="en-US" sz="3000" dirty="0">
              <a:cs typeface="Calibri"/>
            </a:endParaRPr>
          </a:p>
          <a:p>
            <a:r>
              <a:rPr lang="en-US" altLang="en-US" sz="3000" i="1" dirty="0"/>
              <a:t>Start management for sepsis </a:t>
            </a:r>
            <a:endParaRPr lang="en-US" altLang="en-US" sz="3000" i="1" dirty="0">
              <a:cs typeface="Calibri"/>
            </a:endParaRPr>
          </a:p>
          <a:p>
            <a:r>
              <a:rPr lang="en-US" altLang="en-US" sz="3000" i="1" dirty="0"/>
              <a:t>Monitor baby- RDS, oxygen saturation, HR, CFT, jaundice, seizures, GRBS </a:t>
            </a:r>
            <a:r>
              <a:rPr lang="en-US" altLang="en-US" sz="3000" i="1" dirty="0" err="1"/>
              <a:t>etc</a:t>
            </a:r>
            <a:endParaRPr lang="en-US" altLang="en-US" sz="3000" i="1" dirty="0" err="1">
              <a:cs typeface="Calibri"/>
            </a:endParaRPr>
          </a:p>
          <a:p>
            <a:r>
              <a:rPr lang="en-US" altLang="en-US" sz="3000" i="1" dirty="0"/>
              <a:t>Refer baby  if baby does not improve and requires intensive care</a:t>
            </a:r>
            <a:endParaRPr lang="en-US" altLang="en-US" sz="3000" dirty="0"/>
          </a:p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359390B-712C-4254-AA86-9F9292C1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Criteria for Admission in SNCU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0CD57B3C-2E9E-4429-A2F5-50EB22224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4525963"/>
          </a:xfrm>
        </p:spPr>
        <p:txBody>
          <a:bodyPr/>
          <a:lstStyle/>
          <a:p>
            <a:r>
              <a:rPr lang="en-US" altLang="en-US" sz="2000"/>
              <a:t>Birth weight &lt;1800gms or GA &lt;34wks</a:t>
            </a:r>
          </a:p>
          <a:p>
            <a:r>
              <a:rPr lang="en-US" altLang="en-US" sz="2000"/>
              <a:t>Large baby &gt;4000gms</a:t>
            </a:r>
          </a:p>
          <a:p>
            <a:r>
              <a:rPr lang="en-US" altLang="en-US" sz="2000"/>
              <a:t>Perinatal asphyxia</a:t>
            </a:r>
          </a:p>
          <a:p>
            <a:r>
              <a:rPr lang="en-US" altLang="en-US" sz="2000"/>
              <a:t>Apnea or gasping</a:t>
            </a:r>
          </a:p>
          <a:p>
            <a:r>
              <a:rPr lang="en-US" altLang="en-US" sz="2000"/>
              <a:t>Refusal to feed</a:t>
            </a:r>
          </a:p>
          <a:p>
            <a:r>
              <a:rPr lang="en-US" altLang="en-US" sz="2000"/>
              <a:t>Respiratory distress (RR&gt;60/min or grunt/retractions)</a:t>
            </a:r>
          </a:p>
          <a:p>
            <a:r>
              <a:rPr lang="en-US" altLang="en-US" sz="2000"/>
              <a:t>Jaundice (appears&lt;24hrs/stains palms and soles/lasts &gt;2wks)</a:t>
            </a:r>
          </a:p>
          <a:p>
            <a:r>
              <a:rPr lang="en-US" altLang="en-US" sz="2000"/>
              <a:t>Hypothermia&lt;35.4</a:t>
            </a:r>
            <a:r>
              <a:rPr lang="en-US" altLang="en-US" sz="2000" baseline="30000"/>
              <a:t>0</a:t>
            </a:r>
            <a:r>
              <a:rPr lang="en-US" altLang="en-US" sz="2000"/>
              <a:t>C or hyperthermia &gt;37.5</a:t>
            </a:r>
            <a:r>
              <a:rPr lang="en-US" altLang="en-US" sz="2000" baseline="30000"/>
              <a:t>0</a:t>
            </a:r>
            <a:r>
              <a:rPr lang="en-US" altLang="en-US" sz="2000"/>
              <a:t>C</a:t>
            </a:r>
          </a:p>
          <a:p>
            <a:r>
              <a:rPr lang="en-US" altLang="en-US" sz="2000"/>
              <a:t>Central cyanosis</a:t>
            </a:r>
          </a:p>
          <a:p>
            <a:r>
              <a:rPr lang="en-US" altLang="en-US" sz="2000"/>
              <a:t>Shock (cold peripheries with CFT&gt;3sec and weak/fast pulse)</a:t>
            </a:r>
          </a:p>
          <a:p>
            <a:r>
              <a:rPr lang="en-US" altLang="en-US" sz="2000"/>
              <a:t>Coma and or convulsions</a:t>
            </a:r>
          </a:p>
          <a:p>
            <a:r>
              <a:rPr lang="en-US" altLang="en-US" sz="2000"/>
              <a:t>Abdominal distension; diarrhea or dysentery</a:t>
            </a:r>
          </a:p>
          <a:p>
            <a:r>
              <a:rPr lang="en-US" altLang="en-US" sz="2000"/>
              <a:t>Major malformations</a:t>
            </a:r>
          </a:p>
          <a:p>
            <a:endParaRPr lang="en-US" altLang="en-US" sz="2400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D262F5F5-803F-4CD3-A8C7-26FD3175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"/>
            <a:ext cx="9144000" cy="1143000"/>
          </a:xfrm>
        </p:spPr>
        <p:txBody>
          <a:bodyPr/>
          <a:lstStyle/>
          <a:p>
            <a:r>
              <a:rPr lang="en-US" altLang="en-US"/>
              <a:t>Case Scenario 2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B51B49F4-3893-4916-BDC5-643D4EC0D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term baby doing well on the first day presents with jaundice up to face and trunk, is active and alert.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i="1" dirty="0"/>
              <a:t>What additional information will you need to collect? What is the possible problem? What can you do?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E85F6FCC-A8A4-4131-AD50-739AA6450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8600"/>
            <a:ext cx="8610600" cy="6126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i="1" dirty="0"/>
              <a:t>Responses </a:t>
            </a:r>
          </a:p>
          <a:p>
            <a:r>
              <a:rPr lang="en-US" altLang="en-US" sz="2800" i="1" dirty="0"/>
              <a:t>Maternal history, blood group and type, term/preterm?</a:t>
            </a:r>
          </a:p>
          <a:p>
            <a:r>
              <a:rPr lang="en-US" altLang="en-US" sz="2800" i="1" dirty="0"/>
              <a:t>Assess jaundice, send blood for S Bilirubin and Hb, sepsis study </a:t>
            </a:r>
            <a:r>
              <a:rPr lang="en-US" altLang="en-US" sz="2800" i="1" dirty="0" err="1"/>
              <a:t>etc</a:t>
            </a:r>
            <a:endParaRPr lang="en-US" altLang="en-US" sz="2800" i="1" dirty="0"/>
          </a:p>
          <a:p>
            <a:r>
              <a:rPr lang="en-US" altLang="en-US" sz="2800" i="1" dirty="0"/>
              <a:t>Phototherapy</a:t>
            </a:r>
          </a:p>
          <a:p>
            <a:r>
              <a:rPr lang="en-US" altLang="en-US" sz="2800" i="1" dirty="0"/>
              <a:t>Monitor feeding, output, activity, sensorium, tone, GRBS</a:t>
            </a:r>
          </a:p>
          <a:p>
            <a:r>
              <a:rPr lang="en-US" altLang="en-US" sz="2800" i="1" dirty="0"/>
              <a:t>Check if vitals are normal or not-RR, HR, Temp, CFT? </a:t>
            </a:r>
          </a:p>
          <a:p>
            <a:r>
              <a:rPr lang="en-US" altLang="en-US" sz="2800" i="1" dirty="0"/>
              <a:t>Start antibiotics </a:t>
            </a:r>
          </a:p>
          <a:p>
            <a:r>
              <a:rPr lang="en-US" altLang="en-US" sz="2800" i="1" dirty="0"/>
              <a:t>Refer if baby is not improving (jaundice beyond chest level if baby requires exchange transfusion) </a:t>
            </a:r>
            <a:endParaRPr lang="en-US" altLang="en-US" sz="2800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D390D34B-4C51-4B99-A7BF-586660CF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25"/>
            <a:ext cx="9144000" cy="1143000"/>
          </a:xfrm>
        </p:spPr>
        <p:txBody>
          <a:bodyPr/>
          <a:lstStyle/>
          <a:p>
            <a:r>
              <a:rPr lang="en-US" altLang="en-US"/>
              <a:t>Case Scenario 3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109895CB-EF6C-4083-A454-FDC6DA922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/>
              <a:t>A term baby 1700grams is lethargic, cold to touch and feeding poorly on day 1</a:t>
            </a:r>
          </a:p>
          <a:p>
            <a:pPr>
              <a:buFont typeface="Arial" panose="020B0604020202020204" pitchFamily="34" charset="0"/>
              <a:buNone/>
            </a:pPr>
            <a:endParaRPr lang="en-IN" altLang="en-US"/>
          </a:p>
          <a:p>
            <a:endParaRPr lang="en-IN" altLang="en-US"/>
          </a:p>
          <a:p>
            <a:r>
              <a:rPr lang="en-IN" altLang="en-US"/>
              <a:t>What is the problem? What can you do?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>
            <a:extLst>
              <a:ext uri="{FF2B5EF4-FFF2-40B4-BE49-F238E27FC236}">
                <a16:creationId xmlns:a16="http://schemas.microsoft.com/office/drawing/2014/main" id="{81FC2A75-5612-4F81-BD03-C16D5EF2F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8686800" cy="58213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i="1"/>
              <a:t>Response</a:t>
            </a:r>
          </a:p>
          <a:p>
            <a:r>
              <a:rPr lang="en-US" altLang="en-US" sz="2400" i="1"/>
              <a:t>Possible infection –hypoglycaemia or sepsis</a:t>
            </a:r>
          </a:p>
          <a:p>
            <a:r>
              <a:rPr lang="en-US" altLang="en-US" sz="2400" i="1"/>
              <a:t>Encourage Kangaroo mother care or keep under radiant warmer</a:t>
            </a:r>
          </a:p>
          <a:p>
            <a:r>
              <a:rPr lang="en-US" altLang="en-US" sz="2400" i="1"/>
              <a:t>Check when last feed was given?</a:t>
            </a:r>
          </a:p>
          <a:p>
            <a:r>
              <a:rPr lang="en-US" altLang="en-US" sz="2400" i="1"/>
              <a:t>Check random blood sugar  – if low &lt;45mg/dl</a:t>
            </a:r>
          </a:p>
          <a:p>
            <a:r>
              <a:rPr lang="en-US" altLang="en-US" sz="2400" i="1"/>
              <a:t>Start IV line- Administer 2ml/kg 10% dextrose </a:t>
            </a:r>
          </a:p>
          <a:p>
            <a:r>
              <a:rPr lang="en-US" altLang="en-US" sz="2400" i="1"/>
              <a:t>Give IV fluid as maintenance</a:t>
            </a:r>
          </a:p>
          <a:p>
            <a:r>
              <a:rPr lang="en-US" altLang="en-US" sz="2400" i="1"/>
              <a:t>Monitor blood sugar (GRBS) 30 minutes later </a:t>
            </a:r>
          </a:p>
          <a:p>
            <a:pPr lvl="1"/>
            <a:r>
              <a:rPr lang="en-US" altLang="en-US" sz="2400" i="1">
                <a:ea typeface="ＭＳ Ｐゴシック" panose="020B0600070205080204" pitchFamily="34" charset="-128"/>
              </a:rPr>
              <a:t>GRBS &lt;25mg/dl another bolus</a:t>
            </a:r>
          </a:p>
          <a:p>
            <a:pPr lvl="1"/>
            <a:r>
              <a:rPr lang="en-US" altLang="en-US" sz="2400" i="1">
                <a:ea typeface="ＭＳ Ｐゴシック" panose="020B0600070205080204" pitchFamily="34" charset="-128"/>
              </a:rPr>
              <a:t>GRBS 25-45mg/dl continue infusion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 i="1"/>
              <a:t>Check if baby is feeding, alert/active, sleeping well</a:t>
            </a:r>
            <a:endParaRPr lang="en-US" altLang="en-US" sz="2400"/>
          </a:p>
          <a:p>
            <a:r>
              <a:rPr lang="en-US" altLang="en-US" sz="2400" i="1"/>
              <a:t>Record if baby is lethargic/floppy; temperature is altered-hypothermic or fever; stiff; crying excessively</a:t>
            </a:r>
            <a:endParaRPr lang="en-US" altLang="en-US" sz="2400"/>
          </a:p>
          <a:p>
            <a:r>
              <a:rPr lang="en-US" altLang="en-US" sz="2400" i="1"/>
              <a:t>Start management for sepsis – antibiotics</a:t>
            </a:r>
            <a:endParaRPr lang="en-US" altLang="en-US" sz="2400"/>
          </a:p>
          <a:p>
            <a:endParaRPr lang="en-US" altLang="en-US" sz="24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18CDA7C1-1BC2-42CD-8E7E-17790D80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Sepsis Management</a:t>
            </a:r>
          </a:p>
        </p:txBody>
      </p: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5B85C49A-EB40-4ECC-85F6-1A79C992B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/>
              <a:t>Warmth</a:t>
            </a:r>
          </a:p>
          <a:p>
            <a:r>
              <a:rPr lang="en-IN" altLang="en-US"/>
              <a:t>Airway</a:t>
            </a:r>
          </a:p>
          <a:p>
            <a:r>
              <a:rPr lang="en-IN" altLang="en-US"/>
              <a:t>Fluids</a:t>
            </a:r>
          </a:p>
          <a:p>
            <a:r>
              <a:rPr lang="en-IN" altLang="en-US"/>
              <a:t>Antibiotics</a:t>
            </a:r>
          </a:p>
          <a:p>
            <a:r>
              <a:rPr lang="en-IN" altLang="en-US"/>
              <a:t>Manage jaundice</a:t>
            </a:r>
          </a:p>
          <a:p>
            <a:r>
              <a:rPr lang="en-IN" altLang="en-US"/>
              <a:t>Manage hypoglycaemia</a:t>
            </a:r>
          </a:p>
          <a:p>
            <a:r>
              <a:rPr lang="en-IN" altLang="en-US"/>
              <a:t>Manage convulsions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E6351A2-74B6-4C44-8299-383A24976FB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8B31A38-CF8C-4AAF-A3D1-6ACAF7F732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9144000" cy="6248400"/>
          </a:xfr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>
              <a:solidFill>
                <a:srgbClr val="FFCCFF"/>
              </a:solidFill>
            </a:endParaRPr>
          </a:p>
        </p:txBody>
      </p:sp>
      <p:sp>
        <p:nvSpPr>
          <p:cNvPr id="268292" name="Text Box 4">
            <a:extLst>
              <a:ext uri="{FF2B5EF4-FFF2-40B4-BE49-F238E27FC236}">
                <a16:creationId xmlns:a16="http://schemas.microsoft.com/office/drawing/2014/main" id="{7DEFD4E2-DBBA-4824-9646-4E58AE442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8077200" cy="5578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901" name="Text Box 5">
            <a:extLst>
              <a:ext uri="{FF2B5EF4-FFF2-40B4-BE49-F238E27FC236}">
                <a16:creationId xmlns:a16="http://schemas.microsoft.com/office/drawing/2014/main" id="{CB5900B8-B94A-49F7-A524-F73E36C8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551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D043BC4D-FC99-4271-B546-E1607BE19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646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61BF9B75-F7CB-4721-978A-06493C231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38200"/>
            <a:ext cx="72390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75000"/>
              </a:lnSpc>
              <a:spcBef>
                <a:spcPct val="50000"/>
              </a:spcBef>
            </a:pPr>
            <a:r>
              <a:rPr lang="en-US" altLang="en-US" sz="3600" b="1">
                <a:latin typeface="Albertus Extra Bold"/>
                <a:ea typeface="ＭＳ Ｐゴシック" panose="020B0600070205080204" pitchFamily="34" charset="-128"/>
              </a:rPr>
              <a:t>Take the baby to the nearest referral facility, by the shortest route, using the fastest possible mode of transport</a:t>
            </a:r>
          </a:p>
        </p:txBody>
      </p:sp>
      <p:sp>
        <p:nvSpPr>
          <p:cNvPr id="80904" name="WordArt 8">
            <a:extLst>
              <a:ext uri="{FF2B5EF4-FFF2-40B4-BE49-F238E27FC236}">
                <a16:creationId xmlns:a16="http://schemas.microsoft.com/office/drawing/2014/main" id="{FFAE4555-69E5-4559-9665-0D81DF407E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5562600"/>
            <a:ext cx="78581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IN UTERO Transport is the best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77B02A72-4C8C-4A0E-B77C-99B4447DA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7463"/>
            <a:ext cx="9144000" cy="1143001"/>
          </a:xfrm>
        </p:spPr>
        <p:txBody>
          <a:bodyPr/>
          <a:lstStyle/>
          <a:p>
            <a:pPr eaLnBrk="1" hangingPunct="1"/>
            <a:r>
              <a:rPr lang="en-US" altLang="en-US"/>
              <a:t>Congenital Anomalies – Diaphragmatic Hernia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A985EF4-C4CE-49D6-BC9D-DEF13FD5678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385888"/>
            <a:ext cx="82296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/>
              <a:t>- </a:t>
            </a:r>
          </a:p>
        </p:txBody>
      </p:sp>
      <p:pic>
        <p:nvPicPr>
          <p:cNvPr id="297989" name="Picture 5" descr="DHerniabefCR">
            <a:extLst>
              <a:ext uri="{FF2B5EF4-FFF2-40B4-BE49-F238E27FC236}">
                <a16:creationId xmlns:a16="http://schemas.microsoft.com/office/drawing/2014/main" id="{F95160AA-8787-40AC-A97E-0B1C1B85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1504950"/>
            <a:ext cx="29924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8" descr="IMG0047">
            <a:extLst>
              <a:ext uri="{FF2B5EF4-FFF2-40B4-BE49-F238E27FC236}">
                <a16:creationId xmlns:a16="http://schemas.microsoft.com/office/drawing/2014/main" id="{43160DAC-E768-4E64-BD4B-2E1DE2106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416050"/>
            <a:ext cx="62484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278012F-E35B-449F-BD62-EC008F2348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7938" y="0"/>
            <a:ext cx="9151938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Congenital Anomalies- Trachea Esophageal Fistula 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55B4414-3AB7-4D43-89C8-3F334D4D19F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288" y="1617663"/>
            <a:ext cx="3490912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/>
              <a:t>Breathing difficulty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Drooling of saliva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Choke with feed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Cyanosis </a:t>
            </a:r>
          </a:p>
        </p:txBody>
      </p:sp>
      <p:pic>
        <p:nvPicPr>
          <p:cNvPr id="82948" name="Picture 6" descr="Frothing 22112011(001)">
            <a:extLst>
              <a:ext uri="{FF2B5EF4-FFF2-40B4-BE49-F238E27FC236}">
                <a16:creationId xmlns:a16="http://schemas.microsoft.com/office/drawing/2014/main" id="{5B3815A7-6AE2-47C5-91CC-1D8851E0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383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E9AD70B0-D0DF-4196-AD83-B196284B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Any questions?</a:t>
            </a:r>
            <a:endParaRPr lang="en-IN" altLang="en-US"/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7A8EFAFB-DD92-4B00-9751-F8E5D3101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5257800"/>
            <a:ext cx="3124200" cy="8683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i="1"/>
              <a:t>Thank you</a:t>
            </a:r>
            <a:endParaRPr lang="en-IN" altLang="en-US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9820A11-E682-4681-B76B-AD6D40B6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Criteria for Transfer from SNCU to Newborn Stabilisation Unit (NBSU)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46C797C-4AD4-4BFA-8822-B91413BD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altLang="en-US"/>
              <a:t>Babies whose respiratory distress is improving (with or without oxygen to maintain saturation) or those with RR 60-70/min without grunting or retractions</a:t>
            </a:r>
          </a:p>
          <a:p>
            <a:r>
              <a:rPr lang="en-US" altLang="en-US"/>
              <a:t>Babies who are otherwise stable (Vitals and CFT normal)</a:t>
            </a:r>
          </a:p>
          <a:p>
            <a:pPr lvl="1"/>
            <a:r>
              <a:rPr lang="en-US" altLang="en-US"/>
              <a:t>LBW (&lt;1800gm)</a:t>
            </a:r>
          </a:p>
          <a:p>
            <a:pPr lvl="1"/>
            <a:r>
              <a:rPr lang="en-US" altLang="en-US"/>
              <a:t>Babies with jaundice requiring phototherapy</a:t>
            </a:r>
          </a:p>
          <a:p>
            <a:pPr lvl="1"/>
            <a:r>
              <a:rPr lang="en-US" altLang="en-US"/>
              <a:t>Admitted for any other condition for observation or antibiotics or other medications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F4AAE83-06B6-42B9-9ED0-18C2849D93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/>
              <a:t>Neonatal Sepsis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3D38BCE-E096-4542-8805-81B2C565BA76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endParaRPr lang="en-US" altLang="en-US"/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en-US"/>
              <a:t> 	Clinical syndrome of bacteremia with systemic signs and symptoms of infection in the first four weeks of life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2796</Words>
  <Application>Microsoft Office PowerPoint</Application>
  <PresentationFormat>On-screen Show (4:3)</PresentationFormat>
  <Paragraphs>665</Paragraphs>
  <Slides>78</Slides>
  <Notes>46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Albertus Extra Bold</vt:lpstr>
      <vt:lpstr>Arial</vt:lpstr>
      <vt:lpstr>Arial Black</vt:lpstr>
      <vt:lpstr>Calibri</vt:lpstr>
      <vt:lpstr>Times New Roman</vt:lpstr>
      <vt:lpstr>Verdana</vt:lpstr>
      <vt:lpstr>Wingdings</vt:lpstr>
      <vt:lpstr>Office Theme</vt:lpstr>
      <vt:lpstr>  Care of Sick Newborn: Sepsis Identification of Danger Signs;  Management of Hypoglycemia; Respiratory Distress; Seizures; and Jaundice  </vt:lpstr>
      <vt:lpstr>Learning Objectives</vt:lpstr>
      <vt:lpstr>I. Triage a Newborn-  Danger Signs </vt:lpstr>
      <vt:lpstr>Triage Sick or At Risk Newborns </vt:lpstr>
      <vt:lpstr>Assessment and Treatment of Newborns with Emergency Signs</vt:lpstr>
      <vt:lpstr>For all Newborns with Emergency Signs</vt:lpstr>
      <vt:lpstr>Criteria for Admission in SNCU</vt:lpstr>
      <vt:lpstr>Criteria for Transfer from SNCU to Newborn Stabilisation Unit (NBSU)</vt:lpstr>
      <vt:lpstr>Neonatal Sepsis</vt:lpstr>
      <vt:lpstr>Common Organisms Causing Sepsis</vt:lpstr>
      <vt:lpstr>Early vs Late Onset Sepsis</vt:lpstr>
      <vt:lpstr>II. Management of Specific -  Danger Signs </vt:lpstr>
      <vt:lpstr> 1. Hypothermia (&lt; 360C )  </vt:lpstr>
      <vt:lpstr>PowerPoint Presentation</vt:lpstr>
      <vt:lpstr>Management of Hypothermia</vt:lpstr>
      <vt:lpstr>PowerPoint Presentation</vt:lpstr>
      <vt:lpstr>PowerPoint Presentation</vt:lpstr>
      <vt:lpstr>PowerPoint Presentation</vt:lpstr>
      <vt:lpstr>PowerPoint Presentation</vt:lpstr>
      <vt:lpstr> 2. Respiratory Distress </vt:lpstr>
      <vt:lpstr>Assess Respiratory Distress Severity</vt:lpstr>
      <vt:lpstr>RDS</vt:lpstr>
      <vt:lpstr>PowerPoint Presentation</vt:lpstr>
      <vt:lpstr>Assess Respiratory Distress </vt:lpstr>
      <vt:lpstr>Respiratory Distress i. Chest Indrawing</vt:lpstr>
      <vt:lpstr>Respiratory Distress ii. Nasal flaring</vt:lpstr>
      <vt:lpstr>Respiratory Distress iii. Grunt</vt:lpstr>
      <vt:lpstr>Respiratory Distress iv. Cyanosis</vt:lpstr>
      <vt:lpstr>Monitoring of a Newborn with Respiratory Distress</vt:lpstr>
      <vt:lpstr>3. Convulsions / Seizures</vt:lpstr>
      <vt:lpstr>Immediate Management of Seizures</vt:lpstr>
      <vt:lpstr>Continued Management Seizures</vt:lpstr>
      <vt:lpstr>Case Scenario 4</vt:lpstr>
      <vt:lpstr>What you need to Learn?</vt:lpstr>
      <vt:lpstr>Risk Factors for Convulsions</vt:lpstr>
      <vt:lpstr>Time of Onset of Seizures</vt:lpstr>
      <vt:lpstr>How can you Identify Seizures?</vt:lpstr>
      <vt:lpstr>Newborns with seizures </vt:lpstr>
      <vt:lpstr>What must you check for?</vt:lpstr>
      <vt:lpstr>How to Differentiate Jitteriness and Seizures</vt:lpstr>
      <vt:lpstr>What must you keep Ready?</vt:lpstr>
      <vt:lpstr>Immediate Management of Seizures without Hypoglycemia</vt:lpstr>
      <vt:lpstr>CAUTION</vt:lpstr>
      <vt:lpstr>Initial Management of Seizures</vt:lpstr>
      <vt:lpstr>3. Jaundice </vt:lpstr>
      <vt:lpstr>Jaundice</vt:lpstr>
      <vt:lpstr>Severe Jaundice</vt:lpstr>
      <vt:lpstr>When must you be Alert </vt:lpstr>
      <vt:lpstr>Management of hyperbilirubinemia</vt:lpstr>
      <vt:lpstr>III. Other Signs of Sepsis</vt:lpstr>
      <vt:lpstr>Poor Feeding </vt:lpstr>
      <vt:lpstr>Sepsis</vt:lpstr>
      <vt:lpstr>Stiff baby - Opisthotonus</vt:lpstr>
      <vt:lpstr>Floppy Baby</vt:lpstr>
      <vt:lpstr>Irritable or Lethargic / Unconscious / less than normal movements</vt:lpstr>
      <vt:lpstr>Skin Pustules / Boils </vt:lpstr>
      <vt:lpstr>Symptoms of Neonatal Sepsis </vt:lpstr>
      <vt:lpstr>Symptoms of Neonatal Sepsis </vt:lpstr>
      <vt:lpstr>Signs of  Neonatal Sepsis</vt:lpstr>
      <vt:lpstr>IV. Management of Sepsis</vt:lpstr>
      <vt:lpstr>Assessment of signs</vt:lpstr>
      <vt:lpstr>Assessment of Sepsis</vt:lpstr>
      <vt:lpstr>Management of Sepsis</vt:lpstr>
      <vt:lpstr>Treatment for Meningitis</vt:lpstr>
      <vt:lpstr>Supportive Care for Sepsis</vt:lpstr>
      <vt:lpstr>Continue Management  for  Hypoglycemia</vt:lpstr>
      <vt:lpstr>V. Case Scenario Discussion</vt:lpstr>
      <vt:lpstr>Case Scenario 1</vt:lpstr>
      <vt:lpstr>PowerPoint Presentation</vt:lpstr>
      <vt:lpstr>Case Scenario 2</vt:lpstr>
      <vt:lpstr>PowerPoint Presentation</vt:lpstr>
      <vt:lpstr>Case Scenario 3</vt:lpstr>
      <vt:lpstr>PowerPoint Presentation</vt:lpstr>
      <vt:lpstr>Sepsis Management</vt:lpstr>
      <vt:lpstr>PowerPoint Presentation</vt:lpstr>
      <vt:lpstr>Congenital Anomalies – Diaphragmatic Hernia</vt:lpstr>
      <vt:lpstr>Congenital Anomalies- Trachea Esophageal Fistula </vt:lpstr>
      <vt:lpstr>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Aditi</dc:creator>
  <cp:lastModifiedBy>Chloe Harvey</cp:lastModifiedBy>
  <cp:revision>162</cp:revision>
  <dcterms:created xsi:type="dcterms:W3CDTF">2006-08-16T00:00:00Z</dcterms:created>
  <dcterms:modified xsi:type="dcterms:W3CDTF">2020-03-26T04:10:19Z</dcterms:modified>
</cp:coreProperties>
</file>