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75" r:id="rId6"/>
    <p:sldId id="259" r:id="rId7"/>
    <p:sldId id="268" r:id="rId8"/>
    <p:sldId id="262" r:id="rId9"/>
    <p:sldId id="260" r:id="rId10"/>
    <p:sldId id="264" r:id="rId11"/>
    <p:sldId id="265" r:id="rId12"/>
    <p:sldId id="263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B8F6-92CF-4661-B3CE-B23551766FDB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2BF6-55D3-4C71-A5DE-BE06E471CCC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2BF6-55D3-4C71-A5DE-BE06E471CCC5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3FE4-4471-4957-A96C-AF933BD97C56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C18F-ACA7-4DD2-A713-D215883E248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78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Antenatal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524000"/>
            <a:ext cx="6858000" cy="3962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N" sz="4000" dirty="0">
                <a:solidFill>
                  <a:schemeClr val="tx1"/>
                </a:solidFill>
              </a:rPr>
              <a:t>Systematic examination of a women during pregnancy</a:t>
            </a:r>
          </a:p>
          <a:p>
            <a:pPr algn="l"/>
            <a:endParaRPr lang="en-IN" sz="4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IN" sz="4000" dirty="0">
                <a:solidFill>
                  <a:schemeClr val="tx1"/>
                </a:solidFill>
              </a:rPr>
              <a:t>History collection and examination</a:t>
            </a:r>
          </a:p>
          <a:p>
            <a:pPr algn="l">
              <a:buFont typeface="Arial" pitchFamily="34" charset="0"/>
              <a:buChar char="•"/>
            </a:pPr>
            <a:endParaRPr lang="en-IN" sz="4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IN" sz="4000" dirty="0">
                <a:solidFill>
                  <a:schemeClr val="tx1"/>
                </a:solidFill>
              </a:rPr>
              <a:t>Advice given to the pregnant women. </a:t>
            </a:r>
          </a:p>
        </p:txBody>
      </p:sp>
      <p:pic>
        <p:nvPicPr>
          <p:cNvPr id="1026" name="Picture 2" descr="C:\Users\virgin.j\Desktop\screenshots\an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200257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IN" dirty="0"/>
              <a:t>Why rest is necessary for pregnant woman?/What type of work a pregnant woman must not do?</a:t>
            </a:r>
          </a:p>
        </p:txBody>
      </p:sp>
      <p:pic>
        <p:nvPicPr>
          <p:cNvPr id="4098" name="Picture 2" descr="C:\Users\virgin.j\Desktop\screenshots\ANCRES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7620000" cy="446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Pregnant women need adequate rest for growth of the baby.</a:t>
            </a:r>
          </a:p>
          <a:p>
            <a:r>
              <a:rPr lang="en-IN" dirty="0"/>
              <a:t>She must take rest for at least 2 hours during day time and whenever she feels tired.</a:t>
            </a:r>
          </a:p>
          <a:p>
            <a:r>
              <a:rPr lang="en-IN" dirty="0"/>
              <a:t>Pregnant women can do light household work such as cooking, cleaning house etc.</a:t>
            </a:r>
          </a:p>
          <a:p>
            <a:r>
              <a:rPr lang="en-IN" dirty="0"/>
              <a:t>Pregnant women must not do hard work or weight bearing activity such as grinding, drawing or carrying water or carrying load etc.</a:t>
            </a:r>
          </a:p>
          <a:p>
            <a:r>
              <a:rPr lang="en-IN" dirty="0"/>
              <a:t>Hard and weight bearing work may lead to pregnancy loss, small baby and onset of labour before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/>
              <a:t>What are the common problems during pregnancy?</a:t>
            </a:r>
          </a:p>
        </p:txBody>
      </p:sp>
      <p:pic>
        <p:nvPicPr>
          <p:cNvPr id="3074" name="Picture 2" descr="C:\Users\virgin.j\Desktop\screenshots\ANCDANGER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646" y="1600200"/>
            <a:ext cx="834070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1430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The common problems during pregnancy are:</a:t>
            </a:r>
          </a:p>
          <a:p>
            <a:r>
              <a:rPr lang="en-IN" dirty="0"/>
              <a:t>Bleeding before onset of labour pain</a:t>
            </a:r>
          </a:p>
          <a:p>
            <a:r>
              <a:rPr lang="en-IN" dirty="0"/>
              <a:t>Convulsion/fits</a:t>
            </a:r>
          </a:p>
          <a:p>
            <a:r>
              <a:rPr lang="en-IN" dirty="0"/>
              <a:t>High grade fever</a:t>
            </a:r>
          </a:p>
          <a:p>
            <a:r>
              <a:rPr lang="en-IN" dirty="0"/>
              <a:t>Swelling of feet or hands</a:t>
            </a:r>
          </a:p>
          <a:p>
            <a:r>
              <a:rPr lang="en-IN" dirty="0"/>
              <a:t>Pain abdomen before expected date of delivery</a:t>
            </a:r>
          </a:p>
          <a:p>
            <a:r>
              <a:rPr lang="en-IN" dirty="0"/>
              <a:t>Severe pallor/</a:t>
            </a:r>
            <a:r>
              <a:rPr lang="en-IN" dirty="0" err="1"/>
              <a:t>anemia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IN" dirty="0"/>
              <a:t>If a pregnant woman has any of the danger signs, where should she go for the delivery?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3916363"/>
          </a:xfrm>
        </p:spPr>
        <p:txBody>
          <a:bodyPr/>
          <a:lstStyle/>
          <a:p>
            <a:r>
              <a:rPr lang="en-IN" dirty="0"/>
              <a:t>She must go to a hospital with adequate facilities (Block hospital or District hospital)for delivery.</a:t>
            </a:r>
          </a:p>
        </p:txBody>
      </p:sp>
      <p:pic>
        <p:nvPicPr>
          <p:cNvPr id="5122" name="Picture 2" descr="C:\Users\virgin.j\Desktop\screenshots\D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852" y="3822775"/>
            <a:ext cx="3879347" cy="2816193"/>
          </a:xfrm>
          <a:prstGeom prst="rect">
            <a:avLst/>
          </a:prstGeom>
          <a:noFill/>
        </p:spPr>
      </p:pic>
      <p:pic>
        <p:nvPicPr>
          <p:cNvPr id="5123" name="Picture 3" descr="C:\Users\virgin.j\Desktop\screenshots\TRA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22776"/>
            <a:ext cx="3841044" cy="281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sz="4800" dirty="0"/>
              <a:t>Preterm 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4800" dirty="0"/>
              <a:t>  Labour before completion of 37 weeks of gestation is called preterm labour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Risk factor for preterm 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IN" sz="3400" b="1" dirty="0"/>
              <a:t>Previous history of induced or spontaneous abortion or preterm delivery.</a:t>
            </a:r>
          </a:p>
          <a:p>
            <a:r>
              <a:rPr lang="en-IN" sz="3400" b="1" dirty="0"/>
              <a:t>Pregnancy complication</a:t>
            </a:r>
          </a:p>
          <a:p>
            <a:pPr lvl="1">
              <a:buFont typeface="Wingdings" pitchFamily="2" charset="2"/>
              <a:buChar char="Ø"/>
            </a:pPr>
            <a:r>
              <a:rPr lang="en-IN" sz="3400" b="1" dirty="0"/>
              <a:t>Pre-</a:t>
            </a:r>
            <a:r>
              <a:rPr lang="en-IN" sz="3400" b="1" dirty="0" err="1"/>
              <a:t>eclampsia</a:t>
            </a:r>
            <a:endParaRPr lang="en-IN" sz="3400" b="1" dirty="0"/>
          </a:p>
          <a:p>
            <a:pPr lvl="1">
              <a:buFont typeface="Wingdings" pitchFamily="2" charset="2"/>
              <a:buChar char="Ø"/>
            </a:pPr>
            <a:r>
              <a:rPr lang="en-IN" sz="3400" b="1" dirty="0"/>
              <a:t>Ante partum bleeding</a:t>
            </a:r>
          </a:p>
          <a:p>
            <a:pPr lvl="1">
              <a:buFont typeface="Wingdings" pitchFamily="2" charset="2"/>
              <a:buChar char="Ø"/>
            </a:pPr>
            <a:r>
              <a:rPr lang="en-IN" sz="3400" b="1" dirty="0"/>
              <a:t>Premature rupture of membrane</a:t>
            </a:r>
          </a:p>
          <a:p>
            <a:pPr lvl="1">
              <a:buFont typeface="Wingdings" pitchFamily="2" charset="2"/>
              <a:buChar char="Ø"/>
            </a:pPr>
            <a:r>
              <a:rPr lang="en-IN" sz="3400" b="1" dirty="0" err="1"/>
              <a:t>Polyhydramnios</a:t>
            </a:r>
            <a:endParaRPr lang="en-IN" sz="3400" b="1" dirty="0"/>
          </a:p>
          <a:p>
            <a:r>
              <a:rPr lang="en-IN" sz="3400" b="1" dirty="0"/>
              <a:t>Uterine anomalies</a:t>
            </a:r>
          </a:p>
          <a:p>
            <a:r>
              <a:rPr lang="en-IN" sz="3400" b="1" dirty="0"/>
              <a:t>Medical and surgical illness</a:t>
            </a:r>
          </a:p>
          <a:p>
            <a:r>
              <a:rPr lang="en-IN" sz="3400" b="1" dirty="0"/>
              <a:t>Infections </a:t>
            </a:r>
          </a:p>
          <a:p>
            <a:r>
              <a:rPr lang="en-IN" sz="3400" b="1" dirty="0"/>
              <a:t>Multiple pregnancy</a:t>
            </a:r>
          </a:p>
          <a:p>
            <a:r>
              <a:rPr lang="en-IN" sz="3400" b="1" dirty="0"/>
              <a:t>Placental abnormalities</a:t>
            </a:r>
          </a:p>
          <a:p>
            <a:r>
              <a:rPr lang="en-IN" sz="3400" b="1" dirty="0"/>
              <a:t>Congenital malformation of foetus</a:t>
            </a:r>
          </a:p>
          <a:p>
            <a:r>
              <a:rPr lang="en-IN" sz="3400" b="1" dirty="0"/>
              <a:t>Intrauterine death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altLang="en-US" sz="4800" dirty="0">
                <a:solidFill>
                  <a:srgbClr val="FF0000"/>
                </a:solidFill>
              </a:rPr>
              <a:t>Do always be alert for danger   signs during pregnancy, labour and early postnatal period</a:t>
            </a:r>
          </a:p>
          <a:p>
            <a:pPr>
              <a:buFont typeface="Arial" pitchFamily="34" charset="0"/>
              <a:buChar char="•"/>
            </a:pPr>
            <a:endParaRPr lang="en-IN" altLang="en-US" sz="48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altLang="en-US" sz="4800" dirty="0">
                <a:solidFill>
                  <a:srgbClr val="FF0000"/>
                </a:solidFill>
              </a:rPr>
              <a:t>Do counsel all women of danger signs </a:t>
            </a:r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Arrange the items for the baby and mother; and transport for delivery</a:t>
            </a:r>
            <a:endParaRPr lang="en-IN" dirty="0"/>
          </a:p>
        </p:txBody>
      </p:sp>
      <p:pic>
        <p:nvPicPr>
          <p:cNvPr id="6146" name="Picture 2" descr="C:\Users\virgin.j\Desktop\screenshots\deliverypreparti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464" y="1600200"/>
            <a:ext cx="776507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r>
              <a:rPr lang="en-IN" sz="2400" dirty="0"/>
              <a:t>Baby and mother both need adequate clothes after delivery. Arrange things beforehand which are necessary for the baby and mother immediately after delivery.</a:t>
            </a:r>
          </a:p>
          <a:p>
            <a:r>
              <a:rPr lang="en-IN" sz="2400" dirty="0"/>
              <a:t>Delivering in a hospital is always safer for the baby and the mother. Government is promoting delivery at hospital under Janani Suraksha Yojana (JSY) free of charge.</a:t>
            </a:r>
          </a:p>
          <a:p>
            <a:r>
              <a:rPr lang="en-IN" sz="2400" dirty="0"/>
              <a:t>The fastest possible modes of transport to hospital (either planned or in emergency) must be explored in advance.</a:t>
            </a:r>
          </a:p>
          <a:p>
            <a:r>
              <a:rPr lang="en-IN" sz="2400" dirty="0"/>
              <a:t> Save money ready for use in emergency.</a:t>
            </a:r>
          </a:p>
          <a:p>
            <a:r>
              <a:rPr lang="en-IN" sz="2400" dirty="0"/>
              <a:t> Support from relatives/friends/neighbours during the delivery and immediately after the delivery may be very useful.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/>
              <a:t>Why ANC is important during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Most of the problems during pregnancy are not predictable.</a:t>
            </a:r>
          </a:p>
          <a:p>
            <a:endParaRPr lang="en-IN" dirty="0"/>
          </a:p>
          <a:p>
            <a:r>
              <a:rPr lang="en-IN" dirty="0"/>
              <a:t>For assessing growth of the baby and health of the mother, 3 ANCs are necessary for all pregnant women.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Antenatal KMC Counselling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Counsel the mother about risk for preterm labour and chances of having a small baby.</a:t>
            </a:r>
          </a:p>
          <a:p>
            <a:r>
              <a:rPr lang="en-IN" dirty="0"/>
              <a:t>Inform that small babies need increased special care compared to normal size babies.</a:t>
            </a:r>
          </a:p>
          <a:p>
            <a:r>
              <a:rPr lang="en-IN" dirty="0"/>
              <a:t>There are simple, cost effective methods available to care for small babies.</a:t>
            </a:r>
          </a:p>
          <a:p>
            <a:r>
              <a:rPr lang="en-IN" dirty="0"/>
              <a:t>Educate on what, how, when, and why for KMC.</a:t>
            </a:r>
          </a:p>
          <a:p>
            <a:r>
              <a:rPr lang="en-IN" dirty="0"/>
              <a:t>Reinforce that wherever a mother delivers, she provide KMC once the baby is stable.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   Mrs. Laxmi, who is 18 years old, says she did not get her periods this month.</a:t>
            </a:r>
          </a:p>
          <a:p>
            <a:pPr>
              <a:buNone/>
            </a:pPr>
            <a:endParaRPr lang="en-IN" sz="4000" dirty="0"/>
          </a:p>
          <a:p>
            <a:pPr>
              <a:buNone/>
            </a:pPr>
            <a:r>
              <a:rPr lang="en-IN" sz="4000" dirty="0"/>
              <a:t>How will  you counsel her?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/>
          <a:lstStyle/>
          <a:p>
            <a:r>
              <a:rPr lang="en-IN" b="1" dirty="0"/>
              <a:t>Answer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Inform her about nearest places for ANC services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AWC  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Sub-Centre,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PHC 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Community Health Centre (CHC)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District hospital. </a:t>
            </a:r>
          </a:p>
          <a:p>
            <a:r>
              <a:rPr lang="en-IN" dirty="0"/>
              <a:t>Encourage her to inform ASHA or go to nearby ANC service place for pregnancy diagnosis.</a:t>
            </a:r>
          </a:p>
          <a:p>
            <a:r>
              <a:rPr lang="en-IN" dirty="0"/>
              <a:t>Educate pregnant women about care in pregnancy, especially on the importance of increased nutrition, rest, and complete ANC services.</a:t>
            </a:r>
          </a:p>
          <a:p>
            <a:r>
              <a:rPr lang="en-IN" dirty="0"/>
              <a:t>Help her to carry the BPL card to the institution.</a:t>
            </a:r>
          </a:p>
          <a:p>
            <a:r>
              <a:rPr lang="en-IN" dirty="0"/>
              <a:t>Assist all pregnant women and families to prepare plans for birth.</a:t>
            </a:r>
          </a:p>
          <a:p>
            <a:r>
              <a:rPr lang="en-IN" dirty="0"/>
              <a:t>Emphasis on institutional delivery.</a:t>
            </a:r>
          </a:p>
          <a:p>
            <a:r>
              <a:rPr lang="en-IN" dirty="0"/>
              <a:t>Ensure that the Maternal Card is updated on weight gain, uterus size, blood pressure, urine and haemoglobin.</a:t>
            </a:r>
          </a:p>
          <a:p>
            <a:r>
              <a:rPr lang="en-IN" dirty="0"/>
              <a:t>Educate her about the  transport availability - whether funded by the state or other private means that is easily accessible and affordable and how to call on it when the need arises.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Case study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Mrs.Rekha</a:t>
            </a:r>
            <a:r>
              <a:rPr lang="en-IN" dirty="0"/>
              <a:t>, 35 years old </a:t>
            </a:r>
            <a:r>
              <a:rPr lang="en-IN" dirty="0" err="1"/>
              <a:t>multigravida</a:t>
            </a:r>
            <a:r>
              <a:rPr lang="en-IN" dirty="0"/>
              <a:t> mother 32 weeks of gestation. she visited twice the nearest PHC. She is not aware of ANC care.</a:t>
            </a:r>
          </a:p>
          <a:p>
            <a:endParaRPr lang="en-IN" dirty="0"/>
          </a:p>
          <a:p>
            <a:r>
              <a:rPr lang="en-IN" dirty="0"/>
              <a:t>HOW DO YOU COUNSEL HER?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r>
              <a:rPr lang="en-IN" b="1" dirty="0"/>
              <a:t>Answer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Autofit/>
          </a:bodyPr>
          <a:lstStyle/>
          <a:p>
            <a:r>
              <a:rPr lang="en-IN" sz="2400" dirty="0"/>
              <a:t>Most of the pregnancies are smooth and uneventful. Some pregnant women may have</a:t>
            </a:r>
          </a:p>
          <a:p>
            <a:pPr>
              <a:buNone/>
            </a:pPr>
            <a:r>
              <a:rPr lang="en-IN" sz="2400" dirty="0"/>
              <a:t>    problems which indicate risk for the mother and the baby.</a:t>
            </a:r>
          </a:p>
          <a:p>
            <a:r>
              <a:rPr lang="en-IN" sz="2400" dirty="0"/>
              <a:t>Educate her about the danger signs of pregnancy.</a:t>
            </a:r>
          </a:p>
          <a:p>
            <a:r>
              <a:rPr lang="en-IN" sz="2400" dirty="0"/>
              <a:t>If she has any of the features of danger signs, must go to a hospital or contact the ANM URGENTLY.</a:t>
            </a:r>
          </a:p>
          <a:p>
            <a:r>
              <a:rPr lang="en-IN" sz="2400" dirty="0"/>
              <a:t>She must go to a hospital with adequate facilities (Block hospital or District hospital) for delivery.</a:t>
            </a:r>
          </a:p>
          <a:p>
            <a:r>
              <a:rPr lang="en-IN" sz="2400" dirty="0"/>
              <a:t>Arrange the items for the baby and mother; and transport for delivery.</a:t>
            </a:r>
          </a:p>
          <a:p>
            <a:r>
              <a:rPr lang="en-IN" sz="2400" dirty="0"/>
              <a:t>Encourage her to save money for ready use in emergency.</a:t>
            </a:r>
          </a:p>
          <a:p>
            <a:r>
              <a:rPr lang="en-IN" sz="2400" dirty="0"/>
              <a:t>Identify support from some relatives/friends/neighbours during the delivery and immediately after the delivery may be very useful.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IN" sz="8800" dirty="0"/>
          </a:p>
          <a:p>
            <a:pPr algn="ctr">
              <a:buNone/>
            </a:pPr>
            <a:r>
              <a:rPr lang="en-IN" sz="8800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/>
              <a:t>How many ANCs are necessary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First visit </a:t>
            </a:r>
            <a:r>
              <a:rPr lang="en-IN" dirty="0"/>
              <a:t>is recommended as soon as the woman feels that she is pregnant - registration</a:t>
            </a:r>
          </a:p>
          <a:p>
            <a:pPr>
              <a:buNone/>
            </a:pPr>
            <a:r>
              <a:rPr lang="en-IN" dirty="0"/>
              <a:t>   of pregnancy.</a:t>
            </a:r>
          </a:p>
          <a:p>
            <a:r>
              <a:rPr lang="en-IN" b="1" dirty="0"/>
              <a:t>Second visit </a:t>
            </a:r>
            <a:r>
              <a:rPr lang="en-IN" dirty="0"/>
              <a:t>-Between the fourth and sixth month</a:t>
            </a:r>
          </a:p>
          <a:p>
            <a:r>
              <a:rPr lang="en-IN" b="1" dirty="0"/>
              <a:t>Third  visit </a:t>
            </a:r>
            <a:r>
              <a:rPr lang="en-IN" dirty="0"/>
              <a:t>–Eighth month.</a:t>
            </a:r>
          </a:p>
          <a:p>
            <a:r>
              <a:rPr lang="en-IN" b="1" dirty="0"/>
              <a:t>Additional  visit </a:t>
            </a:r>
            <a:r>
              <a:rPr lang="en-IN" dirty="0"/>
              <a:t>– Ninth month, would help provide </a:t>
            </a:r>
            <a:r>
              <a:rPr lang="en-IN" b="1" dirty="0"/>
              <a:t>better care.</a:t>
            </a:r>
          </a:p>
          <a:p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/>
              <a:t>What things are checked and advised during ANC?</a:t>
            </a:r>
          </a:p>
        </p:txBody>
      </p:sp>
      <p:pic>
        <p:nvPicPr>
          <p:cNvPr id="1026" name="Picture 2" descr="C:\Users\virgin.j\Desktop\screenshots\ANCA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82000" cy="487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Essential components of antenatal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Early registration</a:t>
            </a:r>
          </a:p>
          <a:p>
            <a:r>
              <a:rPr lang="en-IN" dirty="0"/>
              <a:t>Regular weight check</a:t>
            </a:r>
          </a:p>
          <a:p>
            <a:r>
              <a:rPr lang="en-IN" dirty="0"/>
              <a:t>Blood test for anaemia</a:t>
            </a:r>
          </a:p>
          <a:p>
            <a:r>
              <a:rPr lang="en-IN" dirty="0"/>
              <a:t>Urine test for protein and sugar</a:t>
            </a:r>
          </a:p>
          <a:p>
            <a:r>
              <a:rPr lang="en-IN" dirty="0"/>
              <a:t>Measure blood pressure</a:t>
            </a:r>
          </a:p>
          <a:p>
            <a:r>
              <a:rPr lang="en-IN" dirty="0"/>
              <a:t>One tablet of IFA every day for three months to prevent anaemia</a:t>
            </a:r>
          </a:p>
          <a:p>
            <a:r>
              <a:rPr lang="en-IN" dirty="0"/>
              <a:t>Treatment for anaemia</a:t>
            </a:r>
          </a:p>
          <a:p>
            <a:r>
              <a:rPr lang="en-IN" dirty="0"/>
              <a:t>Two doses of Tetanus </a:t>
            </a:r>
            <a:r>
              <a:rPr lang="en-IN" dirty="0" err="1"/>
              <a:t>Toxoid</a:t>
            </a:r>
            <a:r>
              <a:rPr lang="en-IN" dirty="0"/>
              <a:t> (TT) vaccine</a:t>
            </a:r>
          </a:p>
          <a:p>
            <a:r>
              <a:rPr lang="en-IN" dirty="0"/>
              <a:t>Nutrition counselling</a:t>
            </a:r>
          </a:p>
          <a:p>
            <a:r>
              <a:rPr lang="en-IN" dirty="0"/>
              <a:t>Preparing for birth.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dirty="0"/>
              <a:t>CONT....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Complete history collected about this pregnancy and previous pregnancies and  past medical and surgical if any.</a:t>
            </a:r>
          </a:p>
          <a:p>
            <a:r>
              <a:rPr lang="en-IN" dirty="0"/>
              <a:t>Checked for weight gain, uterus size, blood pressure, urine and haemoglobin.</a:t>
            </a:r>
          </a:p>
          <a:p>
            <a:r>
              <a:rPr lang="en-IN" dirty="0"/>
              <a:t>2 TT injections given at one month interval, prevents the baby from Tetanus.</a:t>
            </a:r>
          </a:p>
          <a:p>
            <a:r>
              <a:rPr lang="en-IN" dirty="0"/>
              <a:t> IFA tablets are given - helps in growth of the baby and prevents anaemia in mothers. A pregnant woman have to take at least 100 iron/IFA tablets.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IN" dirty="0"/>
              <a:t>Home care during pregnancy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/>
              <a:t>What all types of foods are essential during pregnancy?</a:t>
            </a:r>
          </a:p>
        </p:txBody>
      </p:sp>
      <p:pic>
        <p:nvPicPr>
          <p:cNvPr id="2050" name="Picture 2" descr="C:\Users\virgin.j\Desktop\screenshots\ANCDIET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229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dirty="0"/>
              <a:t>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Nutritious diet which is rich in iron, calcium and protein is required.</a:t>
            </a:r>
          </a:p>
          <a:p>
            <a:r>
              <a:rPr lang="en-IN" dirty="0"/>
              <a:t>Pregnant women must consume all types of food  -white (rice/roti), yellow (dal), green (vegetables) red (fish/meat/eggs) and liquids (milk, juice and water). Use Iodized salt only.</a:t>
            </a:r>
          </a:p>
          <a:p>
            <a:r>
              <a:rPr lang="en-IN" dirty="0"/>
              <a:t>She should eat one more serving in each meal.</a:t>
            </a:r>
          </a:p>
          <a:p>
            <a:r>
              <a:rPr lang="en-IN" dirty="0"/>
              <a:t>No food is prohibited during pregnancy.</a:t>
            </a:r>
          </a:p>
          <a:p>
            <a:r>
              <a:rPr lang="en-IN" dirty="0" err="1"/>
              <a:t>Anemia</a:t>
            </a:r>
            <a:r>
              <a:rPr lang="en-IN" dirty="0"/>
              <a:t> in mother leads to small baby and increases risk of death in mother.</a:t>
            </a:r>
          </a:p>
          <a:p>
            <a:r>
              <a:rPr lang="en-IN" dirty="0"/>
              <a:t>A pregnant woman should not fast. This deprives her and the growing baby inside the uterus of essential food.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1192</Words>
  <Application>Microsoft Office PowerPoint</Application>
  <PresentationFormat>On-screen Show (4:3)</PresentationFormat>
  <Paragraphs>128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Antenatal care</vt:lpstr>
      <vt:lpstr>Why ANC is important during pregnancy?</vt:lpstr>
      <vt:lpstr>How many ANCs are necessary and why?</vt:lpstr>
      <vt:lpstr>What things are checked and advised during ANC?</vt:lpstr>
      <vt:lpstr>Essential components of antenatal care</vt:lpstr>
      <vt:lpstr>CONT....</vt:lpstr>
      <vt:lpstr>Home care during pregnancy</vt:lpstr>
      <vt:lpstr>What all types of foods are essential during pregnancy?</vt:lpstr>
      <vt:lpstr>CONT...</vt:lpstr>
      <vt:lpstr>Why rest is necessary for pregnant woman?/What type of work a pregnant woman must not do?</vt:lpstr>
      <vt:lpstr>CONT...</vt:lpstr>
      <vt:lpstr>What are the common problems during pregnancy?</vt:lpstr>
      <vt:lpstr>CONT...</vt:lpstr>
      <vt:lpstr>If a pregnant woman has any of the danger signs, where should she go for the delivery?</vt:lpstr>
      <vt:lpstr>Preterm labour</vt:lpstr>
      <vt:lpstr>Risk factor for preterm labour</vt:lpstr>
      <vt:lpstr>PowerPoint Presentation</vt:lpstr>
      <vt:lpstr>Arrange the items for the baby and mother; and transport for delivery</vt:lpstr>
      <vt:lpstr>Cont...</vt:lpstr>
      <vt:lpstr>Antenatal KMC Counselling </vt:lpstr>
      <vt:lpstr>Case study 1</vt:lpstr>
      <vt:lpstr>Answer</vt:lpstr>
      <vt:lpstr>Case study 2 </vt:lpstr>
      <vt:lpstr>Answer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Antenatal care</dc:title>
  <dc:creator>virgin.j</dc:creator>
  <cp:lastModifiedBy>Chloe Harvey</cp:lastModifiedBy>
  <cp:revision>69</cp:revision>
  <dcterms:created xsi:type="dcterms:W3CDTF">2017-08-19T04:15:10Z</dcterms:created>
  <dcterms:modified xsi:type="dcterms:W3CDTF">2020-03-26T05:22:10Z</dcterms:modified>
</cp:coreProperties>
</file>