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11" r:id="rId2"/>
    <p:sldId id="316" r:id="rId3"/>
    <p:sldId id="317" r:id="rId4"/>
    <p:sldId id="318" r:id="rId5"/>
    <p:sldId id="319" r:id="rId6"/>
  </p:sldIdLst>
  <p:sldSz cx="12801600" cy="9601200" type="A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FA2"/>
    <a:srgbClr val="FEF09C"/>
    <a:srgbClr val="F8C4C4"/>
    <a:srgbClr val="FDD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88747" autoAdjust="0"/>
  </p:normalViewPr>
  <p:slideViewPr>
    <p:cSldViewPr snapToGrid="0">
      <p:cViewPr varScale="1">
        <p:scale>
          <a:sx n="69" d="100"/>
          <a:sy n="69" d="100"/>
        </p:scale>
        <p:origin x="127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B25F077-8F9E-4C7C-A1F9-5F2D13D735C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E4FA46-7052-4AA2-A7AC-3F2B2598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1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20717" y="223345"/>
            <a:ext cx="12360166" cy="9154510"/>
          </a:xfrm>
          <a:prstGeom prst="rect">
            <a:avLst/>
          </a:prstGeom>
          <a:solidFill>
            <a:srgbClr val="2F4FA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75888" y="836407"/>
            <a:ext cx="11849825" cy="3826800"/>
            <a:chOff x="467712" y="449318"/>
            <a:chExt cx="11849825" cy="8702565"/>
          </a:xfrm>
        </p:grpSpPr>
        <p:sp>
          <p:nvSpPr>
            <p:cNvPr id="8" name="Rectangle 7"/>
            <p:cNvSpPr/>
            <p:nvPr userDrawn="1"/>
          </p:nvSpPr>
          <p:spPr>
            <a:xfrm>
              <a:off x="6524297" y="449318"/>
              <a:ext cx="5793240" cy="87025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67712" y="449318"/>
              <a:ext cx="5793240" cy="87025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475888" y="4937993"/>
            <a:ext cx="11849825" cy="3826800"/>
            <a:chOff x="467712" y="449318"/>
            <a:chExt cx="11849825" cy="8702565"/>
          </a:xfrm>
        </p:grpSpPr>
        <p:sp>
          <p:nvSpPr>
            <p:cNvPr id="26" name="Rectangle 25"/>
            <p:cNvSpPr/>
            <p:nvPr userDrawn="1"/>
          </p:nvSpPr>
          <p:spPr>
            <a:xfrm>
              <a:off x="6524297" y="449318"/>
              <a:ext cx="5793240" cy="87025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467712" y="449318"/>
              <a:ext cx="5793240" cy="87025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435382" y="8814706"/>
            <a:ext cx="500556" cy="530834"/>
            <a:chOff x="1075919" y="8702708"/>
            <a:chExt cx="621187" cy="658762"/>
          </a:xfrm>
        </p:grpSpPr>
        <p:sp>
          <p:nvSpPr>
            <p:cNvPr id="29" name="Oval 28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 userDrawn="1"/>
        </p:nvSpPr>
        <p:spPr>
          <a:xfrm>
            <a:off x="861588" y="8846587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TIGRAY REGIONAL HEALTH BUREAU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94" y="8878963"/>
            <a:ext cx="412588" cy="412588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11390006" y="8856318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MEKELLE</a:t>
            </a:r>
          </a:p>
          <a:p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UNIVERSITY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219075" y="8900801"/>
            <a:ext cx="123634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40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TIGRAY KMC QUALITY CARE</a:t>
            </a:r>
            <a:r>
              <a:rPr lang="en-US" sz="280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en-US" sz="127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EQUIPPING KMC FACILITIES TOWARDS EXCELLENCE </a:t>
            </a:r>
            <a:endParaRPr lang="en-US" sz="1270" dirty="0">
              <a:solidFill>
                <a:srgbClr val="FEF09C"/>
              </a:solidFill>
              <a:latin typeface="Myriad Pro Light" panose="020B06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43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20717" y="223345"/>
            <a:ext cx="12360166" cy="9154510"/>
          </a:xfrm>
          <a:prstGeom prst="rect">
            <a:avLst/>
          </a:prstGeom>
          <a:solidFill>
            <a:srgbClr val="FEF09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35382" y="8814706"/>
            <a:ext cx="500556" cy="530834"/>
            <a:chOff x="1075919" y="8702708"/>
            <a:chExt cx="621187" cy="658762"/>
          </a:xfrm>
        </p:grpSpPr>
        <p:sp>
          <p:nvSpPr>
            <p:cNvPr id="15" name="Oval 14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61588" y="8846587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TIGRAY REGIONAL HEALTH BUREAU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94" y="8878963"/>
            <a:ext cx="412588" cy="41258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1390006" y="8856318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MEKELLE</a:t>
            </a:r>
          </a:p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UNIVERSITY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19075" y="8900801"/>
            <a:ext cx="123634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40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TIGRAY KMC QUALITY CARE</a:t>
            </a:r>
            <a:r>
              <a:rPr lang="en-US" sz="280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en-US" sz="127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EQUIPPING KMC FACILITIES TOWARDS EXCELLENCE </a:t>
            </a:r>
            <a:endParaRPr lang="en-US" sz="1270" dirty="0">
              <a:solidFill>
                <a:srgbClr val="2F4FA2"/>
              </a:solidFill>
              <a:latin typeface="Myriad Pro Light" panose="020B06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75889" y="836407"/>
            <a:ext cx="11849824" cy="3826800"/>
            <a:chOff x="475889" y="836407"/>
            <a:chExt cx="11849824" cy="38268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75889" y="836407"/>
              <a:ext cx="3762000" cy="38268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4519801" y="836407"/>
              <a:ext cx="3762000" cy="38268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63713" y="836407"/>
              <a:ext cx="3762000" cy="38268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475888" y="4937993"/>
            <a:ext cx="11849824" cy="3826800"/>
            <a:chOff x="475889" y="836407"/>
            <a:chExt cx="11849824" cy="38268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475889" y="836407"/>
              <a:ext cx="3762000" cy="38268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4519801" y="836407"/>
              <a:ext cx="3762000" cy="38268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563713" y="836407"/>
              <a:ext cx="3762000" cy="38268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0989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20717" y="223345"/>
            <a:ext cx="12360166" cy="9154510"/>
          </a:xfrm>
          <a:prstGeom prst="rect">
            <a:avLst/>
          </a:prstGeom>
          <a:solidFill>
            <a:srgbClr val="FEF09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35382" y="8814706"/>
            <a:ext cx="500556" cy="530834"/>
            <a:chOff x="1075919" y="8702708"/>
            <a:chExt cx="621187" cy="658762"/>
          </a:xfrm>
        </p:grpSpPr>
        <p:sp>
          <p:nvSpPr>
            <p:cNvPr id="15" name="Oval 14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61588" y="8846587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TIGRAY REGIONAL HEALTH BUREAU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75887" y="836407"/>
            <a:ext cx="11849825" cy="79283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9075" y="8900801"/>
            <a:ext cx="123634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40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TIGRAY KMC QUALITY CARE</a:t>
            </a:r>
            <a:r>
              <a:rPr lang="en-US" sz="280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en-US" sz="127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EQUIPPING KMC FACILITIES TOWARDS EXCELLENCE </a:t>
            </a:r>
            <a:endParaRPr lang="en-US" sz="1270" dirty="0">
              <a:solidFill>
                <a:srgbClr val="2F4FA2"/>
              </a:solidFill>
              <a:latin typeface="Myriad Pro Light" panose="020B06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94" y="8878963"/>
            <a:ext cx="412588" cy="412588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1390006" y="8856318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MEKELLE</a:t>
            </a:r>
          </a:p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7506786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0717" y="223345"/>
            <a:ext cx="12360166" cy="9154510"/>
          </a:xfrm>
          <a:prstGeom prst="rect">
            <a:avLst/>
          </a:prstGeom>
          <a:solidFill>
            <a:srgbClr val="FEF09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2" y="335776"/>
            <a:ext cx="438589" cy="4385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35382" y="8814706"/>
            <a:ext cx="500556" cy="530834"/>
            <a:chOff x="1075919" y="8702708"/>
            <a:chExt cx="621187" cy="658762"/>
          </a:xfrm>
        </p:grpSpPr>
        <p:sp>
          <p:nvSpPr>
            <p:cNvPr id="15" name="Oval 14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61588" y="8846587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TIGRAY REGIONAL HEALTH BUREAU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650" y="335776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MU MARCH RESEARCH CENTER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94" y="8878963"/>
            <a:ext cx="412588" cy="41258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1390006" y="8856318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MEKELLE</a:t>
            </a:r>
          </a:p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332559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436380" y="5290368"/>
            <a:ext cx="11928840" cy="147966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4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4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4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4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4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4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4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4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1861441" y="8704673"/>
            <a:ext cx="768180" cy="734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491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0717" y="223345"/>
            <a:ext cx="12360166" cy="9154510"/>
          </a:xfrm>
          <a:prstGeom prst="rect">
            <a:avLst/>
          </a:prstGeom>
          <a:solidFill>
            <a:srgbClr val="2F4FA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75888" y="836407"/>
            <a:ext cx="11849825" cy="7928386"/>
            <a:chOff x="467712" y="449318"/>
            <a:chExt cx="11849825" cy="8702565"/>
          </a:xfrm>
        </p:grpSpPr>
        <p:sp>
          <p:nvSpPr>
            <p:cNvPr id="8" name="Rectangle 7"/>
            <p:cNvSpPr/>
            <p:nvPr userDrawn="1"/>
          </p:nvSpPr>
          <p:spPr>
            <a:xfrm>
              <a:off x="6524297" y="449318"/>
              <a:ext cx="5793240" cy="87025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67712" y="449318"/>
              <a:ext cx="5793240" cy="87025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435382" y="8814706"/>
            <a:ext cx="500556" cy="530834"/>
            <a:chOff x="1075919" y="8702708"/>
            <a:chExt cx="621187" cy="658762"/>
          </a:xfrm>
        </p:grpSpPr>
        <p:sp>
          <p:nvSpPr>
            <p:cNvPr id="12" name="Oval 11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861588" y="8846587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TIGRAY REGIONAL HEALTH BUREAU</a:t>
            </a:r>
          </a:p>
        </p:txBody>
      </p:sp>
      <p:sp>
        <p:nvSpPr>
          <p:cNvPr id="17" name="Oval 16"/>
          <p:cNvSpPr/>
          <p:nvPr/>
        </p:nvSpPr>
        <p:spPr>
          <a:xfrm>
            <a:off x="10960848" y="8847026"/>
            <a:ext cx="460785" cy="4607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94" y="8878963"/>
            <a:ext cx="412588" cy="412588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390006" y="8856318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MEKELLE</a:t>
            </a:r>
          </a:p>
          <a:p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UNIVERSITY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219075" y="8900801"/>
            <a:ext cx="123634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40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TIGRAY KMC QUALITY CARE</a:t>
            </a:r>
            <a:r>
              <a:rPr lang="en-US" sz="280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en-US" sz="127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EQUIPPING KMC FACILITIES TOWARDS EXCELLENCE </a:t>
            </a:r>
            <a:endParaRPr lang="en-US" sz="1270" dirty="0">
              <a:solidFill>
                <a:srgbClr val="FEF09C"/>
              </a:solidFill>
              <a:latin typeface="Myriad Pro Light" panose="020B06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860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0717" y="223345"/>
            <a:ext cx="12360166" cy="9154510"/>
          </a:xfrm>
          <a:prstGeom prst="rect">
            <a:avLst/>
          </a:prstGeom>
          <a:solidFill>
            <a:srgbClr val="2F4FA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75887" y="836407"/>
            <a:ext cx="11849825" cy="79283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35382" y="8814706"/>
            <a:ext cx="500556" cy="530834"/>
            <a:chOff x="1075919" y="8702708"/>
            <a:chExt cx="621187" cy="658762"/>
          </a:xfrm>
        </p:grpSpPr>
        <p:sp>
          <p:nvSpPr>
            <p:cNvPr id="12" name="Oval 11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861588" y="8846587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TIGRAY REGIONAL HEALTH BUREAU</a:t>
            </a:r>
          </a:p>
        </p:txBody>
      </p:sp>
      <p:sp>
        <p:nvSpPr>
          <p:cNvPr id="17" name="Oval 16"/>
          <p:cNvSpPr/>
          <p:nvPr/>
        </p:nvSpPr>
        <p:spPr>
          <a:xfrm>
            <a:off x="10960848" y="8847026"/>
            <a:ext cx="460785" cy="4607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94" y="8878963"/>
            <a:ext cx="412588" cy="412588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390006" y="8856318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MEKELLE</a:t>
            </a:r>
          </a:p>
          <a:p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UNIVERSITY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219075" y="8900801"/>
            <a:ext cx="123634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40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TIGRAY KMC QUALITY CARE</a:t>
            </a:r>
            <a:r>
              <a:rPr lang="en-US" sz="280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en-US" sz="127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EQUIPPING KMC FACILITIES TOWARDS EXCELLENCE </a:t>
            </a:r>
            <a:endParaRPr lang="en-US" sz="1270" dirty="0">
              <a:solidFill>
                <a:srgbClr val="FEF09C"/>
              </a:solidFill>
              <a:latin typeface="Myriad Pro Light" panose="020B06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304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0717" y="223345"/>
            <a:ext cx="12360166" cy="9154510"/>
          </a:xfrm>
          <a:prstGeom prst="rect">
            <a:avLst/>
          </a:prstGeom>
          <a:solidFill>
            <a:srgbClr val="2F4FA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75887" y="836407"/>
            <a:ext cx="11849825" cy="79283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35382" y="8814706"/>
            <a:ext cx="500556" cy="530834"/>
            <a:chOff x="1075919" y="8702708"/>
            <a:chExt cx="621187" cy="658762"/>
          </a:xfrm>
        </p:grpSpPr>
        <p:sp>
          <p:nvSpPr>
            <p:cNvPr id="12" name="Oval 11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861588" y="8846587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TIGRAY REGIONAL HEALTH BUREAU</a:t>
            </a:r>
          </a:p>
        </p:txBody>
      </p:sp>
      <p:sp>
        <p:nvSpPr>
          <p:cNvPr id="17" name="Oval 16"/>
          <p:cNvSpPr/>
          <p:nvPr/>
        </p:nvSpPr>
        <p:spPr>
          <a:xfrm>
            <a:off x="10960848" y="8847026"/>
            <a:ext cx="460785" cy="4607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94" y="8878963"/>
            <a:ext cx="412588" cy="412588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390006" y="8856318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MEKELLE</a:t>
            </a:r>
          </a:p>
          <a:p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UNIVERSITY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219075" y="8900801"/>
            <a:ext cx="123634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40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TIGRAY KMC QUALITY CARE</a:t>
            </a:r>
            <a:r>
              <a:rPr lang="en-US" sz="280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en-US" sz="127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EQUIPPING KMC FACILITIES TOWARDS EXCELLENCE </a:t>
            </a:r>
            <a:endParaRPr lang="en-US" sz="1270" dirty="0">
              <a:solidFill>
                <a:srgbClr val="FEF09C"/>
              </a:solidFill>
              <a:latin typeface="Myriad Pro Light" panose="020B06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12821" y="8814706"/>
            <a:ext cx="12139863" cy="530834"/>
          </a:xfrm>
          <a:prstGeom prst="rect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55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0717" y="223345"/>
            <a:ext cx="12360166" cy="9154510"/>
          </a:xfrm>
          <a:prstGeom prst="rect">
            <a:avLst/>
          </a:prstGeom>
          <a:solidFill>
            <a:srgbClr val="2F4FA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35382" y="8814706"/>
            <a:ext cx="500556" cy="530834"/>
            <a:chOff x="1075919" y="8702708"/>
            <a:chExt cx="621187" cy="658762"/>
          </a:xfrm>
        </p:grpSpPr>
        <p:sp>
          <p:nvSpPr>
            <p:cNvPr id="12" name="Oval 11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861588" y="8846587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TIGRAY REGIONAL HEALTH BUREAU</a:t>
            </a:r>
          </a:p>
        </p:txBody>
      </p:sp>
      <p:sp>
        <p:nvSpPr>
          <p:cNvPr id="17" name="Oval 16"/>
          <p:cNvSpPr/>
          <p:nvPr/>
        </p:nvSpPr>
        <p:spPr>
          <a:xfrm>
            <a:off x="10960848" y="8847026"/>
            <a:ext cx="460785" cy="4607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94" y="8878963"/>
            <a:ext cx="412588" cy="412588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390006" y="8856318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MEKELLE</a:t>
            </a:r>
          </a:p>
          <a:p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UNIVERSITY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219075" y="8900801"/>
            <a:ext cx="123634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40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TIGRAY KMC QUALITY CARE</a:t>
            </a:r>
            <a:r>
              <a:rPr lang="en-US" sz="280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en-US" sz="127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EQUIPPING KMC FACILITIES TOWARDS EXCELLENCE </a:t>
            </a:r>
            <a:endParaRPr lang="en-US" sz="1270" dirty="0">
              <a:solidFill>
                <a:srgbClr val="FEF09C"/>
              </a:solidFill>
              <a:latin typeface="Myriad Pro Light" panose="020B06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18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20717" y="223345"/>
            <a:ext cx="12360166" cy="9154510"/>
          </a:xfrm>
          <a:prstGeom prst="rect">
            <a:avLst/>
          </a:prstGeom>
          <a:solidFill>
            <a:srgbClr val="FEF09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75888" y="836407"/>
            <a:ext cx="11849825" cy="7928386"/>
            <a:chOff x="467712" y="449318"/>
            <a:chExt cx="11849825" cy="8702565"/>
          </a:xfrm>
        </p:grpSpPr>
        <p:sp>
          <p:nvSpPr>
            <p:cNvPr id="8" name="Rectangle 7"/>
            <p:cNvSpPr/>
            <p:nvPr userDrawn="1"/>
          </p:nvSpPr>
          <p:spPr>
            <a:xfrm>
              <a:off x="6524297" y="449318"/>
              <a:ext cx="5793240" cy="87025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67712" y="449318"/>
              <a:ext cx="5793240" cy="87025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5382" y="8814706"/>
            <a:ext cx="500556" cy="530834"/>
            <a:chOff x="1075919" y="8702708"/>
            <a:chExt cx="621187" cy="658762"/>
          </a:xfrm>
        </p:grpSpPr>
        <p:sp>
          <p:nvSpPr>
            <p:cNvPr id="15" name="Oval 14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61588" y="8846587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TIGRAY REGIONAL HEALTH BUREAU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94" y="8878963"/>
            <a:ext cx="412588" cy="41258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1390006" y="8856318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MEKELLE</a:t>
            </a:r>
          </a:p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UNIVERSITY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19075" y="8900801"/>
            <a:ext cx="123634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40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TIGRAY KMC QUALITY CARE</a:t>
            </a:r>
            <a:r>
              <a:rPr lang="en-US" sz="280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en-US" sz="127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EQUIPPING KMC FACILITIES TOWARDS EXCELLENCE </a:t>
            </a:r>
            <a:endParaRPr lang="en-US" sz="1270" dirty="0">
              <a:solidFill>
                <a:srgbClr val="2F4FA2"/>
              </a:solidFill>
              <a:latin typeface="Myriad Pro Light" panose="020B06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58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20717" y="223345"/>
            <a:ext cx="12360166" cy="9154510"/>
          </a:xfrm>
          <a:prstGeom prst="rect">
            <a:avLst/>
          </a:prstGeom>
          <a:solidFill>
            <a:srgbClr val="FEF09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75888" y="836407"/>
            <a:ext cx="11849825" cy="3826800"/>
            <a:chOff x="467712" y="449318"/>
            <a:chExt cx="11849825" cy="8702565"/>
          </a:xfrm>
        </p:grpSpPr>
        <p:sp>
          <p:nvSpPr>
            <p:cNvPr id="8" name="Rectangle 7"/>
            <p:cNvSpPr/>
            <p:nvPr userDrawn="1"/>
          </p:nvSpPr>
          <p:spPr>
            <a:xfrm>
              <a:off x="6524297" y="449318"/>
              <a:ext cx="5793240" cy="87025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67712" y="449318"/>
              <a:ext cx="5793240" cy="87025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5382" y="8814706"/>
            <a:ext cx="500556" cy="530834"/>
            <a:chOff x="1075919" y="8702708"/>
            <a:chExt cx="621187" cy="658762"/>
          </a:xfrm>
        </p:grpSpPr>
        <p:sp>
          <p:nvSpPr>
            <p:cNvPr id="15" name="Oval 14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61588" y="8846587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TIGRAY REGIONAL HEALTH BUREAU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94" y="8878963"/>
            <a:ext cx="412588" cy="41258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1390006" y="8856318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MEKELLE</a:t>
            </a:r>
          </a:p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UNIVERSITY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19075" y="8900801"/>
            <a:ext cx="123634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40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TIGRAY KMC QUALITY CARE</a:t>
            </a:r>
            <a:r>
              <a:rPr lang="en-US" sz="280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en-US" sz="127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EQUIPPING KMC FACILITIES TOWARDS EXCELLENCE </a:t>
            </a:r>
            <a:endParaRPr lang="en-US" sz="1270" dirty="0">
              <a:solidFill>
                <a:srgbClr val="2F4FA2"/>
              </a:solidFill>
              <a:latin typeface="Myriad Pro Light" panose="020B06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75888" y="4937993"/>
            <a:ext cx="11849825" cy="3826800"/>
            <a:chOff x="467712" y="449318"/>
            <a:chExt cx="11849825" cy="8702565"/>
          </a:xfrm>
        </p:grpSpPr>
        <p:sp>
          <p:nvSpPr>
            <p:cNvPr id="26" name="Rectangle 25"/>
            <p:cNvSpPr/>
            <p:nvPr userDrawn="1"/>
          </p:nvSpPr>
          <p:spPr>
            <a:xfrm>
              <a:off x="6524297" y="449318"/>
              <a:ext cx="5793240" cy="87025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467712" y="449318"/>
              <a:ext cx="5793240" cy="87025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967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20717" y="223345"/>
            <a:ext cx="12360166" cy="9154510"/>
          </a:xfrm>
          <a:prstGeom prst="rect">
            <a:avLst/>
          </a:prstGeom>
          <a:solidFill>
            <a:srgbClr val="FEF09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35382" y="8814706"/>
            <a:ext cx="500556" cy="530834"/>
            <a:chOff x="1075919" y="8702708"/>
            <a:chExt cx="621187" cy="658762"/>
          </a:xfrm>
        </p:grpSpPr>
        <p:sp>
          <p:nvSpPr>
            <p:cNvPr id="15" name="Oval 14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61588" y="8846587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TIGRAY REGIONAL HEALTH BUREAU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94" y="8878963"/>
            <a:ext cx="412588" cy="41258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1390006" y="8856318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MEKELLE</a:t>
            </a:r>
          </a:p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UNIVERSITY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19075" y="8900801"/>
            <a:ext cx="123634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40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TIGRAY KMC QUALITY CARE</a:t>
            </a:r>
            <a:r>
              <a:rPr lang="en-US" sz="280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en-US" sz="127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EQUIPPING KMC FACILITIES TOWARDS EXCELLENCE </a:t>
            </a:r>
            <a:endParaRPr lang="en-US" sz="1270" dirty="0">
              <a:solidFill>
                <a:srgbClr val="2F4FA2"/>
              </a:solidFill>
              <a:latin typeface="Myriad Pro Light" panose="020B06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75888" y="4937993"/>
            <a:ext cx="11849824" cy="38268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75887" y="836407"/>
            <a:ext cx="11849825" cy="38268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415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20717" y="223345"/>
            <a:ext cx="12360166" cy="9154510"/>
          </a:xfrm>
          <a:prstGeom prst="rect">
            <a:avLst/>
          </a:prstGeom>
          <a:solidFill>
            <a:srgbClr val="FEF09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35382" y="8814706"/>
            <a:ext cx="500556" cy="530834"/>
            <a:chOff x="1075919" y="8702708"/>
            <a:chExt cx="621187" cy="658762"/>
          </a:xfrm>
        </p:grpSpPr>
        <p:sp>
          <p:nvSpPr>
            <p:cNvPr id="15" name="Oval 14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61588" y="8846587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TIGRAY REGIONAL HEALTH BUREAU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94" y="8878963"/>
            <a:ext cx="412588" cy="41258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1390006" y="8856318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MEKELLE</a:t>
            </a:r>
          </a:p>
          <a:p>
            <a:r>
              <a:rPr lang="en-US" sz="1200" dirty="0">
                <a:solidFill>
                  <a:srgbClr val="2F4FA2"/>
                </a:solidFill>
                <a:latin typeface="Myriad Pro Light" panose="020B0603030403020204" pitchFamily="34" charset="0"/>
              </a:rPr>
              <a:t>UNIVERSITY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19075" y="8900801"/>
            <a:ext cx="123634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40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TIGRAY KMC QUALITY CARE</a:t>
            </a:r>
            <a:r>
              <a:rPr lang="en-US" sz="280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en-US" sz="1270" b="1" dirty="0">
                <a:solidFill>
                  <a:srgbClr val="2F4FA2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EQUIPPING KMC FACILITIES TOWARDS EXCELLENCE </a:t>
            </a:r>
            <a:endParaRPr lang="en-US" sz="1270" dirty="0">
              <a:solidFill>
                <a:srgbClr val="2F4FA2"/>
              </a:solidFill>
              <a:latin typeface="Myriad Pro Light" panose="020B06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75888" y="4937993"/>
            <a:ext cx="11849824" cy="38268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75887" y="836407"/>
            <a:ext cx="11849825" cy="38268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627798" y="949323"/>
            <a:ext cx="5540633" cy="390305"/>
          </a:xfrm>
          <a:prstGeom prst="rect">
            <a:avLst/>
          </a:prstGeom>
          <a:solidFill>
            <a:srgbClr val="FEF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219075" y="268903"/>
            <a:ext cx="1236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F4FA2"/>
                </a:solidFill>
                <a:latin typeface="Myriad Pro Light" panose="020B0603030403020204" pitchFamily="34" charset="0"/>
              </a:rPr>
              <a:t>KMC ROOM GUIDE</a:t>
            </a:r>
            <a:endParaRPr lang="en-US" sz="2800" dirty="0">
              <a:latin typeface="Myriad Pro Light" panose="020B0603030403020204" pitchFamily="34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38627" y="5050970"/>
            <a:ext cx="5540400" cy="3600000"/>
          </a:xfrm>
          <a:prstGeom prst="rect">
            <a:avLst/>
          </a:prstGeom>
          <a:noFill/>
          <a:ln w="76200"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638627" y="949323"/>
            <a:ext cx="5540400" cy="3600000"/>
          </a:xfrm>
          <a:prstGeom prst="rect">
            <a:avLst/>
          </a:prstGeom>
          <a:noFill/>
          <a:ln w="76200"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6400800" y="949323"/>
            <a:ext cx="0" cy="3600000"/>
          </a:xfrm>
          <a:prstGeom prst="line">
            <a:avLst/>
          </a:prstGeom>
          <a:ln w="28575">
            <a:solidFill>
              <a:srgbClr val="2F4FA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6400800" y="5063611"/>
            <a:ext cx="0" cy="3600000"/>
          </a:xfrm>
          <a:prstGeom prst="line">
            <a:avLst/>
          </a:prstGeom>
          <a:ln w="28575">
            <a:solidFill>
              <a:srgbClr val="2F4FA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 userDrawn="1"/>
        </p:nvSpPr>
        <p:spPr>
          <a:xfrm>
            <a:off x="6627565" y="1336115"/>
            <a:ext cx="5540633" cy="261545"/>
          </a:xfrm>
          <a:prstGeom prst="rect">
            <a:avLst/>
          </a:prstGeom>
          <a:solidFill>
            <a:srgbClr val="2F4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6627565" y="1323987"/>
            <a:ext cx="2737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REQUIREMENTS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9397764" y="1323987"/>
            <a:ext cx="2737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BENEFITS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6627798" y="949323"/>
            <a:ext cx="5540400" cy="3600000"/>
          </a:xfrm>
          <a:prstGeom prst="rect">
            <a:avLst/>
          </a:prstGeom>
          <a:noFill/>
          <a:ln w="76200"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 userDrawn="1"/>
        </p:nvSpPr>
        <p:spPr>
          <a:xfrm>
            <a:off x="6627797" y="5063611"/>
            <a:ext cx="5540633" cy="390305"/>
          </a:xfrm>
          <a:prstGeom prst="rect">
            <a:avLst/>
          </a:prstGeom>
          <a:solidFill>
            <a:srgbClr val="FEF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 userDrawn="1"/>
        </p:nvSpPr>
        <p:spPr>
          <a:xfrm>
            <a:off x="6627564" y="5450403"/>
            <a:ext cx="5540633" cy="261545"/>
          </a:xfrm>
          <a:prstGeom prst="rect">
            <a:avLst/>
          </a:prstGeom>
          <a:solidFill>
            <a:srgbClr val="2F4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6627564" y="5438275"/>
            <a:ext cx="2737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REQUIREMENTS</a:t>
            </a:r>
          </a:p>
        </p:txBody>
      </p:sp>
      <p:sp>
        <p:nvSpPr>
          <p:cNvPr id="53" name="Rectangle 52"/>
          <p:cNvSpPr/>
          <p:nvPr userDrawn="1"/>
        </p:nvSpPr>
        <p:spPr>
          <a:xfrm>
            <a:off x="9397763" y="5438275"/>
            <a:ext cx="2737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EF09C"/>
                </a:solidFill>
                <a:latin typeface="Myriad Pro Light" panose="020B0603030403020204" pitchFamily="34" charset="0"/>
              </a:rPr>
              <a:t>BENEFITS</a:t>
            </a:r>
          </a:p>
        </p:txBody>
      </p:sp>
      <p:sp>
        <p:nvSpPr>
          <p:cNvPr id="59" name="Rectangle 58"/>
          <p:cNvSpPr/>
          <p:nvPr userDrawn="1"/>
        </p:nvSpPr>
        <p:spPr>
          <a:xfrm>
            <a:off x="6627797" y="5063611"/>
            <a:ext cx="5540400" cy="3600000"/>
          </a:xfrm>
          <a:prstGeom prst="rect">
            <a:avLst/>
          </a:prstGeom>
          <a:noFill/>
          <a:ln w="76200"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55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79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2" r:id="rId2"/>
    <p:sldLayoutId id="2147483681" r:id="rId3"/>
    <p:sldLayoutId id="2147483687" r:id="rId4"/>
    <p:sldLayoutId id="2147483683" r:id="rId5"/>
    <p:sldLayoutId id="2147483675" r:id="rId6"/>
    <p:sldLayoutId id="2147483678" r:id="rId7"/>
    <p:sldLayoutId id="2147483684" r:id="rId8"/>
    <p:sldLayoutId id="2147483685" r:id="rId9"/>
    <p:sldLayoutId id="2147483679" r:id="rId10"/>
    <p:sldLayoutId id="2147483676" r:id="rId11"/>
    <p:sldLayoutId id="2147483677" r:id="rId12"/>
    <p:sldLayoutId id="2147483686" r:id="rId13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9075" y="268903"/>
            <a:ext cx="1236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EF09C"/>
                </a:solidFill>
                <a:latin typeface="Myriad Pro Light" panose="020B0603030403020204" pitchFamily="34" charset="0"/>
                <a:cs typeface="Arial" panose="020B0604020202020204" pitchFamily="34" charset="0"/>
              </a:rPr>
              <a:t>EARLY 3D CAD MODELLING EFFORTS</a:t>
            </a:r>
            <a:endParaRPr lang="en-US" sz="2800" dirty="0">
              <a:solidFill>
                <a:srgbClr val="FEF09C"/>
              </a:solidFill>
              <a:latin typeface="Myriad Pro Light" panose="020B06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lh5.googleusercontent.com/tE4R2aJu--OkUGy02Kk1RO3U2J0Abvyyt0k1_NkIs98u6mSUV4zLW6y1RifcwNl5qqXWPFmvndjndxhZRTNEekzW3Bw9-AiWpOxQ91p5Orx3xmeSlWAf64WeZ5TVzyhS5qA29hw31L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 b="3562"/>
          <a:stretch/>
        </p:blipFill>
        <p:spPr bwMode="auto">
          <a:xfrm>
            <a:off x="1519880" y="1113927"/>
            <a:ext cx="9897763" cy="742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075" y="268903"/>
            <a:ext cx="1236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EF09C"/>
                </a:solidFill>
                <a:latin typeface="Myriad Pro Light" panose="020B0603030403020204" pitchFamily="34" charset="0"/>
              </a:rPr>
              <a:t>4 TYPES OF KMC ROOMS IN TIGRAY CATCHMENT</a:t>
            </a:r>
            <a:endParaRPr lang="en-US" dirty="0">
              <a:solidFill>
                <a:srgbClr val="FEF09C"/>
              </a:solidFill>
              <a:latin typeface="Myriad Pro Light" panose="020B06030304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611" y="845957"/>
            <a:ext cx="5784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F4FA2"/>
                </a:solidFill>
                <a:latin typeface="Myriad Pro Light" panose="020B0603030403020204" pitchFamily="34" charset="0"/>
              </a:rPr>
              <a:t>Health Care Center with shared KMC &amp; Post Natal Room</a:t>
            </a:r>
            <a:endParaRPr lang="en-US" dirty="0">
              <a:solidFill>
                <a:srgbClr val="2F4FA2"/>
              </a:solidFill>
              <a:latin typeface="Myriad Pro Light" panose="020B06030304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4638" y="845957"/>
            <a:ext cx="5784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F4FA2"/>
                </a:solidFill>
                <a:latin typeface="Myriad Pro Light" panose="020B0603030403020204" pitchFamily="34" charset="0"/>
              </a:rPr>
              <a:t>Health Care Center with dedicated KMC room</a:t>
            </a:r>
            <a:endParaRPr lang="en-US" dirty="0">
              <a:solidFill>
                <a:srgbClr val="2F4FA2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611" y="4300244"/>
            <a:ext cx="5784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F4FA2"/>
                </a:solidFill>
                <a:latin typeface="Myriad Pro Light" panose="020B0603030403020204" pitchFamily="34" charset="0"/>
              </a:rPr>
              <a:t>1 KMC BED</a:t>
            </a:r>
            <a:endParaRPr lang="en-US" dirty="0">
              <a:solidFill>
                <a:srgbClr val="2F4FA2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2924" y="4300244"/>
            <a:ext cx="5784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F4FA2"/>
                </a:solidFill>
                <a:latin typeface="Myriad Pro Light" panose="020B0603030403020204" pitchFamily="34" charset="0"/>
              </a:rPr>
              <a:t>1 - 2  KMC BEDS</a:t>
            </a:r>
            <a:endParaRPr lang="en-US" dirty="0">
              <a:solidFill>
                <a:srgbClr val="2F4FA2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2926" y="8377442"/>
            <a:ext cx="5784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F4FA2"/>
                </a:solidFill>
                <a:latin typeface="Myriad Pro Light" panose="020B0603030403020204" pitchFamily="34" charset="0"/>
              </a:rPr>
              <a:t>6+  KMC BEDS</a:t>
            </a:r>
            <a:endParaRPr lang="en-US" dirty="0">
              <a:solidFill>
                <a:srgbClr val="2F4FA2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745" y="8377442"/>
            <a:ext cx="5784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F4FA2"/>
                </a:solidFill>
                <a:latin typeface="Myriad Pro Light" panose="020B0603030403020204" pitchFamily="34" charset="0"/>
              </a:rPr>
              <a:t>2 - 4  KMC BEDS</a:t>
            </a:r>
            <a:endParaRPr lang="en-US" dirty="0">
              <a:solidFill>
                <a:srgbClr val="2F4FA2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901" y="4953977"/>
            <a:ext cx="5784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F4FA2"/>
                </a:solidFill>
                <a:latin typeface="Myriad Pro Light" panose="020B0603030403020204" pitchFamily="34" charset="0"/>
              </a:rPr>
              <a:t>Regional Hospital KMC Room</a:t>
            </a:r>
            <a:endParaRPr lang="en-US" dirty="0">
              <a:solidFill>
                <a:srgbClr val="2F4FA2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42928" y="4953977"/>
            <a:ext cx="5784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F4FA2"/>
                </a:solidFill>
                <a:latin typeface="Myriad Pro Light" panose="020B0603030403020204" pitchFamily="34" charset="0"/>
              </a:rPr>
              <a:t>Referral Hospital KMC Room (i.e. </a:t>
            </a:r>
            <a:r>
              <a:rPr lang="en-US" b="1" dirty="0" err="1">
                <a:solidFill>
                  <a:srgbClr val="2F4FA2"/>
                </a:solidFill>
                <a:latin typeface="Myriad Pro Light" panose="020B0603030403020204" pitchFamily="34" charset="0"/>
              </a:rPr>
              <a:t>Ayder</a:t>
            </a:r>
            <a:r>
              <a:rPr lang="en-US" b="1" dirty="0">
                <a:solidFill>
                  <a:srgbClr val="2F4FA2"/>
                </a:solidFill>
                <a:latin typeface="Myriad Pro Light" panose="020B0603030403020204" pitchFamily="34" charset="0"/>
              </a:rPr>
              <a:t> Hospital)</a:t>
            </a:r>
            <a:endParaRPr lang="en-US" dirty="0">
              <a:solidFill>
                <a:srgbClr val="2F4FA2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/>
          <a:stretch/>
        </p:blipFill>
        <p:spPr>
          <a:xfrm>
            <a:off x="6906219" y="5323309"/>
            <a:ext cx="4970708" cy="3016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4"/>
          <a:stretch/>
        </p:blipFill>
        <p:spPr>
          <a:xfrm>
            <a:off x="1125344" y="5607710"/>
            <a:ext cx="4361056" cy="2680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0"/>
          <a:stretch/>
        </p:blipFill>
        <p:spPr>
          <a:xfrm>
            <a:off x="7660692" y="1829536"/>
            <a:ext cx="3374810" cy="178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"/>
          <a:stretch/>
        </p:blipFill>
        <p:spPr>
          <a:xfrm>
            <a:off x="1637010" y="1860091"/>
            <a:ext cx="3337724" cy="17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7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075" y="268903"/>
            <a:ext cx="1236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EF09C"/>
                </a:solidFill>
                <a:latin typeface="Myriad Pro Light" panose="020B0603030403020204" pitchFamily="34" charset="0"/>
              </a:rPr>
              <a:t>KMC ROOM 3D CAD MODELLING – PHYSICAL SPACE</a:t>
            </a:r>
            <a:endParaRPr lang="en-US" dirty="0">
              <a:solidFill>
                <a:srgbClr val="FEF09C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13644"/>
          <a:stretch/>
        </p:blipFill>
        <p:spPr>
          <a:xfrm>
            <a:off x="470901" y="829763"/>
            <a:ext cx="11867924" cy="79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0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075" y="268903"/>
            <a:ext cx="1236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EF09C"/>
                </a:solidFill>
                <a:latin typeface="Myriad Pro Light" panose="020B0603030403020204" pitchFamily="34" charset="0"/>
              </a:rPr>
              <a:t>KMC ROOM 3D CAD MODELLING – PEOPLE!</a:t>
            </a:r>
            <a:endParaRPr lang="en-US" dirty="0">
              <a:solidFill>
                <a:srgbClr val="FEF09C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b="3243"/>
          <a:stretch/>
        </p:blipFill>
        <p:spPr>
          <a:xfrm>
            <a:off x="450005" y="792123"/>
            <a:ext cx="11872623" cy="79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8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075" y="268903"/>
            <a:ext cx="1236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EF09C"/>
                </a:solidFill>
                <a:latin typeface="Myriad Pro Light" panose="020B0603030403020204" pitchFamily="34" charset="0"/>
              </a:rPr>
              <a:t>KMC ROOM 3D MAQUETTE</a:t>
            </a:r>
            <a:endParaRPr lang="en-US" dirty="0">
              <a:solidFill>
                <a:srgbClr val="FEF09C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6603"/>
          <a:stretch/>
        </p:blipFill>
        <p:spPr>
          <a:xfrm>
            <a:off x="469301" y="765861"/>
            <a:ext cx="11880477" cy="8000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20" y="6469462"/>
            <a:ext cx="2057400" cy="2126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0" y="792123"/>
            <a:ext cx="4350594" cy="16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41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21688</TotalTime>
  <Words>83</Words>
  <Application>Microsoft Office PowerPoint</Application>
  <PresentationFormat>A3 Paper (297x420 mm)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CAT-L-01</dc:creator>
  <cp:lastModifiedBy>PORTELA, Anayda Gerarda</cp:lastModifiedBy>
  <cp:revision>196</cp:revision>
  <cp:lastPrinted>2018-08-17T07:22:29Z</cp:lastPrinted>
  <dcterms:created xsi:type="dcterms:W3CDTF">2018-08-16T18:47:31Z</dcterms:created>
  <dcterms:modified xsi:type="dcterms:W3CDTF">2019-07-23T09:16:11Z</dcterms:modified>
</cp:coreProperties>
</file>